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5" r:id="rId11"/>
    <p:sldId id="272" r:id="rId12"/>
    <p:sldId id="273" r:id="rId13"/>
    <p:sldId id="274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94660"/>
  </p:normalViewPr>
  <p:slideViewPr>
    <p:cSldViewPr>
      <p:cViewPr>
        <p:scale>
          <a:sx n="87" d="100"/>
          <a:sy n="87" d="100"/>
        </p:scale>
        <p:origin x="-30" y="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B6D1-C99A-470E-8D2A-5A9D3444C9B4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190E-BAD5-498E-AC97-89B4D8CECF0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B6D1-C99A-470E-8D2A-5A9D3444C9B4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190E-BAD5-498E-AC97-89B4D8CEC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B6D1-C99A-470E-8D2A-5A9D3444C9B4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190E-BAD5-498E-AC97-89B4D8CEC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B6D1-C99A-470E-8D2A-5A9D3444C9B4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190E-BAD5-498E-AC97-89B4D8CECF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B6D1-C99A-470E-8D2A-5A9D3444C9B4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190E-BAD5-498E-AC97-89B4D8CEC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B6D1-C99A-470E-8D2A-5A9D3444C9B4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190E-BAD5-498E-AC97-89B4D8CECF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B6D1-C99A-470E-8D2A-5A9D3444C9B4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190E-BAD5-498E-AC97-89B4D8CECF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B6D1-C99A-470E-8D2A-5A9D3444C9B4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190E-BAD5-498E-AC97-89B4D8CEC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B6D1-C99A-470E-8D2A-5A9D3444C9B4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190E-BAD5-498E-AC97-89B4D8CEC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B6D1-C99A-470E-8D2A-5A9D3444C9B4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190E-BAD5-498E-AC97-89B4D8CEC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AB6D1-C99A-470E-8D2A-5A9D3444C9B4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8190E-BAD5-498E-AC97-89B4D8CECF0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B7AB6D1-C99A-470E-8D2A-5A9D3444C9B4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18190E-BAD5-498E-AC97-89B4D8CECF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2664296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Родители и педагоги в системе социальной защиты</a:t>
            </a:r>
            <a:endParaRPr lang="ru-RU" sz="5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56993"/>
            <a:ext cx="777686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852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42950" indent="-742950">
              <a:buFont typeface="+mj-lt"/>
              <a:buAutoNum type="arabicParenR"/>
            </a:pPr>
            <a:r>
              <a:rPr lang="ru-RU" dirty="0" smtClean="0"/>
              <a:t>Присутствие родителя на занятии ребенка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93551090"/>
              </p:ext>
            </p:extLst>
          </p:nvPr>
        </p:nvGraphicFramePr>
        <p:xfrm>
          <a:off x="1259632" y="2486024"/>
          <a:ext cx="3048000" cy="619125"/>
        </p:xfrm>
        <a:graphic>
          <a:graphicData uri="http://schemas.openxmlformats.org/drawingml/2006/table">
            <a:tbl>
              <a:tblPr/>
              <a:tblGrid>
                <a:gridCol w="3048000"/>
              </a:tblGrid>
              <a:tr h="93117">
                <a:tc>
                  <a:txBody>
                    <a:bodyPr/>
                    <a:lstStyle/>
                    <a:p>
                      <a:pPr algn="ctr" fontAlgn="b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педагог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flipH="1">
            <a:off x="3059832" y="1493671"/>
            <a:ext cx="628651" cy="952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5580112" y="1543049"/>
            <a:ext cx="619125" cy="9429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1411"/>
              </p:ext>
            </p:extLst>
          </p:nvPr>
        </p:nvGraphicFramePr>
        <p:xfrm>
          <a:off x="4788024" y="2493597"/>
          <a:ext cx="3048000" cy="619125"/>
        </p:xfrm>
        <a:graphic>
          <a:graphicData uri="http://schemas.openxmlformats.org/drawingml/2006/table">
            <a:tbl>
              <a:tblPr/>
              <a:tblGrid>
                <a:gridCol w="30480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психолог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01905"/>
              </p:ext>
            </p:extLst>
          </p:nvPr>
        </p:nvGraphicFramePr>
        <p:xfrm>
          <a:off x="251520" y="3573016"/>
          <a:ext cx="4032448" cy="436245"/>
        </p:xfrm>
        <a:graphic>
          <a:graphicData uri="http://schemas.openxmlformats.org/drawingml/2006/table">
            <a:tbl>
              <a:tblPr/>
              <a:tblGrid>
                <a:gridCol w="4032448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- снижение тревожности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837656"/>
              </p:ext>
            </p:extLst>
          </p:nvPr>
        </p:nvGraphicFramePr>
        <p:xfrm>
          <a:off x="107504" y="4581128"/>
          <a:ext cx="3960439" cy="436245"/>
        </p:xfrm>
        <a:graphic>
          <a:graphicData uri="http://schemas.openxmlformats.org/drawingml/2006/table">
            <a:tbl>
              <a:tblPr/>
              <a:tblGrid>
                <a:gridCol w="3960439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- обучение родителей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316473"/>
              </p:ext>
            </p:extLst>
          </p:nvPr>
        </p:nvGraphicFramePr>
        <p:xfrm>
          <a:off x="4499992" y="3573016"/>
          <a:ext cx="4289251" cy="862965"/>
        </p:xfrm>
        <a:graphic>
          <a:graphicData uri="http://schemas.openxmlformats.org/drawingml/2006/table">
            <a:tbl>
              <a:tblPr/>
              <a:tblGrid>
                <a:gridCol w="428925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- выявление и присвоение запроса родителя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419082"/>
              </p:ext>
            </p:extLst>
          </p:nvPr>
        </p:nvGraphicFramePr>
        <p:xfrm>
          <a:off x="4572000" y="4581128"/>
          <a:ext cx="4392488" cy="1716405"/>
        </p:xfrm>
        <a:graphic>
          <a:graphicData uri="http://schemas.openxmlformats.org/drawingml/2006/table">
            <a:tbl>
              <a:tblPr/>
              <a:tblGrid>
                <a:gridCol w="4392488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- диагностика взаимоотношений, решение конфликтов родитель-ребенок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9612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dirty="0" smtClean="0"/>
              <a:t>2) Постоянная обратная связь, ориентированная на достижения ребенка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573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3) Создание условий для взаимодействия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Сбор родителей у игровой комнаты во время перерывов в занятиях детей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Единое место ожидания родителей во время занятий ребенка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Обратная связь группе родителей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Привлечение к коллективным поздравлениям с днем рождения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Создание атмосферы доверия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6533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/>
          <a:lstStyle/>
          <a:p>
            <a:r>
              <a:rPr lang="ru-RU" dirty="0" smtClean="0"/>
              <a:t>4) Родительский клуб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2348880"/>
            <a:ext cx="6624737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1021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7048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smtClean="0"/>
              <a:t>Ошибки, с которыми может столкнуться педагог при работе с ребенком и семьей:</a:t>
            </a:r>
          </a:p>
          <a:p>
            <a:endParaRPr lang="ru-RU" sz="2800" dirty="0"/>
          </a:p>
          <a:p>
            <a:pPr marL="514350" indent="-514350">
              <a:buAutoNum type="arabicPeriod"/>
            </a:pPr>
            <a:r>
              <a:rPr lang="ru-RU" sz="2800" u="sng" dirty="0" smtClean="0"/>
              <a:t>Завышенная цель занятий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Причины: недостаток опыта, выгорание</a:t>
            </a:r>
          </a:p>
          <a:p>
            <a:endParaRPr lang="ru-RU" sz="2800" dirty="0"/>
          </a:p>
          <a:p>
            <a:r>
              <a:rPr lang="ru-RU" sz="2800" dirty="0" smtClean="0"/>
              <a:t>2. </a:t>
            </a:r>
            <a:r>
              <a:rPr lang="ru-RU" sz="2800" u="sng" dirty="0" smtClean="0"/>
              <a:t>«Лечение» родителей</a:t>
            </a:r>
            <a:r>
              <a:rPr lang="ru-RU" sz="2800" dirty="0" smtClean="0"/>
              <a:t>. Не исправляем родителей, а расширяем их кругозор.</a:t>
            </a:r>
          </a:p>
          <a:p>
            <a:endParaRPr lang="ru-RU" sz="2800" dirty="0"/>
          </a:p>
          <a:p>
            <a:r>
              <a:rPr lang="ru-RU" sz="2800" dirty="0" smtClean="0"/>
              <a:t>3. Личная антипатия.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05407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4. </a:t>
            </a:r>
            <a:r>
              <a:rPr lang="ru-RU" sz="2800" u="sng" dirty="0" smtClean="0"/>
              <a:t>Подверженность стереотипам профессии</a:t>
            </a:r>
            <a:r>
              <a:rPr lang="ru-RU" sz="2800" dirty="0" smtClean="0"/>
              <a:t>:</a:t>
            </a:r>
          </a:p>
          <a:p>
            <a:endParaRPr lang="ru-RU" sz="2800" dirty="0"/>
          </a:p>
          <a:p>
            <a:r>
              <a:rPr lang="ru-RU" sz="2800" dirty="0" smtClean="0"/>
              <a:t> «Педагог должен любить детей». </a:t>
            </a:r>
            <a:r>
              <a:rPr lang="ru-RU" sz="2800" dirty="0"/>
              <a:t>Н</a:t>
            </a:r>
            <a:r>
              <a:rPr lang="ru-RU" sz="2800" dirty="0" smtClean="0"/>
              <a:t>еобязательно, самое главное – уважать в детях личность.</a:t>
            </a:r>
          </a:p>
          <a:p>
            <a:endParaRPr lang="ru-RU" sz="2800" dirty="0"/>
          </a:p>
          <a:p>
            <a:r>
              <a:rPr lang="ru-RU" sz="2800" dirty="0" smtClean="0"/>
              <a:t>«Педагог должен все знать о детях». Все люди разные, все обо всех мы знать никак не можем.</a:t>
            </a:r>
          </a:p>
          <a:p>
            <a:endParaRPr lang="ru-RU" sz="2800" dirty="0"/>
          </a:p>
          <a:p>
            <a:r>
              <a:rPr lang="ru-RU" sz="2800" dirty="0" smtClean="0"/>
              <a:t>«Педагог должен быть примером во всем». Показывая себя неидеальными, мы разрешаем детям совершать ошибки и как-то с ними обходиться.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81300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08720"/>
            <a:ext cx="760977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Спасибо за внимание.</a:t>
            </a:r>
          </a:p>
          <a:p>
            <a:r>
              <a:rPr lang="ru-RU" sz="6000" b="1" dirty="0" smtClean="0"/>
              <a:t>Успехов в профессии!</a:t>
            </a:r>
            <a:endParaRPr lang="ru-RU" sz="6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47712"/>
            <a:ext cx="6552728" cy="3605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487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Социальная реабилитация в существующей системе оказания услуг.</a:t>
            </a:r>
            <a:endParaRPr lang="ru-RU" sz="2000" b="1" dirty="0"/>
          </a:p>
        </p:txBody>
      </p:sp>
      <p:sp>
        <p:nvSpPr>
          <p:cNvPr id="3" name="Овал 2"/>
          <p:cNvSpPr/>
          <p:nvPr/>
        </p:nvSpPr>
        <p:spPr>
          <a:xfrm>
            <a:off x="683568" y="1268759"/>
            <a:ext cx="3672408" cy="2808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chemeClr val="tx1"/>
                </a:solidFill>
                <a:effectLst/>
                <a:ea typeface="Times New Roman"/>
                <a:cs typeface="Times New Roman"/>
              </a:rPr>
              <a:t>Медицина</a:t>
            </a:r>
            <a:endParaRPr lang="ru-RU" sz="1600" b="1" dirty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1100" dirty="0" smtClean="0">
              <a:solidFill>
                <a:srgbClr val="FFFFFF"/>
              </a:solidFill>
              <a:effectLst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dirty="0" smtClean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Основные </a:t>
            </a:r>
            <a:r>
              <a:rPr lang="ru-RU" sz="1400" dirty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задачи: </a:t>
            </a:r>
            <a:endParaRPr lang="ru-RU" sz="1400" dirty="0" smtClean="0">
              <a:solidFill>
                <a:srgbClr val="FFFFFF"/>
              </a:solidFill>
              <a:effectLst/>
              <a:ea typeface="Times New Roman"/>
              <a:cs typeface="Times New Roman"/>
            </a:endParaRPr>
          </a:p>
          <a:p>
            <a:pPr marL="228600" indent="-228600">
              <a:spcAft>
                <a:spcPts val="0"/>
              </a:spcAft>
              <a:buAutoNum type="arabicPeriod"/>
            </a:pPr>
            <a:r>
              <a:rPr lang="ru-RU" sz="1400" dirty="0" smtClean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Лечение </a:t>
            </a:r>
            <a:r>
              <a:rPr lang="ru-RU" sz="1400" dirty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больного/ ребенка-инвалида. </a:t>
            </a:r>
            <a:endParaRPr lang="ru-RU" sz="1400" dirty="0" smtClean="0">
              <a:solidFill>
                <a:srgbClr val="FFFFFF"/>
              </a:solidFill>
              <a:effectLst/>
              <a:ea typeface="Times New Roman"/>
              <a:cs typeface="Times New Roman"/>
            </a:endParaRPr>
          </a:p>
          <a:p>
            <a:pPr marL="228600" indent="-228600">
              <a:spcAft>
                <a:spcPts val="0"/>
              </a:spcAft>
              <a:buAutoNum type="arabicPeriod"/>
            </a:pPr>
            <a:r>
              <a:rPr lang="ru-RU" sz="1400" dirty="0" smtClean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Профилактика </a:t>
            </a:r>
            <a:r>
              <a:rPr lang="ru-RU" sz="1400" dirty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рецидивов состояния здоровья больного. 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076056" y="1298120"/>
            <a:ext cx="3600400" cy="2778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chemeClr val="tx1"/>
                </a:solidFill>
                <a:effectLst/>
                <a:ea typeface="Times New Roman"/>
                <a:cs typeface="Times New Roman"/>
              </a:rPr>
              <a:t>Образование</a:t>
            </a:r>
            <a:endParaRPr lang="ru-RU" sz="1600" b="1" dirty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1100" dirty="0" smtClean="0">
              <a:solidFill>
                <a:srgbClr val="FFFFFF"/>
              </a:solidFill>
              <a:effectLst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dirty="0" smtClean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Основные </a:t>
            </a:r>
            <a:r>
              <a:rPr lang="ru-RU" sz="1400" dirty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задачи: </a:t>
            </a:r>
            <a:endParaRPr lang="ru-RU" sz="1400" dirty="0" smtClean="0">
              <a:solidFill>
                <a:srgbClr val="FFFFFF"/>
              </a:solidFill>
              <a:effectLst/>
              <a:ea typeface="Times New Roman"/>
              <a:cs typeface="Times New Roman"/>
            </a:endParaRPr>
          </a:p>
          <a:p>
            <a:pPr marL="228600" indent="-228600">
              <a:spcAft>
                <a:spcPts val="0"/>
              </a:spcAft>
              <a:buAutoNum type="arabicPeriod"/>
            </a:pPr>
            <a:r>
              <a:rPr lang="ru-RU" sz="1400" dirty="0" smtClean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Предоставление </a:t>
            </a:r>
            <a:r>
              <a:rPr lang="ru-RU" sz="1400" dirty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основного общего образования. </a:t>
            </a:r>
            <a:endParaRPr lang="ru-RU" sz="1400" dirty="0" smtClean="0">
              <a:solidFill>
                <a:srgbClr val="FFFFFF"/>
              </a:solidFill>
              <a:effectLst/>
              <a:ea typeface="Times New Roman"/>
              <a:cs typeface="Times New Roman"/>
            </a:endParaRPr>
          </a:p>
          <a:p>
            <a:pPr marL="228600" indent="-228600">
              <a:spcAft>
                <a:spcPts val="0"/>
              </a:spcAft>
              <a:buAutoNum type="arabicPeriod"/>
            </a:pPr>
            <a:r>
              <a:rPr lang="ru-RU" sz="1400" dirty="0" smtClean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Формирование </a:t>
            </a:r>
            <a:r>
              <a:rPr lang="ru-RU" sz="1400" dirty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знаний по точным и гуманитарным наукам</a:t>
            </a:r>
            <a:r>
              <a:rPr lang="ru-RU" sz="1400" dirty="0" smtClean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.</a:t>
            </a:r>
          </a:p>
          <a:p>
            <a:pPr marL="228600" indent="-228600">
              <a:spcAft>
                <a:spcPts val="0"/>
              </a:spcAft>
              <a:buAutoNum type="arabicPeriod"/>
            </a:pPr>
            <a:r>
              <a:rPr lang="ru-RU" sz="1400" dirty="0" smtClean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Воспитание </a:t>
            </a:r>
            <a:r>
              <a:rPr lang="ru-RU" sz="1400" dirty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в части соблюдения норм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99792" y="3861048"/>
            <a:ext cx="4176464" cy="2390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endParaRPr lang="ru-RU" sz="1400" dirty="0" smtClean="0">
              <a:solidFill>
                <a:srgbClr val="FFFFFF"/>
              </a:solidFill>
              <a:effectLst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chemeClr val="tx1"/>
                </a:solidFill>
                <a:effectLst/>
                <a:ea typeface="Times New Roman"/>
                <a:cs typeface="Times New Roman"/>
              </a:rPr>
              <a:t>Социальная </a:t>
            </a:r>
            <a:r>
              <a:rPr lang="ru-RU" sz="1600" b="1" dirty="0">
                <a:solidFill>
                  <a:schemeClr val="tx1"/>
                </a:solidFill>
                <a:effectLst/>
                <a:ea typeface="Times New Roman"/>
                <a:cs typeface="Times New Roman"/>
              </a:rPr>
              <a:t>реабилитация</a:t>
            </a:r>
            <a:endParaRPr lang="ru-RU" sz="1600" b="1" dirty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1100" dirty="0" smtClean="0">
              <a:solidFill>
                <a:srgbClr val="FFFFFF"/>
              </a:solidFill>
              <a:effectLst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dirty="0" smtClean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Основные </a:t>
            </a:r>
            <a:r>
              <a:rPr lang="ru-RU" sz="1400" dirty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задачи: </a:t>
            </a:r>
            <a:endParaRPr lang="ru-RU" sz="1400" dirty="0" smtClean="0">
              <a:solidFill>
                <a:srgbClr val="FFFFFF"/>
              </a:solidFill>
              <a:effectLst/>
              <a:ea typeface="Times New Roman"/>
              <a:cs typeface="Times New Roman"/>
            </a:endParaRPr>
          </a:p>
          <a:p>
            <a:pPr marL="228600" indent="-228600">
              <a:spcAft>
                <a:spcPts val="0"/>
              </a:spcAft>
              <a:buAutoNum type="arabicPeriod"/>
            </a:pPr>
            <a:r>
              <a:rPr lang="ru-RU" sz="1400" dirty="0" smtClean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Улучшение </a:t>
            </a:r>
            <a:r>
              <a:rPr lang="ru-RU" sz="1400" dirty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качества жизни. </a:t>
            </a:r>
            <a:endParaRPr lang="ru-RU" sz="1400" dirty="0" smtClean="0">
              <a:solidFill>
                <a:srgbClr val="FFFFFF"/>
              </a:solidFill>
              <a:effectLst/>
              <a:ea typeface="Times New Roman"/>
              <a:cs typeface="Times New Roman"/>
            </a:endParaRPr>
          </a:p>
          <a:p>
            <a:pPr marL="228600" indent="-228600">
              <a:spcAft>
                <a:spcPts val="0"/>
              </a:spcAft>
              <a:buAutoNum type="arabicPeriod"/>
            </a:pPr>
            <a:r>
              <a:rPr lang="ru-RU" sz="1400" dirty="0" smtClean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Социализация </a:t>
            </a:r>
            <a:r>
              <a:rPr lang="ru-RU" sz="1400" dirty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ребенка. </a:t>
            </a:r>
            <a:endParaRPr lang="ru-RU" sz="1400" dirty="0" smtClean="0">
              <a:solidFill>
                <a:srgbClr val="FFFFFF"/>
              </a:solidFill>
              <a:effectLst/>
              <a:ea typeface="Times New Roman"/>
              <a:cs typeface="Times New Roman"/>
            </a:endParaRPr>
          </a:p>
          <a:p>
            <a:pPr marL="228600" indent="-228600">
              <a:spcAft>
                <a:spcPts val="0"/>
              </a:spcAft>
              <a:buAutoNum type="arabicPeriod"/>
            </a:pPr>
            <a:r>
              <a:rPr lang="ru-RU" sz="1400" dirty="0" smtClean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Социально-психологическая </a:t>
            </a:r>
            <a:r>
              <a:rPr lang="ru-RU" sz="1400" dirty="0">
                <a:solidFill>
                  <a:srgbClr val="FFFFFF"/>
                </a:solidFill>
                <a:effectLst/>
                <a:ea typeface="Times New Roman"/>
                <a:cs typeface="Times New Roman"/>
              </a:rPr>
              <a:t>реабилитация семьи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13437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661248"/>
            <a:ext cx="8280920" cy="9361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sysClr val="windowText" lastClr="000000"/>
                </a:solidFill>
              </a:rPr>
              <a:t>Физиологические потребности: голод, жажда и пр.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4658443"/>
            <a:ext cx="7560840" cy="90270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sysClr val="windowText" lastClr="000000"/>
                </a:solidFill>
              </a:rPr>
              <a:t>Потребности</a:t>
            </a:r>
            <a:r>
              <a:rPr lang="ru-RU" sz="2400" baseline="0" dirty="0">
                <a:solidFill>
                  <a:sysClr val="windowText" lastClr="000000"/>
                </a:solidFill>
              </a:rPr>
              <a:t> в безопасности: </a:t>
            </a:r>
            <a:r>
              <a:rPr lang="ru-RU" sz="2400" dirty="0">
                <a:solidFill>
                  <a:sysClr val="windowText" lastClr="000000"/>
                </a:solidFill>
                <a:effectLst/>
              </a:rPr>
              <a:t>комфорт, постоянство условий жизни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23628" y="3558856"/>
            <a:ext cx="6768752" cy="9852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200" dirty="0">
                <a:solidFill>
                  <a:sysClr val="windowText" lastClr="000000"/>
                </a:solidFill>
              </a:rPr>
              <a:t>Социальные: социальные связи, общение</a:t>
            </a:r>
            <a:r>
              <a:rPr lang="ru-RU" sz="2200" dirty="0" smtClean="0">
                <a:solidFill>
                  <a:sysClr val="windowText" lastClr="000000"/>
                </a:solidFill>
              </a:rPr>
              <a:t>, </a:t>
            </a:r>
            <a:r>
              <a:rPr lang="ru-RU" sz="2200" dirty="0">
                <a:solidFill>
                  <a:sysClr val="windowText" lastClr="000000"/>
                </a:solidFill>
              </a:rPr>
              <a:t>забота о другом и внимание к себе, совместная деятельность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37908" y="2276872"/>
            <a:ext cx="6192688" cy="110755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solidFill>
                  <a:sysClr val="windowText" lastClr="000000"/>
                </a:solidFill>
              </a:rPr>
              <a:t>Престижные: самоуважение, уважение со стороны других, признание, достижение успеха и высокой оценки,  служебный рост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1436415"/>
            <a:ext cx="5112568" cy="7048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solidFill>
                  <a:sysClr val="windowText" lastClr="000000"/>
                </a:solidFill>
              </a:rPr>
              <a:t>Духовные: познание, </a:t>
            </a:r>
            <a:r>
              <a:rPr lang="ru-RU" sz="2000" dirty="0" err="1">
                <a:solidFill>
                  <a:sysClr val="windowText" lastClr="000000"/>
                </a:solidFill>
              </a:rPr>
              <a:t>самоактуализация</a:t>
            </a:r>
            <a:r>
              <a:rPr lang="ru-RU" sz="2000" dirty="0">
                <a:solidFill>
                  <a:sysClr val="windowText" lastClr="000000"/>
                </a:solidFill>
              </a:rPr>
              <a:t>, самовыражение, самоидентификация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696496"/>
            <a:ext cx="6408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Пирамида А. </a:t>
            </a:r>
            <a:r>
              <a:rPr lang="ru-RU" sz="3200" b="1" dirty="0" err="1" smtClean="0"/>
              <a:t>Маслоу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08092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6623" y="620688"/>
            <a:ext cx="700608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/>
              <a:t>1. </a:t>
            </a:r>
            <a:r>
              <a:rPr lang="ru-RU" sz="5400" b="1" dirty="0" smtClean="0"/>
              <a:t>Улучшение качества </a:t>
            </a:r>
            <a:br>
              <a:rPr lang="ru-RU" sz="5400" b="1" dirty="0" smtClean="0"/>
            </a:br>
            <a:r>
              <a:rPr lang="ru-RU" sz="5400" b="1" dirty="0" smtClean="0"/>
              <a:t>жизни семьи</a:t>
            </a:r>
            <a:endParaRPr lang="ru-RU" sz="5400" b="1" dirty="0"/>
          </a:p>
        </p:txBody>
      </p:sp>
      <p:pic>
        <p:nvPicPr>
          <p:cNvPr id="4" name="Picture 4" descr="IMG_579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07096"/>
            <a:ext cx="6151028" cy="4228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248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060848"/>
            <a:ext cx="6440760" cy="424847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l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846640" cy="1368151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2. Социализация</a:t>
            </a:r>
            <a:endParaRPr lang="ru-RU" sz="5400" b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3059832" y="1772816"/>
            <a:ext cx="115213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5004048" y="1791308"/>
            <a:ext cx="936104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196213"/>
              </p:ext>
            </p:extLst>
          </p:nvPr>
        </p:nvGraphicFramePr>
        <p:xfrm>
          <a:off x="597362" y="2708921"/>
          <a:ext cx="3048000" cy="1472565"/>
        </p:xfrm>
        <a:graphic>
          <a:graphicData uri="http://schemas.openxmlformats.org/drawingml/2006/table">
            <a:tbl>
              <a:tblPr/>
              <a:tblGrid>
                <a:gridCol w="3048000"/>
              </a:tblGrid>
              <a:tr h="12241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социально-средовая </a:t>
                      </a:r>
                      <a:r>
                        <a:rPr lang="ru-RU" sz="3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ориентация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434309"/>
              </p:ext>
            </p:extLst>
          </p:nvPr>
        </p:nvGraphicFramePr>
        <p:xfrm>
          <a:off x="3923928" y="2708920"/>
          <a:ext cx="4692352" cy="1960245"/>
        </p:xfrm>
        <a:graphic>
          <a:graphicData uri="http://schemas.openxmlformats.org/drawingml/2006/table">
            <a:tbl>
              <a:tblPr/>
              <a:tblGrid>
                <a:gridCol w="4692352"/>
              </a:tblGrid>
              <a:tr h="18002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подготовка к адаптации в медицинских и образовательных </a:t>
                      </a:r>
                      <a:r>
                        <a:rPr lang="ru-RU" sz="3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учреждениях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14" name="Прямая со стрелкой 13"/>
          <p:cNvCxnSpPr/>
          <p:nvPr/>
        </p:nvCxnSpPr>
        <p:spPr>
          <a:xfrm>
            <a:off x="6876256" y="4653136"/>
            <a:ext cx="1008112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4932040" y="4653136"/>
            <a:ext cx="108012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491971"/>
              </p:ext>
            </p:extLst>
          </p:nvPr>
        </p:nvGraphicFramePr>
        <p:xfrm>
          <a:off x="3251448" y="5445224"/>
          <a:ext cx="3048000" cy="862965"/>
        </p:xfrm>
        <a:graphic>
          <a:graphicData uri="http://schemas.openxmlformats.org/drawingml/2006/table">
            <a:tbl>
              <a:tblPr/>
              <a:tblGrid>
                <a:gridCol w="30480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занятия с </a:t>
                      </a:r>
                      <a:endParaRPr lang="ru-RU" sz="2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ru-R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ребенком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387483"/>
              </p:ext>
            </p:extLst>
          </p:nvPr>
        </p:nvGraphicFramePr>
        <p:xfrm>
          <a:off x="5940152" y="5467672"/>
          <a:ext cx="3048000" cy="862965"/>
        </p:xfrm>
        <a:graphic>
          <a:graphicData uri="http://schemas.openxmlformats.org/drawingml/2006/table">
            <a:tbl>
              <a:tblPr/>
              <a:tblGrid>
                <a:gridCol w="30480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досуговые мероприятия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3736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496944" cy="6192688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400" dirty="0">
                <a:latin typeface="Arial" charset="0"/>
                <a:cs typeface="Arial" charset="0"/>
              </a:rPr>
              <a:t>Принципы построения занятий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800" dirty="0">
              <a:latin typeface="Arial" charset="0"/>
              <a:cs typeface="Arial" charset="0"/>
            </a:endParaRP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altLang="ru-RU" sz="2000" dirty="0">
                <a:latin typeface="Arial" charset="0"/>
                <a:cs typeface="Arial" charset="0"/>
              </a:rPr>
              <a:t> </a:t>
            </a:r>
            <a:r>
              <a:rPr lang="ru-RU" altLang="ru-RU" sz="2400" dirty="0">
                <a:latin typeface="Arial" charset="0"/>
                <a:cs typeface="Arial" charset="0"/>
              </a:rPr>
              <a:t>отслеживание эмоционального состояния детей;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altLang="ru-RU" sz="2400" dirty="0">
                <a:latin typeface="Arial" charset="0"/>
                <a:cs typeface="Arial" charset="0"/>
              </a:rPr>
              <a:t> начало и завершение занятия, как ритуал;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altLang="ru-RU" sz="2400" dirty="0">
                <a:latin typeface="Arial" charset="0"/>
                <a:cs typeface="Arial" charset="0"/>
              </a:rPr>
              <a:t> сохранение четкой структуры занятия;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altLang="ru-RU" sz="2400" dirty="0">
                <a:latin typeface="Arial" charset="0"/>
                <a:cs typeface="Arial" charset="0"/>
              </a:rPr>
              <a:t> корректировка интенсивности и длительности занятий;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altLang="ru-RU" sz="2400" dirty="0">
                <a:latin typeface="Arial" charset="0"/>
                <a:cs typeface="Arial" charset="0"/>
              </a:rPr>
              <a:t> последовательность игр и заданий;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altLang="ru-RU" sz="2400" dirty="0">
                <a:latin typeface="Arial" charset="0"/>
                <a:cs typeface="Arial" charset="0"/>
              </a:rPr>
              <a:t> предоставление самостоятельного выбора игрушек во время «отдыха»;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altLang="ru-RU" sz="2400" dirty="0">
                <a:latin typeface="Arial" charset="0"/>
                <a:cs typeface="Arial" charset="0"/>
              </a:rPr>
              <a:t> постепенное усложнение заданий.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0749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476672"/>
            <a:ext cx="807524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Основные формы проведения массовых мероприятий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1.	Открытые занятия. Одна из самых важных форм в работе с семьей</a:t>
            </a:r>
          </a:p>
          <a:p>
            <a:pPr marL="0" indent="0">
              <a:buNone/>
            </a:pPr>
            <a:r>
              <a:rPr lang="ru-RU" dirty="0" smtClean="0"/>
              <a:t>2.	Интерактивные спектакли</a:t>
            </a:r>
          </a:p>
          <a:p>
            <a:pPr marL="0" indent="0">
              <a:buNone/>
            </a:pPr>
            <a:r>
              <a:rPr lang="ru-RU" dirty="0" smtClean="0"/>
              <a:t>3.	Игры-эстафеты, соревнования</a:t>
            </a:r>
          </a:p>
          <a:p>
            <a:pPr marL="0" indent="0">
              <a:buNone/>
            </a:pPr>
            <a:r>
              <a:rPr lang="ru-RU" dirty="0" smtClean="0"/>
              <a:t>4.	Познавательные игры</a:t>
            </a:r>
          </a:p>
          <a:p>
            <a:pPr marL="0" indent="0">
              <a:buNone/>
            </a:pPr>
            <a:r>
              <a:rPr lang="ru-RU" dirty="0" smtClean="0"/>
              <a:t>5.	Представления</a:t>
            </a:r>
          </a:p>
          <a:p>
            <a:pPr marL="0" indent="0">
              <a:buNone/>
            </a:pPr>
            <a:r>
              <a:rPr lang="ru-RU" dirty="0" smtClean="0"/>
              <a:t>6.	Экскурсии, поездки</a:t>
            </a:r>
          </a:p>
          <a:p>
            <a:endParaRPr lang="ru-RU" dirty="0"/>
          </a:p>
        </p:txBody>
      </p:sp>
      <p:pic>
        <p:nvPicPr>
          <p:cNvPr id="1026" name="Picture 2" descr="C:\Users\admin\Downloads\IMG_10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013" y="4077072"/>
            <a:ext cx="3587316" cy="275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394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8064896" cy="44644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это система государственных, социально-экономических, медицинских, профессиональных, педагогических, психологических и других мероприятий, направленных на предупреждение развития патологических процессов, приводящих к временной или стойкой утрате трудоспособности, эффективное и раннее возвращение больных и инвалидов (детей и взрослых) в общество.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ru-RU" b="1" dirty="0" smtClean="0"/>
              <a:t>3. Социально-психологическая реабилитация семьи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33981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8003232" cy="5649491"/>
          </a:xfrm>
        </p:spPr>
        <p:txBody>
          <a:bodyPr>
            <a:normAutofit lnSpcReduction="10000"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1900" b="1" dirty="0">
                <a:solidFill>
                  <a:prstClr val="black"/>
                </a:solidFill>
                <a:latin typeface="Trebuchet MS"/>
              </a:rPr>
              <a:t>Трудности родителей, влияющие на ребенка.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900" dirty="0">
                <a:solidFill>
                  <a:prstClr val="black"/>
                </a:solidFill>
                <a:latin typeface="Trebuchet MS"/>
              </a:rPr>
              <a:t>1.	Чувство вины. «Что я сделал не так? Что я мог сделать, чтобы это предотвратить? Кто виноват?».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900" dirty="0">
                <a:solidFill>
                  <a:prstClr val="black"/>
                </a:solidFill>
                <a:latin typeface="Trebuchet MS"/>
              </a:rPr>
              <a:t>2.	Злость. Обвинение ребенка в своих жизненных трудностях. «Это из-за него у меня не получилось с работой. Из-за него ушел муж».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900" dirty="0">
                <a:solidFill>
                  <a:prstClr val="black"/>
                </a:solidFill>
                <a:latin typeface="Trebuchet MS"/>
              </a:rPr>
              <a:t>3.	Одиночество. «Я один на один с ребенком. Я никому не нужен. У меня одного такие сложности. Мне никто не поможет. Я – изгой, меня сторонятся. На меня все смотрят с укором».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900" dirty="0">
                <a:solidFill>
                  <a:prstClr val="black"/>
                </a:solidFill>
                <a:latin typeface="Trebuchet MS"/>
              </a:rPr>
              <a:t>4.	Обесценивание динамики в развитии ребенка. «Ребенок ничего не может, он никогда не научится. Он ничего не понимает. Зачем с ним заниматься?».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900" dirty="0">
                <a:solidFill>
                  <a:prstClr val="black"/>
                </a:solidFill>
                <a:latin typeface="Trebuchet MS"/>
              </a:rPr>
              <a:t>5.	Переоценка способностей ребенка. «Я хочу, чтобы он пошел в обычную школу. Ему надо меньше играть и гулять, и больше заниматься! Он понимает все, просто молчит или не хочет делать то, что вы просите».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900" dirty="0">
                <a:solidFill>
                  <a:prstClr val="black"/>
                </a:solidFill>
                <a:latin typeface="Trebuchet MS"/>
              </a:rPr>
              <a:t>6.	Отсутствие принятия ребенка. Родители эмоционально отгораживаются от ребенка, выполняют только функции по поддержанию жизни, мало проявляют заботу, внимание и любовь. </a:t>
            </a:r>
          </a:p>
        </p:txBody>
      </p:sp>
    </p:spTree>
    <p:extLst>
      <p:ext uri="{BB962C8B-B14F-4D97-AF65-F5344CB8AC3E}">
        <p14:creationId xmlns:p14="http://schemas.microsoft.com/office/powerpoint/2010/main" val="423645237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311</TotalTime>
  <Words>479</Words>
  <Application>Microsoft Office PowerPoint</Application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Родители и педагоги в системе социальной защиты</vt:lpstr>
      <vt:lpstr>Презентация PowerPoint</vt:lpstr>
      <vt:lpstr>Презентация PowerPoint</vt:lpstr>
      <vt:lpstr>Презентация PowerPoint</vt:lpstr>
      <vt:lpstr>2. Социализация</vt:lpstr>
      <vt:lpstr>Презентация PowerPoint</vt:lpstr>
      <vt:lpstr>Презентация PowerPoint</vt:lpstr>
      <vt:lpstr>3. Социально-психологическая реабилитация семьи</vt:lpstr>
      <vt:lpstr>Презентация PowerPoint</vt:lpstr>
      <vt:lpstr>Присутствие родителя на занятии ребенка</vt:lpstr>
      <vt:lpstr>2) Постоянная обратная связь, ориентированная на достижения ребенка</vt:lpstr>
      <vt:lpstr>3) Создание условий для взаимодействия</vt:lpstr>
      <vt:lpstr>4) Родительский клуб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Родители и педагоги в системе социальной защиты</dc:title>
  <dc:creator>Алена</dc:creator>
  <cp:lastModifiedBy>Алена</cp:lastModifiedBy>
  <cp:revision>50</cp:revision>
  <dcterms:created xsi:type="dcterms:W3CDTF">2017-04-20T17:31:54Z</dcterms:created>
  <dcterms:modified xsi:type="dcterms:W3CDTF">2017-04-25T18:58:37Z</dcterms:modified>
</cp:coreProperties>
</file>