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1EF1C-8D91-4A1A-B5FE-112424F4F973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CB81-D77A-44F1-8736-58990861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815290" cy="2798773"/>
          </a:xfrm>
          <a:effectLst>
            <a:glow rad="228600">
              <a:schemeClr val="accent4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r>
              <a:rPr lang="en-US" sz="8800" b="1" i="1" dirty="0" smtClean="0">
                <a:solidFill>
                  <a:srgbClr val="FF0000"/>
                </a:solidFill>
              </a:rPr>
              <a:t>Reported</a:t>
            </a:r>
            <a:r>
              <a:rPr lang="en-US" sz="8800" b="1" dirty="0" smtClean="0">
                <a:solidFill>
                  <a:srgbClr val="FF0000"/>
                </a:solidFill>
              </a:rPr>
              <a:t> </a:t>
            </a:r>
            <a:r>
              <a:rPr lang="en-US" sz="8800" b="1" i="1" dirty="0">
                <a:solidFill>
                  <a:srgbClr val="FF0000"/>
                </a:solidFill>
              </a:rPr>
              <a:t>s</a:t>
            </a:r>
            <a:r>
              <a:rPr lang="en-US" sz="8800" b="1" i="1" dirty="0" smtClean="0">
                <a:solidFill>
                  <a:srgbClr val="FF0000"/>
                </a:solidFill>
              </a:rPr>
              <a:t>peech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5214950"/>
            <a:ext cx="562929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</a:rPr>
              <a:t>Thank you for your attention!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Reported speech is usually used to talk about the past. So we normally change the tense of the words spoken. </a:t>
            </a:r>
          </a:p>
          <a:p>
            <a:r>
              <a:rPr lang="en-US" sz="4000" b="1" dirty="0" smtClean="0"/>
              <a:t>We use verbs like “</a:t>
            </a:r>
            <a:r>
              <a:rPr lang="en-US" sz="4000" b="1" dirty="0" smtClean="0">
                <a:solidFill>
                  <a:srgbClr val="FF0000"/>
                </a:solidFill>
              </a:rPr>
              <a:t>say</a:t>
            </a:r>
            <a:r>
              <a:rPr lang="en-US" sz="4000" b="1" dirty="0" smtClean="0"/>
              <a:t>”, “</a:t>
            </a:r>
            <a:r>
              <a:rPr lang="en-US" sz="4000" b="1" dirty="0" smtClean="0">
                <a:solidFill>
                  <a:srgbClr val="FF0000"/>
                </a:solidFill>
              </a:rPr>
              <a:t>tell</a:t>
            </a:r>
            <a:r>
              <a:rPr lang="en-US" sz="4000" b="1" dirty="0" smtClean="0"/>
              <a:t>”, “</a:t>
            </a:r>
            <a:r>
              <a:rPr lang="en-US" sz="4000" b="1" dirty="0" smtClean="0">
                <a:solidFill>
                  <a:srgbClr val="FF0000"/>
                </a:solidFill>
              </a:rPr>
              <a:t>ask</a:t>
            </a:r>
            <a:r>
              <a:rPr lang="en-US" sz="4000" b="1" dirty="0" smtClean="0"/>
              <a:t>” and we may use the word “that” to introduce the reported words.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She said, “I saw him.”-</a:t>
            </a:r>
            <a:r>
              <a:rPr lang="en-US" sz="4000" b="1" i="1" dirty="0" smtClean="0">
                <a:solidFill>
                  <a:srgbClr val="FF0000"/>
                </a:solidFill>
              </a:rPr>
              <a:t>direct speech</a:t>
            </a:r>
          </a:p>
          <a:p>
            <a:pPr>
              <a:buNone/>
            </a:pPr>
            <a:r>
              <a:rPr lang="en-US" sz="4000" b="1" dirty="0" smtClean="0"/>
              <a:t> She said that she had seen him-</a:t>
            </a:r>
            <a:r>
              <a:rPr lang="en-US" sz="4000" b="1" i="1" dirty="0" smtClean="0">
                <a:solidFill>
                  <a:srgbClr val="FF0000"/>
                </a:solidFill>
              </a:rPr>
              <a:t>reported speech</a:t>
            </a:r>
          </a:p>
          <a:p>
            <a:pPr>
              <a:buNone/>
            </a:pPr>
            <a:r>
              <a:rPr lang="en-US" sz="4000" b="1" dirty="0" smtClean="0"/>
              <a:t>“</a:t>
            </a:r>
            <a:r>
              <a:rPr lang="en-US" sz="4000" b="1" dirty="0" smtClean="0">
                <a:solidFill>
                  <a:srgbClr val="FF0000"/>
                </a:solidFill>
              </a:rPr>
              <a:t>That</a:t>
            </a:r>
            <a:r>
              <a:rPr lang="en-US" sz="4000" b="1" dirty="0" smtClean="0"/>
              <a:t>” may be omitted.</a:t>
            </a:r>
          </a:p>
          <a:p>
            <a:pPr>
              <a:buNone/>
            </a:pPr>
            <a:r>
              <a:rPr lang="en-US" sz="4000" b="1" dirty="0" smtClean="0"/>
              <a:t>She told him (that) she was happy.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“say” and “tell”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Use </a:t>
            </a:r>
            <a:r>
              <a:rPr lang="en-US" sz="4000" b="1" dirty="0" smtClean="0">
                <a:solidFill>
                  <a:srgbClr val="FF0000"/>
                </a:solidFill>
              </a:rPr>
              <a:t>“say” </a:t>
            </a:r>
            <a:r>
              <a:rPr lang="en-US" sz="4000" dirty="0" smtClean="0"/>
              <a:t>when there is no indirect object:</a:t>
            </a:r>
          </a:p>
          <a:p>
            <a:pPr>
              <a:buNone/>
            </a:pPr>
            <a:r>
              <a:rPr lang="en-US" sz="4000" i="1" dirty="0" smtClean="0">
                <a:solidFill>
                  <a:schemeClr val="accent5">
                    <a:lumMod val="50000"/>
                  </a:schemeClr>
                </a:solidFill>
              </a:rPr>
              <a:t>He said that he was tired.</a:t>
            </a:r>
          </a:p>
          <a:p>
            <a:pPr>
              <a:buNone/>
            </a:pPr>
            <a:r>
              <a:rPr lang="en-US" sz="4000" dirty="0" smtClean="0"/>
              <a:t>Always use </a:t>
            </a:r>
            <a:r>
              <a:rPr lang="en-US" sz="4000" b="1" dirty="0" smtClean="0">
                <a:solidFill>
                  <a:srgbClr val="FF0000"/>
                </a:solidFill>
              </a:rPr>
              <a:t>“tell” </a:t>
            </a:r>
            <a:r>
              <a:rPr lang="en-US" sz="4000" dirty="0" smtClean="0"/>
              <a:t>when you say who was being spoken to (with an indirect object):</a:t>
            </a:r>
          </a:p>
          <a:p>
            <a:pPr>
              <a:buNone/>
            </a:pPr>
            <a:r>
              <a:rPr lang="en-US" sz="4000" i="1" dirty="0" smtClean="0">
                <a:solidFill>
                  <a:schemeClr val="accent5">
                    <a:lumMod val="50000"/>
                  </a:schemeClr>
                </a:solidFill>
              </a:rPr>
              <a:t>He told me that he was tired.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42852"/>
            <a:ext cx="4040188" cy="63976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irect speech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857232"/>
            <a:ext cx="4254502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/>
              <a:t>p</a:t>
            </a:r>
            <a:r>
              <a:rPr lang="en-US" sz="2000" b="1" dirty="0" smtClean="0"/>
              <a:t>resent simple                                       </a:t>
            </a:r>
            <a:r>
              <a:rPr lang="en-US" sz="2000" dirty="0" smtClean="0"/>
              <a:t>→</a:t>
            </a:r>
          </a:p>
          <a:p>
            <a:pPr>
              <a:buNone/>
            </a:pPr>
            <a:r>
              <a:rPr lang="en-US" sz="1800" i="1" dirty="0" smtClean="0"/>
              <a:t>Brenda said :”I </a:t>
            </a:r>
            <a:r>
              <a:rPr lang="en-US" sz="1800" i="1" u="sng" dirty="0" smtClean="0"/>
              <a:t>walk</a:t>
            </a:r>
            <a:r>
              <a:rPr lang="en-US" sz="1800" i="1" dirty="0" smtClean="0"/>
              <a:t> to school every day. I </a:t>
            </a:r>
            <a:r>
              <a:rPr lang="en-US" sz="1800" i="1" u="sng" dirty="0" smtClean="0"/>
              <a:t>live </a:t>
            </a:r>
            <a:r>
              <a:rPr lang="en-US" sz="1800" i="1" dirty="0" smtClean="0"/>
              <a:t>near the </a:t>
            </a:r>
            <a:r>
              <a:rPr lang="en-US" sz="1800" i="1" dirty="0" smtClean="0"/>
              <a:t>school</a:t>
            </a:r>
            <a:r>
              <a:rPr lang="en-US" sz="1800" i="1" dirty="0" smtClean="0"/>
              <a:t>.”</a:t>
            </a:r>
          </a:p>
          <a:p>
            <a:pPr>
              <a:buNone/>
            </a:pPr>
            <a:r>
              <a:rPr lang="en-US" sz="2000" b="1" dirty="0"/>
              <a:t>p</a:t>
            </a:r>
            <a:r>
              <a:rPr lang="en-US" sz="2000" b="1" dirty="0" smtClean="0"/>
              <a:t>resent continuous</a:t>
            </a:r>
            <a:r>
              <a:rPr lang="en-US" sz="2000" dirty="0" smtClean="0"/>
              <a:t>                               →</a:t>
            </a:r>
          </a:p>
          <a:p>
            <a:pPr>
              <a:buNone/>
            </a:pPr>
            <a:r>
              <a:rPr lang="en-US" sz="1800" i="1" dirty="0" smtClean="0"/>
              <a:t>“I’</a:t>
            </a:r>
            <a:r>
              <a:rPr lang="en-US" sz="1800" i="1" u="sng" dirty="0" smtClean="0"/>
              <a:t>m going </a:t>
            </a:r>
            <a:r>
              <a:rPr lang="en-US" sz="1800" i="1" dirty="0" smtClean="0"/>
              <a:t>to a party tomorrow.”</a:t>
            </a:r>
          </a:p>
          <a:p>
            <a:pPr>
              <a:buNone/>
            </a:pPr>
            <a:endParaRPr lang="en-US" sz="1800" i="1" dirty="0" smtClean="0"/>
          </a:p>
          <a:p>
            <a:pPr>
              <a:buNone/>
            </a:pPr>
            <a:r>
              <a:rPr lang="en-US" sz="2000" b="1" dirty="0"/>
              <a:t>p</a:t>
            </a:r>
            <a:r>
              <a:rPr lang="en-US" sz="2000" b="1" dirty="0" smtClean="0"/>
              <a:t>ast simple /present perfect/</a:t>
            </a:r>
          </a:p>
          <a:p>
            <a:pPr>
              <a:buNone/>
            </a:pPr>
            <a:r>
              <a:rPr lang="en-US" sz="2000" b="1" dirty="0" smtClean="0"/>
              <a:t>past perfect                                             </a:t>
            </a:r>
            <a:r>
              <a:rPr lang="en-US" sz="2000" dirty="0" smtClean="0"/>
              <a:t>→</a:t>
            </a:r>
          </a:p>
          <a:p>
            <a:pPr>
              <a:buNone/>
            </a:pPr>
            <a:r>
              <a:rPr lang="en-US" sz="2000" dirty="0" smtClean="0"/>
              <a:t>“</a:t>
            </a:r>
            <a:r>
              <a:rPr lang="en-US" sz="1800" i="1" dirty="0" smtClean="0"/>
              <a:t>We went to Oxford yesterday.”</a:t>
            </a:r>
          </a:p>
          <a:p>
            <a:pPr>
              <a:buNone/>
            </a:pPr>
            <a:endParaRPr lang="en-US" sz="1800" i="1" dirty="0" smtClean="0"/>
          </a:p>
          <a:p>
            <a:pPr>
              <a:buNone/>
            </a:pPr>
            <a:r>
              <a:rPr lang="en-US" sz="1800" i="1" dirty="0" smtClean="0"/>
              <a:t>“I </a:t>
            </a:r>
            <a:r>
              <a:rPr lang="en-US" sz="1800" i="1" u="sng" dirty="0" smtClean="0"/>
              <a:t>haven’t been </a:t>
            </a:r>
            <a:r>
              <a:rPr lang="en-US" sz="1800" i="1" dirty="0" smtClean="0"/>
              <a:t>to Hyde Park yet.”</a:t>
            </a:r>
          </a:p>
          <a:p>
            <a:pPr>
              <a:buNone/>
            </a:pPr>
            <a:endParaRPr lang="en-US" sz="1800" i="1" dirty="0" smtClean="0"/>
          </a:p>
          <a:p>
            <a:pPr>
              <a:buNone/>
            </a:pPr>
            <a:r>
              <a:rPr lang="en-US" sz="1800" i="1" dirty="0" smtClean="0"/>
              <a:t>“I </a:t>
            </a:r>
            <a:r>
              <a:rPr lang="en-US" sz="1800" i="1" u="sng" dirty="0" smtClean="0"/>
              <a:t>hadn’t been </a:t>
            </a:r>
            <a:r>
              <a:rPr lang="en-US" sz="1800" i="1" dirty="0" smtClean="0"/>
              <a:t>here a week when I met an old friend.”</a:t>
            </a:r>
            <a:endParaRPr lang="ru-RU" sz="18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3438" y="142852"/>
            <a:ext cx="4041775" cy="63976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r</a:t>
            </a:r>
            <a:r>
              <a:rPr lang="en-US" dirty="0" smtClean="0">
                <a:solidFill>
                  <a:srgbClr val="C00000"/>
                </a:solidFill>
              </a:rPr>
              <a:t>eported speech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3438" y="857232"/>
            <a:ext cx="428628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/>
              <a:t>p</a:t>
            </a:r>
            <a:r>
              <a:rPr lang="en-US" sz="2000" b="1" dirty="0" smtClean="0"/>
              <a:t>ast simple</a:t>
            </a:r>
          </a:p>
          <a:p>
            <a:pPr>
              <a:buNone/>
            </a:pPr>
            <a:r>
              <a:rPr lang="en-US" sz="1800" i="1" dirty="0" smtClean="0"/>
              <a:t>Brenda told me she </a:t>
            </a:r>
            <a:r>
              <a:rPr lang="en-US" sz="1800" i="1" u="sng" dirty="0" smtClean="0"/>
              <a:t>walked</a:t>
            </a:r>
            <a:r>
              <a:rPr lang="en-US" sz="1800" i="1" dirty="0" smtClean="0"/>
              <a:t> to school every day because she </a:t>
            </a:r>
            <a:r>
              <a:rPr lang="en-US" sz="1800" i="1" u="sng" dirty="0" smtClean="0"/>
              <a:t>lived </a:t>
            </a:r>
            <a:r>
              <a:rPr lang="en-US" sz="1800" i="1" dirty="0" smtClean="0"/>
              <a:t>near the school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2000" b="1" dirty="0"/>
              <a:t>p</a:t>
            </a:r>
            <a:r>
              <a:rPr lang="en-US" sz="2000" b="1" dirty="0" smtClean="0"/>
              <a:t>ast continuous</a:t>
            </a:r>
          </a:p>
          <a:p>
            <a:pPr>
              <a:buNone/>
            </a:pPr>
            <a:r>
              <a:rPr lang="en-US" sz="1800" i="1" dirty="0" smtClean="0"/>
              <a:t>She said she</a:t>
            </a:r>
            <a:r>
              <a:rPr lang="en-US" sz="1800" i="1" u="sng" dirty="0" smtClean="0"/>
              <a:t> was going </a:t>
            </a:r>
            <a:r>
              <a:rPr lang="en-US" sz="1800" i="1" dirty="0" smtClean="0"/>
              <a:t>to a party the following day.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past perfect</a:t>
            </a:r>
          </a:p>
          <a:p>
            <a:pPr>
              <a:buNone/>
            </a:pPr>
            <a:r>
              <a:rPr lang="en-US" sz="1800" i="1" dirty="0" smtClean="0"/>
              <a:t>She said they </a:t>
            </a:r>
            <a:r>
              <a:rPr lang="en-US" sz="1800" i="1" u="sng" dirty="0" smtClean="0"/>
              <a:t>had been </a:t>
            </a:r>
            <a:r>
              <a:rPr lang="en-US" sz="1800" i="1" dirty="0" smtClean="0"/>
              <a:t>to Oxford the day before.</a:t>
            </a:r>
          </a:p>
          <a:p>
            <a:pPr>
              <a:buNone/>
            </a:pPr>
            <a:endParaRPr lang="en-US" sz="800" i="1" dirty="0" smtClean="0"/>
          </a:p>
          <a:p>
            <a:pPr>
              <a:buNone/>
            </a:pPr>
            <a:r>
              <a:rPr lang="en-US" sz="1800" i="1" dirty="0" smtClean="0"/>
              <a:t>She told me she </a:t>
            </a:r>
            <a:r>
              <a:rPr lang="en-US" sz="1800" i="1" u="sng" dirty="0" smtClean="0"/>
              <a:t>hadn’t been </a:t>
            </a:r>
            <a:r>
              <a:rPr lang="en-US" sz="1800" i="1" dirty="0" smtClean="0"/>
              <a:t>to </a:t>
            </a:r>
            <a:r>
              <a:rPr lang="en-US" sz="1800" i="1" dirty="0" smtClean="0"/>
              <a:t>Hyde </a:t>
            </a:r>
            <a:r>
              <a:rPr lang="en-US" sz="1800" i="1" dirty="0" smtClean="0"/>
              <a:t>Park yet.</a:t>
            </a:r>
          </a:p>
          <a:p>
            <a:pPr>
              <a:buNone/>
            </a:pPr>
            <a:r>
              <a:rPr lang="en-US" sz="1800" i="1" dirty="0" smtClean="0"/>
              <a:t>She said she </a:t>
            </a:r>
            <a:r>
              <a:rPr lang="en-US" sz="1800" i="1" u="sng" dirty="0" smtClean="0"/>
              <a:t>hadn’t been </a:t>
            </a:r>
            <a:r>
              <a:rPr lang="en-US" sz="1800" i="1" dirty="0" smtClean="0"/>
              <a:t>there a week when she met an old friend.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/>
              <a:t>w</a:t>
            </a:r>
            <a:r>
              <a:rPr lang="en-US" sz="4000" b="1" dirty="0" smtClean="0"/>
              <a:t>ill                        </a:t>
            </a:r>
            <a:r>
              <a:rPr lang="en-US" b="1" dirty="0" smtClean="0"/>
              <a:t>→</a:t>
            </a:r>
          </a:p>
          <a:p>
            <a:pPr>
              <a:buNone/>
            </a:pPr>
            <a:r>
              <a:rPr lang="en-US" sz="4000" b="1" dirty="0"/>
              <a:t>c</a:t>
            </a:r>
            <a:r>
              <a:rPr lang="en-US" sz="4000" b="1" dirty="0" smtClean="0"/>
              <a:t>an                        </a:t>
            </a:r>
            <a:r>
              <a:rPr lang="en-US" b="1" dirty="0" smtClean="0"/>
              <a:t>→</a:t>
            </a:r>
          </a:p>
          <a:p>
            <a:pPr>
              <a:buNone/>
            </a:pPr>
            <a:r>
              <a:rPr lang="en-US" sz="4000" b="1" dirty="0"/>
              <a:t>m</a:t>
            </a:r>
            <a:r>
              <a:rPr lang="en-US" sz="4000" b="1" dirty="0" smtClean="0"/>
              <a:t>ust                     </a:t>
            </a:r>
            <a:r>
              <a:rPr lang="en-US" b="1" dirty="0" smtClean="0"/>
              <a:t>→</a:t>
            </a:r>
          </a:p>
          <a:p>
            <a:pPr>
              <a:buNone/>
            </a:pPr>
            <a:r>
              <a:rPr lang="en-US" sz="4000" b="1" dirty="0"/>
              <a:t>s</a:t>
            </a:r>
            <a:r>
              <a:rPr lang="en-US" sz="4000" b="1" dirty="0" smtClean="0"/>
              <a:t>hall                      </a:t>
            </a:r>
            <a:r>
              <a:rPr lang="en-US" b="1" dirty="0" smtClean="0"/>
              <a:t>→</a:t>
            </a:r>
          </a:p>
          <a:p>
            <a:pPr>
              <a:buNone/>
            </a:pPr>
            <a:r>
              <a:rPr lang="en-US" sz="4000" b="1" dirty="0" smtClean="0"/>
              <a:t>may                       </a:t>
            </a:r>
            <a:r>
              <a:rPr lang="en-US" b="1" dirty="0" smtClean="0"/>
              <a:t>→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would</a:t>
            </a:r>
          </a:p>
          <a:p>
            <a:pPr>
              <a:buNone/>
            </a:pPr>
            <a:r>
              <a:rPr lang="en-US" sz="4000" b="1" dirty="0"/>
              <a:t>c</a:t>
            </a:r>
            <a:r>
              <a:rPr lang="en-US" sz="4000" b="1" dirty="0" smtClean="0"/>
              <a:t>ould</a:t>
            </a:r>
          </a:p>
          <a:p>
            <a:pPr>
              <a:buNone/>
            </a:pPr>
            <a:r>
              <a:rPr lang="en-US" sz="4000" b="1" dirty="0"/>
              <a:t>h</a:t>
            </a:r>
            <a:r>
              <a:rPr lang="en-US" sz="4000" b="1" dirty="0" smtClean="0"/>
              <a:t>ad to</a:t>
            </a:r>
          </a:p>
          <a:p>
            <a:pPr>
              <a:buNone/>
            </a:pPr>
            <a:r>
              <a:rPr lang="en-US" sz="4000" b="1" dirty="0"/>
              <a:t>s</a:t>
            </a:r>
            <a:r>
              <a:rPr lang="en-US" sz="4000" b="1" dirty="0" smtClean="0"/>
              <a:t>hould</a:t>
            </a:r>
          </a:p>
          <a:p>
            <a:pPr>
              <a:buNone/>
            </a:pPr>
            <a:r>
              <a:rPr lang="en-US" sz="4000" b="1" dirty="0"/>
              <a:t>m</a:t>
            </a:r>
            <a:r>
              <a:rPr lang="en-US" sz="4000" b="1" dirty="0" smtClean="0"/>
              <a:t>ight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smtClean="0"/>
              <a:t>In the transformation form direct speech to reported speech, the following things change</a:t>
            </a:r>
            <a:r>
              <a:rPr lang="en-US" sz="3600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328614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  </a:t>
            </a:r>
            <a:r>
              <a:rPr lang="en-US" b="1" dirty="0"/>
              <a:t>p</a:t>
            </a:r>
            <a:r>
              <a:rPr lang="en-US" b="1" dirty="0" smtClean="0"/>
              <a:t>ersonal pronouns</a:t>
            </a:r>
          </a:p>
          <a:p>
            <a:pPr>
              <a:buNone/>
            </a:pPr>
            <a:r>
              <a:rPr lang="en-US" sz="3200" dirty="0" smtClean="0"/>
              <a:t>I      → he/she</a:t>
            </a:r>
          </a:p>
          <a:p>
            <a:pPr>
              <a:buNone/>
            </a:pPr>
            <a:r>
              <a:rPr lang="en-US" sz="3200" dirty="0"/>
              <a:t>y</a:t>
            </a:r>
            <a:r>
              <a:rPr lang="en-US" sz="3200" dirty="0" smtClean="0"/>
              <a:t>ou → I, we</a:t>
            </a:r>
          </a:p>
          <a:p>
            <a:pPr>
              <a:buNone/>
            </a:pPr>
            <a:r>
              <a:rPr lang="en-US" sz="3200" dirty="0" smtClean="0"/>
              <a:t>we  → they</a:t>
            </a:r>
          </a:p>
          <a:p>
            <a:pPr>
              <a:buNone/>
            </a:pPr>
            <a:r>
              <a:rPr lang="en-US" sz="3200" dirty="0" smtClean="0"/>
              <a:t>me  → him/her</a:t>
            </a:r>
          </a:p>
          <a:p>
            <a:pPr>
              <a:buNone/>
            </a:pPr>
            <a:r>
              <a:rPr lang="en-US" sz="3200" dirty="0" smtClean="0"/>
              <a:t>you → me, us</a:t>
            </a:r>
          </a:p>
          <a:p>
            <a:pPr>
              <a:buNone/>
            </a:pPr>
            <a:r>
              <a:rPr lang="en-US" sz="3200" dirty="0" smtClean="0"/>
              <a:t>us   → them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8992" y="1571612"/>
            <a:ext cx="550072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p</a:t>
            </a:r>
            <a:r>
              <a:rPr lang="en-US" b="1" dirty="0" smtClean="0"/>
              <a:t>ossessive adjectives and pronouns</a:t>
            </a:r>
          </a:p>
          <a:p>
            <a:pPr>
              <a:buNone/>
            </a:pPr>
            <a:r>
              <a:rPr lang="en-US" sz="3200" dirty="0" smtClean="0"/>
              <a:t>my    → his/her</a:t>
            </a:r>
          </a:p>
          <a:p>
            <a:pPr>
              <a:buNone/>
            </a:pPr>
            <a:r>
              <a:rPr lang="en-US" sz="3200" dirty="0" smtClean="0"/>
              <a:t>your  → my, our</a:t>
            </a:r>
          </a:p>
          <a:p>
            <a:pPr>
              <a:buNone/>
            </a:pPr>
            <a:r>
              <a:rPr lang="en-US" sz="3200" dirty="0" smtClean="0"/>
              <a:t>our    → their</a:t>
            </a:r>
          </a:p>
          <a:p>
            <a:pPr>
              <a:buNone/>
            </a:pPr>
            <a:r>
              <a:rPr lang="en-US" sz="3200" dirty="0" smtClean="0"/>
              <a:t>mine  → his/hers</a:t>
            </a:r>
          </a:p>
          <a:p>
            <a:pPr>
              <a:buNone/>
            </a:pPr>
            <a:r>
              <a:rPr lang="en-US" sz="3200" dirty="0" smtClean="0"/>
              <a:t>yours  → mine, ours</a:t>
            </a:r>
          </a:p>
          <a:p>
            <a:pPr>
              <a:buNone/>
            </a:pPr>
            <a:r>
              <a:rPr lang="en-US" sz="3200" dirty="0" smtClean="0"/>
              <a:t>ours    → theirs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adverbs and expressions of time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/>
              <a:t>now            → then</a:t>
            </a:r>
          </a:p>
          <a:p>
            <a:pPr>
              <a:buNone/>
            </a:pPr>
            <a:r>
              <a:rPr lang="en-US" sz="3000" dirty="0" smtClean="0"/>
              <a:t>today          → that day </a:t>
            </a:r>
          </a:p>
          <a:p>
            <a:pPr>
              <a:buNone/>
            </a:pPr>
            <a:r>
              <a:rPr lang="en-US" sz="3000" dirty="0" smtClean="0"/>
              <a:t>tonight        → that night/that evening</a:t>
            </a:r>
          </a:p>
          <a:p>
            <a:pPr>
              <a:buNone/>
            </a:pPr>
            <a:r>
              <a:rPr lang="en-US" sz="3000" dirty="0" smtClean="0"/>
              <a:t>yesterday    →the day before, the previous day</a:t>
            </a:r>
          </a:p>
          <a:p>
            <a:pPr>
              <a:buNone/>
            </a:pPr>
            <a:r>
              <a:rPr lang="en-US" sz="3000" dirty="0" smtClean="0"/>
              <a:t>tomorrow   →the following/next day, the day after</a:t>
            </a:r>
          </a:p>
          <a:p>
            <a:pPr>
              <a:buNone/>
            </a:pPr>
            <a:r>
              <a:rPr lang="en-US" sz="3000" dirty="0" smtClean="0"/>
              <a:t>last Sunday → the previous Sunday</a:t>
            </a:r>
          </a:p>
          <a:p>
            <a:pPr>
              <a:buNone/>
            </a:pPr>
            <a:r>
              <a:rPr lang="en-US" sz="3000" dirty="0" smtClean="0"/>
              <a:t>next week   →the following week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demonstratives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   → that</a:t>
            </a:r>
          </a:p>
          <a:p>
            <a:pPr>
              <a:buNone/>
            </a:pPr>
            <a:r>
              <a:rPr lang="en-US" dirty="0" smtClean="0"/>
              <a:t>these → those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adverbs of place and position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here  → there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419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Reported speech</vt:lpstr>
      <vt:lpstr>Слайд 2</vt:lpstr>
      <vt:lpstr>Слайд 3</vt:lpstr>
      <vt:lpstr>“say” and “tell”</vt:lpstr>
      <vt:lpstr>Слайд 5</vt:lpstr>
      <vt:lpstr>Слайд 6</vt:lpstr>
      <vt:lpstr> In the transformation form direct speech to reported speech, the following things change: </vt:lpstr>
      <vt:lpstr>adverbs and expressions of time </vt:lpstr>
      <vt:lpstr>Слайд 9</vt:lpstr>
      <vt:lpstr>Thank you for your attention!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Reported speech</dc:title>
  <dc:creator>1</dc:creator>
  <cp:lastModifiedBy>1</cp:lastModifiedBy>
  <cp:revision>14</cp:revision>
  <dcterms:created xsi:type="dcterms:W3CDTF">2017-02-11T16:21:36Z</dcterms:created>
  <dcterms:modified xsi:type="dcterms:W3CDTF">2018-06-27T13:20:17Z</dcterms:modified>
</cp:coreProperties>
</file>