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14" r:id="rId2"/>
    <p:sldId id="427" r:id="rId3"/>
    <p:sldId id="418" r:id="rId4"/>
    <p:sldId id="425" r:id="rId5"/>
    <p:sldId id="348" r:id="rId6"/>
    <p:sldId id="434" r:id="rId7"/>
    <p:sldId id="415" r:id="rId8"/>
    <p:sldId id="420" r:id="rId9"/>
    <p:sldId id="416" r:id="rId10"/>
    <p:sldId id="417" r:id="rId11"/>
    <p:sldId id="419" r:id="rId12"/>
    <p:sldId id="432" r:id="rId13"/>
    <p:sldId id="423" r:id="rId14"/>
    <p:sldId id="424" r:id="rId15"/>
    <p:sldId id="421" r:id="rId16"/>
    <p:sldId id="429" r:id="rId17"/>
    <p:sldId id="433" r:id="rId18"/>
    <p:sldId id="43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800080"/>
    <a:srgbClr val="CC6600"/>
    <a:srgbClr val="0000CC"/>
    <a:srgbClr val="0066FF"/>
    <a:srgbClr val="CC3399"/>
    <a:srgbClr val="FF3399"/>
    <a:srgbClr val="33CCFF"/>
    <a:srgbClr val="CC00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06" autoAdjust="0"/>
    <p:restoredTop sz="91014" autoAdjust="0"/>
  </p:normalViewPr>
  <p:slideViewPr>
    <p:cSldViewPr>
      <p:cViewPr>
        <p:scale>
          <a:sx n="77" d="100"/>
          <a:sy n="77" d="100"/>
        </p:scale>
        <p:origin x="-10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5.bin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6.bin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29"/>
      <c:rotY val="0"/>
      <c:rAngAx val="0"/>
      <c:perspective val="30"/>
    </c:view3D>
    <c:floor>
      <c:thickness val="0"/>
      <c:spPr>
        <a:noFill/>
        <a:ln w="9528">
          <a:solidFill>
            <a:srgbClr val="868686"/>
          </a:solidFill>
          <a:prstDash val="solid"/>
          <a:round/>
        </a:ln>
      </c:spPr>
    </c:floor>
    <c:sideWall>
      <c:thickness val="0"/>
      <c:spPr>
        <a:noFill/>
        <a:ln>
          <a:noFill/>
        </a:ln>
      </c:spPr>
    </c:sideWall>
    <c:backWall>
      <c:thickness val="0"/>
      <c:spPr>
        <a:noFill/>
        <a:ln>
          <a:noFill/>
        </a:ln>
      </c:spPr>
    </c:backWall>
    <c:plotArea>
      <c:layout/>
      <c:pie3DChart>
        <c:varyColors val="1"/>
        <c:ser>
          <c:idx val="0"/>
          <c:order val="0"/>
          <c:tx>
            <c:v>Продажи</c:v>
          </c:tx>
          <c:dPt>
            <c:idx val="0"/>
            <c:bubble3D val="0"/>
            <c:spPr>
              <a:solidFill>
                <a:srgbClr val="FF0000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rgbClr val="00B0F0"/>
              </a:solidFill>
              <a:ln>
                <a:noFill/>
              </a:ln>
            </c:spPr>
          </c:dPt>
          <c:dPt>
            <c:idx val="2"/>
            <c:bubble3D val="0"/>
            <c:spPr>
              <a:solidFill>
                <a:srgbClr val="00B050"/>
              </a:solidFill>
              <a:ln>
                <a:noFill/>
              </a:ln>
            </c:spPr>
          </c:dPt>
          <c:dLbls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sz="1100" b="0" i="0" u="none" strike="noStrike" kern="1200" baseline="0">
                    <a:solidFill>
                      <a:srgbClr val="000000"/>
                    </a:solidFill>
                    <a:latin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Lit>
              <c:ptCount val="3"/>
              <c:pt idx="0">
                <c:v>Высшее образование</c:v>
              </c:pt>
              <c:pt idx="1">
                <c:v>Среднее педагогическое</c:v>
              </c:pt>
              <c:pt idx="2">
                <c:v>Учится в ВУЗе</c:v>
              </c:pt>
            </c:strLit>
          </c:cat>
          <c:val>
            <c:numLit>
              <c:formatCode>General</c:formatCode>
              <c:ptCount val="3"/>
              <c:pt idx="0">
                <c:v>69</c:v>
              </c:pt>
              <c:pt idx="1">
                <c:v>26</c:v>
              </c:pt>
              <c:pt idx="2">
                <c:v>5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solidFill>
            <a:srgbClr val="7030A0"/>
          </a:solidFill>
        </a:ln>
      </c:spPr>
    </c:plotArea>
    <c:legend>
      <c:legendPos val="r"/>
      <c:layout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sz="800" b="0" i="0" u="none" strike="noStrike" kern="1200" baseline="0">
              <a:solidFill>
                <a:srgbClr val="000000"/>
              </a:solidFill>
              <a:latin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>
        <a:lumMod val="95000"/>
      </a:srgbClr>
    </a:solidFill>
    <a:ln w="9528">
      <a:solidFill>
        <a:srgbClr val="868686"/>
      </a:solidFill>
      <a:prstDash val="solid"/>
      <a:round/>
    </a:ln>
    <a:scene3d>
      <a:camera prst="orthographicFront"/>
      <a:lightRig rig="threePt" dir="t"/>
    </a:scene3d>
    <a:sp3d>
      <a:bevelT prst="relaxedInset"/>
    </a:sp3d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ru-RU" sz="1800" b="0" i="0" u="none" strike="noStrike" kern="1200" baseline="0">
          <a:solidFill>
            <a:srgbClr val="000000"/>
          </a:solidFill>
          <a:latin typeface="Arial"/>
        </a:defRPr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29"/>
      <c:rotY val="0"/>
      <c:rAngAx val="0"/>
      <c:perspective val="30"/>
    </c:view3D>
    <c:floor>
      <c:thickness val="0"/>
      <c:spPr>
        <a:noFill/>
        <a:ln w="9528">
          <a:solidFill>
            <a:srgbClr val="868686"/>
          </a:solidFill>
          <a:prstDash val="solid"/>
          <a:round/>
        </a:ln>
      </c:spPr>
    </c:floor>
    <c:sideWall>
      <c:thickness val="0"/>
      <c:spPr>
        <a:noFill/>
        <a:ln>
          <a:noFill/>
        </a:ln>
      </c:spPr>
    </c:sideWall>
    <c:backWall>
      <c:thickness val="0"/>
      <c:spPr>
        <a:noFill/>
        <a:ln>
          <a:noFill/>
        </a:ln>
      </c:spPr>
    </c:backWall>
    <c:plotArea>
      <c:layout/>
      <c:pie3DChart>
        <c:varyColors val="1"/>
        <c:ser>
          <c:idx val="0"/>
          <c:order val="0"/>
          <c:tx>
            <c:v>Продажи</c:v>
          </c:tx>
          <c:explosion val="25"/>
          <c:dPt>
            <c:idx val="0"/>
            <c:bubble3D val="0"/>
            <c:spPr>
              <a:solidFill>
                <a:srgbClr val="FF0000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rgbClr val="00B0F0"/>
              </a:solidFill>
              <a:ln>
                <a:noFill/>
              </a:ln>
            </c:spPr>
          </c:dPt>
          <c:dPt>
            <c:idx val="2"/>
            <c:bubble3D val="0"/>
            <c:spPr>
              <a:solidFill>
                <a:srgbClr val="92D050"/>
              </a:solidFill>
              <a:ln>
                <a:noFill/>
              </a:ln>
            </c:spPr>
          </c:dPt>
          <c:dLbls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sz="1100" b="0" i="0" u="none" strike="noStrike" kern="1200" baseline="0">
                    <a:solidFill>
                      <a:srgbClr val="000000"/>
                    </a:solidFill>
                    <a:latin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Lit>
              <c:ptCount val="3"/>
              <c:pt idx="0">
                <c:v>Высшая категория</c:v>
              </c:pt>
              <c:pt idx="1">
                <c:v>Первая категория</c:v>
              </c:pt>
              <c:pt idx="2">
                <c:v>Без категории</c:v>
              </c:pt>
            </c:strLit>
          </c:cat>
          <c:val>
            <c:numLit>
              <c:formatCode>General</c:formatCode>
              <c:ptCount val="3"/>
              <c:pt idx="0">
                <c:v>28</c:v>
              </c:pt>
              <c:pt idx="1">
                <c:v>50</c:v>
              </c:pt>
              <c:pt idx="2">
                <c:v>22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solidFill>
          <a:srgbClr val="FFFFFF">
            <a:lumMod val="95000"/>
          </a:srgbClr>
        </a:solidFill>
        <a:ln>
          <a:noFill/>
        </a:ln>
      </c:spPr>
    </c:plotArea>
    <c:legend>
      <c:legendPos val="r"/>
      <c:layout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sz="900" b="0" i="0" u="none" strike="noStrike" kern="1200" baseline="0">
              <a:solidFill>
                <a:srgbClr val="000000"/>
              </a:solidFill>
              <a:latin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>
        <a:lumMod val="95000"/>
      </a:srgbClr>
    </a:solidFill>
    <a:ln w="9528">
      <a:solidFill>
        <a:srgbClr val="7030A0"/>
      </a:solidFill>
      <a:prstDash val="solid"/>
      <a:round/>
    </a:ln>
    <a:scene3d>
      <a:camera prst="orthographicFront"/>
      <a:lightRig rig="threePt" dir="t"/>
    </a:scene3d>
    <a:sp3d>
      <a:bevelT prst="relaxedInset"/>
    </a:sp3d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ru-RU" sz="1800" b="0" i="0" u="none" strike="noStrike" kern="1200" baseline="0">
          <a:solidFill>
            <a:srgbClr val="000000"/>
          </a:solidFill>
          <a:latin typeface="Arial"/>
        </a:defRPr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4"/>
      <c:rotY val="19"/>
      <c:rAngAx val="0"/>
      <c:perspective val="46"/>
    </c:view3D>
    <c:floor>
      <c:thickness val="0"/>
      <c:spPr>
        <a:noFill/>
        <a:ln w="9528">
          <a:solidFill>
            <a:srgbClr val="868686"/>
          </a:solidFill>
          <a:prstDash val="solid"/>
          <a:round/>
        </a:ln>
      </c:spPr>
    </c:floor>
    <c:sideWall>
      <c:thickness val="0"/>
      <c:spPr>
        <a:noFill/>
        <a:ln>
          <a:noFill/>
        </a:ln>
      </c:spPr>
    </c:sideWall>
    <c:backWall>
      <c:thickness val="0"/>
      <c:spPr>
        <a:noFill/>
        <a:ln>
          <a:noFill/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2015-2016 учебный год</c:v>
          </c:tx>
          <c:spPr>
            <a:solidFill>
              <a:srgbClr val="BBE0E3"/>
            </a:solidFill>
            <a:ln>
              <a:noFill/>
            </a:ln>
          </c:spPr>
          <c:invertIfNegative val="0"/>
          <c:dLbls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sz="800" b="0" i="0" u="none" strike="noStrike" kern="1200" baseline="0">
                    <a:solidFill>
                      <a:srgbClr val="000000"/>
                    </a:solidFill>
                    <a:latin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5"/>
              <c:pt idx="0">
                <c:v>от 0 до 5 лет</c:v>
              </c:pt>
              <c:pt idx="1">
                <c:v>от 5 до 10 лет</c:v>
              </c:pt>
              <c:pt idx="2">
                <c:v>от 10 до 15 лет</c:v>
              </c:pt>
              <c:pt idx="3">
                <c:v>от 10 до 20 лет</c:v>
              </c:pt>
              <c:pt idx="4">
                <c:v>свыше 20 лет</c:v>
              </c:pt>
            </c:strLit>
          </c:cat>
          <c:val>
            <c:numLit>
              <c:formatCode>General</c:formatCode>
              <c:ptCount val="5"/>
              <c:pt idx="0">
                <c:v>10</c:v>
              </c:pt>
              <c:pt idx="1">
                <c:v>10</c:v>
              </c:pt>
              <c:pt idx="2">
                <c:v>15</c:v>
              </c:pt>
              <c:pt idx="3">
                <c:v>25</c:v>
              </c:pt>
              <c:pt idx="4">
                <c:v>40</c:v>
              </c:pt>
            </c:numLit>
          </c:val>
          <c:shape val="cylinder"/>
        </c:ser>
        <c:ser>
          <c:idx val="1"/>
          <c:order val="1"/>
          <c:tx>
            <c:v>2016-2017 учебный год</c:v>
          </c:tx>
          <c:spPr>
            <a:solidFill>
              <a:srgbClr val="333399"/>
            </a:solidFill>
            <a:ln>
              <a:noFill/>
            </a:ln>
          </c:spPr>
          <c:invertIfNegative val="0"/>
          <c:dLbls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sz="800" b="0" i="0" u="none" strike="noStrike" kern="1200" baseline="0">
                    <a:solidFill>
                      <a:srgbClr val="000000"/>
                    </a:solidFill>
                    <a:latin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5"/>
              <c:pt idx="0">
                <c:v>от 0 до 5 лет</c:v>
              </c:pt>
              <c:pt idx="1">
                <c:v>от 5 до 10 лет</c:v>
              </c:pt>
              <c:pt idx="2">
                <c:v>от 10 до 15 лет</c:v>
              </c:pt>
              <c:pt idx="3">
                <c:v>от 10 до 20 лет</c:v>
              </c:pt>
              <c:pt idx="4">
                <c:v>свыше 20 лет</c:v>
              </c:pt>
            </c:strLit>
          </c:cat>
          <c:val>
            <c:numLit>
              <c:formatCode>General</c:formatCode>
              <c:ptCount val="5"/>
              <c:pt idx="0">
                <c:v>16</c:v>
              </c:pt>
              <c:pt idx="1">
                <c:v>5</c:v>
              </c:pt>
              <c:pt idx="2">
                <c:v>16</c:v>
              </c:pt>
              <c:pt idx="3">
                <c:v>21</c:v>
              </c:pt>
              <c:pt idx="4">
                <c:v>42</c:v>
              </c:pt>
            </c:numLit>
          </c:val>
          <c:shape val="cylinder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3614592"/>
        <c:axId val="23612800"/>
        <c:axId val="0"/>
      </c:bar3DChart>
      <c:valAx>
        <c:axId val="23612800"/>
        <c:scaling>
          <c:orientation val="minMax"/>
        </c:scaling>
        <c:delete val="0"/>
        <c:axPos val="l"/>
        <c:majorGridlines>
          <c:spPr>
            <a:ln w="9528">
              <a:solidFill>
                <a:srgbClr val="868686"/>
              </a:solidFill>
              <a:prstDash val="solid"/>
              <a:round/>
            </a:ln>
          </c:spPr>
        </c:majorGridlines>
        <c:numFmt formatCode="General" sourceLinked="0"/>
        <c:majorTickMark val="out"/>
        <c:minorTickMark val="none"/>
        <c:tickLblPos val="nextTo"/>
        <c:spPr>
          <a:noFill/>
          <a:ln w="9528">
            <a:solidFill>
              <a:srgbClr val="868686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800" b="0" i="0" u="none" strike="noStrike" kern="1200" baseline="0">
                <a:solidFill>
                  <a:srgbClr val="000000"/>
                </a:solidFill>
                <a:latin typeface="Arial"/>
              </a:defRPr>
            </a:pPr>
            <a:endParaRPr lang="ru-RU"/>
          </a:p>
        </c:txPr>
        <c:crossAx val="23614592"/>
        <c:crosses val="autoZero"/>
        <c:crossBetween val="between"/>
      </c:valAx>
      <c:catAx>
        <c:axId val="236145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8">
            <a:solidFill>
              <a:srgbClr val="868686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800" b="0" i="0" u="none" strike="noStrike" kern="1200" baseline="0">
                <a:solidFill>
                  <a:srgbClr val="000000"/>
                </a:solidFill>
                <a:latin typeface="Arial"/>
              </a:defRPr>
            </a:pPr>
            <a:endParaRPr lang="ru-RU"/>
          </a:p>
        </c:txPr>
        <c:crossAx val="23612800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legend>
      <c:legendPos val="r"/>
      <c:layout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sz="800" b="0" i="0" u="none" strike="noStrike" kern="1200" baseline="0">
              <a:solidFill>
                <a:srgbClr val="000000"/>
              </a:solidFill>
              <a:latin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>
        <a:lumMod val="95000"/>
      </a:srgbClr>
    </a:solidFill>
    <a:ln w="9528">
      <a:solidFill>
        <a:srgbClr val="7030A0"/>
      </a:solidFill>
      <a:prstDash val="solid"/>
      <a:round/>
    </a:ln>
    <a:scene3d>
      <a:camera prst="orthographicFront"/>
      <a:lightRig rig="threePt" dir="t"/>
    </a:scene3d>
    <a:sp3d>
      <a:bevelT prst="relaxedInset"/>
    </a:sp3d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ru-RU" sz="1800" b="0" i="0" u="none" strike="noStrike" kern="1200" baseline="0">
          <a:solidFill>
            <a:srgbClr val="000000"/>
          </a:solidFill>
          <a:latin typeface="Arial"/>
        </a:defRPr>
      </a:pPr>
      <a:endParaRPr lang="ru-RU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4"/>
      <c:rotY val="19"/>
      <c:rAngAx val="0"/>
      <c:perspective val="46"/>
    </c:view3D>
    <c:floor>
      <c:thickness val="0"/>
      <c:spPr>
        <a:noFill/>
        <a:ln w="9528">
          <a:solidFill>
            <a:srgbClr val="868686"/>
          </a:solidFill>
          <a:prstDash val="solid"/>
          <a:round/>
        </a:ln>
      </c:spPr>
    </c:floor>
    <c:sideWall>
      <c:thickness val="0"/>
      <c:spPr>
        <a:noFill/>
        <a:ln>
          <a:noFill/>
        </a:ln>
      </c:spPr>
    </c:sideWall>
    <c:backWall>
      <c:thickness val="0"/>
      <c:spPr>
        <a:noFill/>
        <a:ln>
          <a:noFill/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2015-2016 учебный год</c:v>
          </c:tx>
          <c:spPr>
            <a:solidFill>
              <a:srgbClr val="BBE0E3"/>
            </a:solidFill>
            <a:ln>
              <a:noFill/>
            </a:ln>
          </c:spPr>
          <c:invertIfNegative val="0"/>
          <c:dLbls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sz="800" b="0" i="0" u="none" strike="noStrike" kern="1200" baseline="0">
                    <a:solidFill>
                      <a:srgbClr val="000000"/>
                    </a:solidFill>
                    <a:latin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4"/>
              <c:pt idx="0">
                <c:v>20-30 лет</c:v>
              </c:pt>
              <c:pt idx="1">
                <c:v>30-40 лет</c:v>
              </c:pt>
              <c:pt idx="2">
                <c:v>40-55 лет</c:v>
              </c:pt>
              <c:pt idx="3">
                <c:v>Свыше 55 лет</c:v>
              </c:pt>
            </c:strLit>
          </c:cat>
          <c:val>
            <c:numLit>
              <c:formatCode>General</c:formatCode>
              <c:ptCount val="4"/>
              <c:pt idx="0">
                <c:v>5</c:v>
              </c:pt>
              <c:pt idx="1">
                <c:v>50</c:v>
              </c:pt>
              <c:pt idx="2">
                <c:v>40</c:v>
              </c:pt>
              <c:pt idx="3">
                <c:v>5</c:v>
              </c:pt>
            </c:numLit>
          </c:val>
          <c:shape val="cylinder"/>
        </c:ser>
        <c:ser>
          <c:idx val="1"/>
          <c:order val="1"/>
          <c:tx>
            <c:v>2016-2017 учебный год</c:v>
          </c:tx>
          <c:spPr>
            <a:solidFill>
              <a:srgbClr val="333399"/>
            </a:solidFill>
            <a:ln>
              <a:noFill/>
            </a:ln>
          </c:spPr>
          <c:invertIfNegative val="0"/>
          <c:dLbls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sz="800" b="0" i="0" u="none" strike="noStrike" kern="1200" baseline="0">
                    <a:solidFill>
                      <a:srgbClr val="000000"/>
                    </a:solidFill>
                    <a:latin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4"/>
              <c:pt idx="0">
                <c:v>20-30 лет</c:v>
              </c:pt>
              <c:pt idx="1">
                <c:v>30-40 лет</c:v>
              </c:pt>
              <c:pt idx="2">
                <c:v>40-55 лет</c:v>
              </c:pt>
              <c:pt idx="3">
                <c:v>Свыше 55 лет</c:v>
              </c:pt>
            </c:strLit>
          </c:cat>
          <c:val>
            <c:numLit>
              <c:formatCode>General</c:formatCode>
              <c:ptCount val="4"/>
              <c:pt idx="0">
                <c:v>11</c:v>
              </c:pt>
              <c:pt idx="1">
                <c:v>42</c:v>
              </c:pt>
              <c:pt idx="2">
                <c:v>42</c:v>
              </c:pt>
              <c:pt idx="3">
                <c:v>5</c:v>
              </c:pt>
            </c:numLit>
          </c:val>
          <c:shape val="cylinder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3688320"/>
        <c:axId val="23686528"/>
        <c:axId val="0"/>
      </c:bar3DChart>
      <c:valAx>
        <c:axId val="23686528"/>
        <c:scaling>
          <c:orientation val="minMax"/>
        </c:scaling>
        <c:delete val="0"/>
        <c:axPos val="l"/>
        <c:majorGridlines>
          <c:spPr>
            <a:ln w="9528">
              <a:solidFill>
                <a:srgbClr val="868686"/>
              </a:solidFill>
              <a:prstDash val="solid"/>
              <a:round/>
            </a:ln>
          </c:spPr>
        </c:majorGridlines>
        <c:numFmt formatCode="General" sourceLinked="0"/>
        <c:majorTickMark val="out"/>
        <c:minorTickMark val="none"/>
        <c:tickLblPos val="nextTo"/>
        <c:spPr>
          <a:noFill/>
          <a:ln w="9528">
            <a:solidFill>
              <a:srgbClr val="868686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800" b="0" i="0" u="none" strike="noStrike" kern="1200" baseline="0">
                <a:solidFill>
                  <a:srgbClr val="000000"/>
                </a:solidFill>
                <a:latin typeface="Arial"/>
              </a:defRPr>
            </a:pPr>
            <a:endParaRPr lang="ru-RU"/>
          </a:p>
        </c:txPr>
        <c:crossAx val="23688320"/>
        <c:crosses val="autoZero"/>
        <c:crossBetween val="between"/>
      </c:valAx>
      <c:catAx>
        <c:axId val="236883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8">
            <a:solidFill>
              <a:srgbClr val="868686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800" b="0" i="0" u="none" strike="noStrike" kern="1200" baseline="0">
                <a:solidFill>
                  <a:srgbClr val="000000"/>
                </a:solidFill>
                <a:latin typeface="Arial"/>
              </a:defRPr>
            </a:pPr>
            <a:endParaRPr lang="ru-RU"/>
          </a:p>
        </c:txPr>
        <c:crossAx val="23686528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legend>
      <c:legendPos val="r"/>
      <c:layout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sz="800" b="0" i="0" u="none" strike="noStrike" kern="1200" baseline="0">
              <a:solidFill>
                <a:srgbClr val="000000"/>
              </a:solidFill>
              <a:latin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>
        <a:lumMod val="95000"/>
      </a:srgbClr>
    </a:solidFill>
    <a:ln w="9528">
      <a:solidFill>
        <a:srgbClr val="7030A0"/>
      </a:solidFill>
      <a:prstDash val="solid"/>
      <a:round/>
    </a:ln>
    <a:scene3d>
      <a:camera prst="orthographicFront"/>
      <a:lightRig rig="threePt" dir="t"/>
    </a:scene3d>
    <a:sp3d>
      <a:bevelT prst="relaxedInset"/>
    </a:sp3d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ru-RU" sz="1800" b="0" i="0" u="none" strike="noStrike" kern="1200" baseline="0">
          <a:solidFill>
            <a:srgbClr val="000000"/>
          </a:solidFill>
          <a:latin typeface="Arial"/>
        </a:defRPr>
      </a:pPr>
      <a:endParaRPr lang="ru-RU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3"/>
      <c:rotY val="18"/>
      <c:rAngAx val="0"/>
      <c:perspective val="46"/>
    </c:view3D>
    <c:floor>
      <c:thickness val="0"/>
      <c:spPr>
        <a:noFill/>
        <a:ln w="9528">
          <a:solidFill>
            <a:srgbClr val="868686"/>
          </a:solidFill>
          <a:prstDash val="solid"/>
          <a:round/>
        </a:ln>
      </c:spPr>
    </c:floor>
    <c:sideWall>
      <c:thickness val="0"/>
      <c:spPr>
        <a:noFill/>
        <a:ln>
          <a:noFill/>
        </a:ln>
      </c:spPr>
    </c:sideWall>
    <c:backWall>
      <c:thickness val="0"/>
      <c:spPr>
        <a:noFill/>
        <a:ln>
          <a:noFill/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высокий уровень</c:v>
          </c:tx>
          <c:spPr>
            <a:solidFill>
              <a:srgbClr val="FF0000"/>
            </a:solidFill>
            <a:ln>
              <a:noFill/>
            </a:ln>
          </c:spPr>
          <c:invertIfNegative val="0"/>
          <c:dLbls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ru-RU" sz="800" b="0" i="0" u="none" strike="noStrike" kern="1200" baseline="0">
                    <a:solidFill>
                      <a:srgbClr val="000000"/>
                    </a:solidFill>
                    <a:latin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5"/>
              <c:pt idx="0">
                <c:v>социально-коммуникативное </c:v>
              </c:pt>
              <c:pt idx="1">
                <c:v>познавательное </c:v>
              </c:pt>
              <c:pt idx="2">
                <c:v>речевое </c:v>
              </c:pt>
              <c:pt idx="3">
                <c:v>художественно-эстетическое </c:v>
              </c:pt>
              <c:pt idx="4">
                <c:v>физическое </c:v>
              </c:pt>
            </c:strLit>
          </c:cat>
          <c:val>
            <c:numLit>
              <c:formatCode>General</c:formatCode>
              <c:ptCount val="5"/>
              <c:pt idx="0">
                <c:v>63</c:v>
              </c:pt>
              <c:pt idx="1">
                <c:v>48</c:v>
              </c:pt>
              <c:pt idx="2">
                <c:v>45</c:v>
              </c:pt>
              <c:pt idx="3">
                <c:v>47</c:v>
              </c:pt>
              <c:pt idx="4">
                <c:v>40</c:v>
              </c:pt>
            </c:numLit>
          </c:val>
          <c:shape val="cylinder"/>
        </c:ser>
        <c:ser>
          <c:idx val="1"/>
          <c:order val="1"/>
          <c:tx>
            <c:v>средний уровень</c:v>
          </c:tx>
          <c:spPr>
            <a:solidFill>
              <a:srgbClr val="333399"/>
            </a:solidFill>
            <a:ln>
              <a:noFill/>
            </a:ln>
          </c:spPr>
          <c:invertIfNegative val="0"/>
          <c:dLbls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ru-RU" sz="800" b="0" i="0" u="none" strike="noStrike" kern="1200" baseline="0">
                    <a:solidFill>
                      <a:srgbClr val="000000"/>
                    </a:solidFill>
                    <a:latin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5"/>
              <c:pt idx="0">
                <c:v>социально-коммуникативное </c:v>
              </c:pt>
              <c:pt idx="1">
                <c:v>познавательное </c:v>
              </c:pt>
              <c:pt idx="2">
                <c:v>речевое </c:v>
              </c:pt>
              <c:pt idx="3">
                <c:v>художественно-эстетическое </c:v>
              </c:pt>
              <c:pt idx="4">
                <c:v>физическое </c:v>
              </c:pt>
            </c:strLit>
          </c:cat>
          <c:val>
            <c:numLit>
              <c:formatCode>General</c:formatCode>
              <c:ptCount val="5"/>
              <c:pt idx="0">
                <c:v>29</c:v>
              </c:pt>
              <c:pt idx="1">
                <c:v>41</c:v>
              </c:pt>
              <c:pt idx="2">
                <c:v>41</c:v>
              </c:pt>
              <c:pt idx="3">
                <c:v>39</c:v>
              </c:pt>
              <c:pt idx="4">
                <c:v>52</c:v>
              </c:pt>
            </c:numLit>
          </c:val>
          <c:shape val="cylinder"/>
        </c:ser>
        <c:ser>
          <c:idx val="2"/>
          <c:order val="2"/>
          <c:tx>
            <c:v>низкий уровень</c:v>
          </c:tx>
          <c:spPr>
            <a:solidFill>
              <a:srgbClr val="00B050"/>
            </a:solidFill>
            <a:ln>
              <a:noFill/>
            </a:ln>
          </c:spPr>
          <c:invertIfNegative val="0"/>
          <c:dLbls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ru-RU" sz="800" b="0" i="0" u="none" strike="noStrike" kern="1200" baseline="0">
                    <a:solidFill>
                      <a:srgbClr val="000000"/>
                    </a:solidFill>
                    <a:latin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5"/>
              <c:pt idx="0">
                <c:v>социально-коммуникативное </c:v>
              </c:pt>
              <c:pt idx="1">
                <c:v>познавательное </c:v>
              </c:pt>
              <c:pt idx="2">
                <c:v>речевое </c:v>
              </c:pt>
              <c:pt idx="3">
                <c:v>художественно-эстетическое </c:v>
              </c:pt>
              <c:pt idx="4">
                <c:v>физическое </c:v>
              </c:pt>
            </c:strLit>
          </c:cat>
          <c:val>
            <c:numLit>
              <c:formatCode>General</c:formatCode>
              <c:ptCount val="5"/>
              <c:pt idx="0">
                <c:v>8</c:v>
              </c:pt>
              <c:pt idx="1">
                <c:v>11</c:v>
              </c:pt>
              <c:pt idx="2">
                <c:v>14</c:v>
              </c:pt>
              <c:pt idx="3">
                <c:v>14</c:v>
              </c:pt>
              <c:pt idx="4">
                <c:v>8</c:v>
              </c:pt>
            </c:numLit>
          </c:val>
          <c:shape val="cylinder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9845888"/>
        <c:axId val="19819520"/>
        <c:axId val="0"/>
      </c:bar3DChart>
      <c:valAx>
        <c:axId val="19819520"/>
        <c:scaling>
          <c:orientation val="minMax"/>
        </c:scaling>
        <c:delete val="0"/>
        <c:axPos val="l"/>
        <c:majorGridlines>
          <c:spPr>
            <a:ln w="9528">
              <a:solidFill>
                <a:srgbClr val="868686"/>
              </a:solidFill>
              <a:prstDash val="solid"/>
              <a:round/>
            </a:ln>
          </c:spPr>
        </c:majorGridlines>
        <c:numFmt formatCode="General" sourceLinked="0"/>
        <c:majorTickMark val="out"/>
        <c:minorTickMark val="none"/>
        <c:tickLblPos val="nextTo"/>
        <c:spPr>
          <a:noFill/>
          <a:ln w="9528">
            <a:solidFill>
              <a:srgbClr val="868686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ru-RU" sz="800" b="0" i="0" u="none" strike="noStrike" kern="1200" baseline="0">
                <a:solidFill>
                  <a:srgbClr val="000000"/>
                </a:solidFill>
                <a:latin typeface="Arial"/>
              </a:defRPr>
            </a:pPr>
            <a:endParaRPr lang="ru-RU"/>
          </a:p>
        </c:txPr>
        <c:crossAx val="19845888"/>
        <c:crosses val="autoZero"/>
        <c:crossBetween val="between"/>
      </c:valAx>
      <c:catAx>
        <c:axId val="198458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8">
            <a:solidFill>
              <a:srgbClr val="868686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ru-RU" sz="600" b="0" i="0" u="none" strike="noStrike" kern="1200" baseline="0">
                <a:solidFill>
                  <a:srgbClr val="000000"/>
                </a:solidFill>
                <a:latin typeface="Arial"/>
              </a:defRPr>
            </a:pPr>
            <a:endParaRPr lang="ru-RU"/>
          </a:p>
        </c:txPr>
        <c:crossAx val="19819520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legend>
      <c:legendPos val="r"/>
      <c:layout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ru-RU" sz="800" b="0" i="0" u="none" strike="noStrike" kern="1200" baseline="0">
              <a:solidFill>
                <a:srgbClr val="000000"/>
              </a:solidFill>
              <a:latin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>
        <a:lumMod val="95000"/>
      </a:srgbClr>
    </a:solidFill>
    <a:ln w="9528">
      <a:solidFill>
        <a:srgbClr val="7030A0"/>
      </a:solidFill>
      <a:prstDash val="solid"/>
      <a:round/>
    </a:ln>
    <a:scene3d>
      <a:camera prst="orthographicFront"/>
      <a:lightRig rig="threePt" dir="t"/>
    </a:scene3d>
    <a:sp3d>
      <a:bevelT prst="relaxedInset"/>
    </a:sp3d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ru-RU" sz="800" b="0" i="0" u="none" strike="noStrike" kern="1200" baseline="0">
          <a:solidFill>
            <a:srgbClr val="000000"/>
          </a:solidFill>
          <a:latin typeface="Arial"/>
        </a:defRPr>
      </a:pPr>
      <a:endParaRPr lang="ru-RU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3"/>
      <c:rotY val="18"/>
      <c:rAngAx val="0"/>
      <c:perspective val="30"/>
    </c:view3D>
    <c:floor>
      <c:thickness val="0"/>
      <c:spPr>
        <a:noFill/>
        <a:ln w="9528">
          <a:solidFill>
            <a:srgbClr val="868686"/>
          </a:solidFill>
          <a:prstDash val="solid"/>
          <a:round/>
        </a:ln>
      </c:spPr>
    </c:floor>
    <c:sideWall>
      <c:thickness val="0"/>
      <c:spPr>
        <a:noFill/>
        <a:ln>
          <a:solidFill>
            <a:srgbClr val="7030A0"/>
          </a:solidFill>
        </a:ln>
      </c:spPr>
    </c:sideWall>
    <c:backWall>
      <c:thickness val="0"/>
      <c:spPr>
        <a:noFill/>
        <a:ln>
          <a:solidFill>
            <a:srgbClr val="7030A0"/>
          </a:solidFill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высокий уровень</c:v>
          </c:tx>
          <c:spPr>
            <a:solidFill>
              <a:srgbClr val="FF0000"/>
            </a:solidFill>
            <a:ln>
              <a:noFill/>
            </a:ln>
          </c:spPr>
          <c:invertIfNegative val="0"/>
          <c:dLbls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ru-RU" sz="800" b="0" i="0" u="none" strike="noStrike" kern="1200" baseline="0">
                    <a:solidFill>
                      <a:srgbClr val="000000"/>
                    </a:solidFill>
                    <a:latin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2"/>
              <c:pt idx="0">
                <c:v>начало года</c:v>
              </c:pt>
              <c:pt idx="1">
                <c:v>конец года</c:v>
              </c:pt>
            </c:strLit>
          </c:cat>
          <c:val>
            <c:numLit>
              <c:formatCode>General</c:formatCode>
              <c:ptCount val="2"/>
              <c:pt idx="0">
                <c:v>17</c:v>
              </c:pt>
              <c:pt idx="1">
                <c:v>26</c:v>
              </c:pt>
            </c:numLit>
          </c:val>
          <c:shape val="cylinder"/>
        </c:ser>
        <c:ser>
          <c:idx val="1"/>
          <c:order val="1"/>
          <c:tx>
            <c:v>средний уровень</c:v>
          </c:tx>
          <c:spPr>
            <a:solidFill>
              <a:srgbClr val="333399"/>
            </a:solidFill>
            <a:ln>
              <a:noFill/>
            </a:ln>
          </c:spPr>
          <c:invertIfNegative val="0"/>
          <c:dLbls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ru-RU" sz="800" b="0" i="0" u="none" strike="noStrike" kern="1200" baseline="0">
                    <a:solidFill>
                      <a:srgbClr val="000000"/>
                    </a:solidFill>
                    <a:latin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2"/>
              <c:pt idx="0">
                <c:v>начало года</c:v>
              </c:pt>
              <c:pt idx="1">
                <c:v>конец года</c:v>
              </c:pt>
            </c:strLit>
          </c:cat>
          <c:val>
            <c:numLit>
              <c:formatCode>General</c:formatCode>
              <c:ptCount val="2"/>
              <c:pt idx="0">
                <c:v>78</c:v>
              </c:pt>
              <c:pt idx="1">
                <c:v>72</c:v>
              </c:pt>
            </c:numLit>
          </c:val>
          <c:shape val="cylinder"/>
        </c:ser>
        <c:ser>
          <c:idx val="2"/>
          <c:order val="2"/>
          <c:tx>
            <c:v>ниже среднего уровень</c:v>
          </c:tx>
          <c:spPr>
            <a:solidFill>
              <a:srgbClr val="00B050"/>
            </a:solidFill>
            <a:ln>
              <a:noFill/>
            </a:ln>
          </c:spPr>
          <c:invertIfNegative val="0"/>
          <c:dLbls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ru-RU" sz="800" b="0" i="0" u="none" strike="noStrike" kern="1200" baseline="0">
                    <a:solidFill>
                      <a:srgbClr val="000000"/>
                    </a:solidFill>
                    <a:latin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Lit>
              <c:ptCount val="2"/>
              <c:pt idx="0">
                <c:v>начало года</c:v>
              </c:pt>
              <c:pt idx="1">
                <c:v>конец года</c:v>
              </c:pt>
            </c:strLit>
          </c:cat>
          <c:val>
            <c:numLit>
              <c:formatCode>General</c:formatCode>
              <c:ptCount val="2"/>
              <c:pt idx="0">
                <c:v>4</c:v>
              </c:pt>
              <c:pt idx="1">
                <c:v>2</c:v>
              </c:pt>
            </c:numLit>
          </c:val>
          <c:shape val="cylinder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9285760"/>
        <c:axId val="29284224"/>
        <c:axId val="0"/>
      </c:bar3DChart>
      <c:valAx>
        <c:axId val="29284224"/>
        <c:scaling>
          <c:orientation val="minMax"/>
        </c:scaling>
        <c:delete val="0"/>
        <c:axPos val="l"/>
        <c:majorGridlines>
          <c:spPr>
            <a:ln w="9528">
              <a:solidFill>
                <a:srgbClr val="868686"/>
              </a:solidFill>
              <a:prstDash val="solid"/>
              <a:round/>
            </a:ln>
          </c:spPr>
        </c:majorGridlines>
        <c:numFmt formatCode="General" sourceLinked="0"/>
        <c:majorTickMark val="out"/>
        <c:minorTickMark val="none"/>
        <c:tickLblPos val="nextTo"/>
        <c:spPr>
          <a:noFill/>
          <a:ln w="9528">
            <a:solidFill>
              <a:srgbClr val="868686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ru-RU" sz="800" b="0" i="0" u="none" strike="noStrike" kern="1200" baseline="0">
                <a:solidFill>
                  <a:srgbClr val="000000"/>
                </a:solidFill>
                <a:latin typeface="Arial"/>
              </a:defRPr>
            </a:pPr>
            <a:endParaRPr lang="ru-RU"/>
          </a:p>
        </c:txPr>
        <c:crossAx val="29285760"/>
        <c:crosses val="autoZero"/>
        <c:crossBetween val="between"/>
      </c:valAx>
      <c:catAx>
        <c:axId val="292857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8">
            <a:solidFill>
              <a:srgbClr val="868686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ru-RU" sz="800" b="0" i="0" u="none" strike="noStrike" kern="1200" baseline="0">
                <a:solidFill>
                  <a:srgbClr val="000000"/>
                </a:solidFill>
                <a:latin typeface="Arial"/>
              </a:defRPr>
            </a:pPr>
            <a:endParaRPr lang="ru-RU"/>
          </a:p>
        </c:txPr>
        <c:crossAx val="29284224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legend>
      <c:legendPos val="r"/>
      <c:layout>
        <c:manualLayout>
          <c:xMode val="edge"/>
          <c:yMode val="edge"/>
          <c:x val="0.67257545335560753"/>
          <c:y val="0.25096169870014445"/>
          <c:w val="0.30026414937546364"/>
          <c:h val="0.44768537622803817"/>
        </c:manualLayout>
      </c:layout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ru-RU" sz="800" b="0" i="0" u="none" strike="noStrike" kern="1200" baseline="0">
              <a:solidFill>
                <a:srgbClr val="000000"/>
              </a:solidFill>
              <a:latin typeface="Arial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>
        <a:lumMod val="95000"/>
      </a:srgbClr>
    </a:solidFill>
    <a:ln w="9528">
      <a:solidFill>
        <a:srgbClr val="868686"/>
      </a:solidFill>
      <a:prstDash val="solid"/>
      <a:round/>
    </a:ln>
    <a:scene3d>
      <a:camera prst="orthographicFront"/>
      <a:lightRig rig="threePt" dir="t"/>
    </a:scene3d>
    <a:sp3d>
      <a:bevelT prst="relaxedInset"/>
    </a:sp3d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ru-RU" sz="1800" b="0" i="0" u="none" strike="noStrike" kern="1200" baseline="0">
          <a:solidFill>
            <a:srgbClr val="000000"/>
          </a:solidFill>
          <a:latin typeface="Arial"/>
        </a:defRPr>
      </a:pPr>
      <a:endParaRPr lang="ru-RU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B0F0"/>
              </a:solidFill>
            </c:spPr>
          </c:dPt>
          <c:dPt>
            <c:idx val="2"/>
            <c:bubble3D val="0"/>
            <c:spPr>
              <a:solidFill>
                <a:srgbClr val="92D050"/>
              </a:solidFill>
            </c:spPr>
          </c:dPt>
          <c:dLbls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Ниже среднего уровень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55</c:v>
                </c:pt>
                <c:pt idx="1">
                  <c:v>37</c:v>
                </c:pt>
                <c:pt idx="2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scene3d>
          <a:camera prst="orthographicFront"/>
          <a:lightRig rig="threePt" dir="t"/>
        </a:scene3d>
        <a:sp3d>
          <a:bevelT prst="relaxedInset"/>
        </a:sp3d>
      </c:spPr>
    </c:plotArea>
    <c:legend>
      <c:legendPos val="r"/>
      <c:layout/>
      <c:overlay val="0"/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  <c:showDLblsOverMax val="0"/>
  </c:chart>
  <c:spPr>
    <a:solidFill>
      <a:schemeClr val="bg1">
        <a:lumMod val="95000"/>
      </a:schemeClr>
    </a:solidFill>
    <a:ln>
      <a:solidFill>
        <a:srgbClr val="7030A0"/>
      </a:solidFill>
    </a:ln>
    <a:scene3d>
      <a:camera prst="orthographicFront"/>
      <a:lightRig rig="threePt" dir="t"/>
    </a:scene3d>
    <a:sp3d>
      <a:bevelT prst="relaxedInset"/>
    </a:sp3d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ffectLst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ffectLst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  <a:cs typeface="+mn-cs"/>
              </a:defRPr>
            </a:lvl1pPr>
          </a:lstStyle>
          <a:p>
            <a:pPr>
              <a:defRPr/>
            </a:pPr>
            <a:fld id="{1DFB1F01-C969-4007-A366-0E65495F4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2657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D883C-01BC-4EAA-AE4C-1D9766B08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3D9A2-D750-4260-92E1-C81994096C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39920-9271-4A24-9CEA-8E1C8E149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8F887-40C1-4315-BC82-3279A49644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E8EA0-8F70-457A-94D3-2FD299C579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77431-7120-49D9-BE63-A9159356C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C09F8-1B44-4FC7-88B8-83F7F2C34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4078E-15BB-4280-9FE5-2E1609646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D4927-16EB-49DB-B1CA-144B2B33F2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FD23E-EC73-44DB-8681-099855E3A3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072CA-CD51-4A11-A7D8-ACC5F2EBCF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FD8E1-1528-43DB-B33F-48D2D745CE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effectLst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cs typeface="+mn-cs"/>
              </a:defRPr>
            </a:lvl1pPr>
          </a:lstStyle>
          <a:p>
            <a:pPr>
              <a:defRPr/>
            </a:pPr>
            <a:fld id="{16BD5F70-CAA2-426D-9B7D-BE12823BD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8.jpg"/><Relationship Id="rId7" Type="http://schemas.openxmlformats.org/officeDocument/2006/relationships/image" Target="../media/image2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g"/><Relationship Id="rId3" Type="http://schemas.openxmlformats.org/officeDocument/2006/relationships/image" Target="../media/image24.jpg"/><Relationship Id="rId7" Type="http://schemas.openxmlformats.org/officeDocument/2006/relationships/image" Target="../media/image2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g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g"/><Relationship Id="rId3" Type="http://schemas.openxmlformats.org/officeDocument/2006/relationships/image" Target="../media/image40.jpg"/><Relationship Id="rId7" Type="http://schemas.openxmlformats.org/officeDocument/2006/relationships/image" Target="../media/image4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g"/><Relationship Id="rId5" Type="http://schemas.openxmlformats.org/officeDocument/2006/relationships/image" Target="../media/image42.jpg"/><Relationship Id="rId4" Type="http://schemas.openxmlformats.org/officeDocument/2006/relationships/image" Target="../media/image41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g"/><Relationship Id="rId7" Type="http://schemas.openxmlformats.org/officeDocument/2006/relationships/image" Target="../media/image5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g"/><Relationship Id="rId5" Type="http://schemas.openxmlformats.org/officeDocument/2006/relationships/image" Target="../media/image48.jpg"/><Relationship Id="rId4" Type="http://schemas.openxmlformats.org/officeDocument/2006/relationships/image" Target="../media/image47.jpg"/><Relationship Id="rId9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g"/><Relationship Id="rId5" Type="http://schemas.openxmlformats.org/officeDocument/2006/relationships/image" Target="../media/image55.jpeg"/><Relationship Id="rId4" Type="http://schemas.openxmlformats.org/officeDocument/2006/relationships/image" Target="../media/image5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3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4800" cy="707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107269" y="1844824"/>
            <a:ext cx="5715040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   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50" y="5929313"/>
            <a:ext cx="50831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1563" y="928688"/>
            <a:ext cx="57864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</a:t>
            </a:r>
            <a:r>
              <a:rPr lang="ru-RU" sz="16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етский </a:t>
            </a:r>
            <a:r>
              <a:rPr lang="ru-RU" sz="1600" b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сад </a:t>
            </a:r>
            <a:r>
              <a:rPr lang="ru-RU" sz="16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«Соловушка» г. Зернограда</a:t>
            </a:r>
            <a:endParaRPr lang="ru-RU" sz="1600" b="1" dirty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1713" y="2269574"/>
            <a:ext cx="4824536" cy="224676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marL="457200" algn="ctr">
              <a:spcAft>
                <a:spcPts val="0"/>
              </a:spcAft>
            </a:pPr>
            <a:r>
              <a:rPr lang="ru-RU" sz="2800" b="1" kern="150" dirty="0">
                <a:solidFill>
                  <a:srgbClr val="FF0000"/>
                </a:solidFill>
                <a:latin typeface="Times New Roman"/>
                <a:ea typeface="Calibri"/>
                <a:cs typeface="Calibri"/>
              </a:rPr>
              <a:t>Результаты </a:t>
            </a:r>
            <a:r>
              <a:rPr lang="ru-RU" sz="2800" b="1" kern="150" dirty="0" smtClean="0">
                <a:solidFill>
                  <a:srgbClr val="FF0000"/>
                </a:solidFill>
                <a:latin typeface="Times New Roman"/>
                <a:ea typeface="Calibri"/>
                <a:cs typeface="Calibri"/>
              </a:rPr>
              <a:t>деятельности</a:t>
            </a:r>
          </a:p>
          <a:p>
            <a:pPr marL="457200" algn="ctr">
              <a:spcAft>
                <a:spcPts val="0"/>
              </a:spcAft>
            </a:pPr>
            <a:r>
              <a:rPr lang="ru-RU" sz="2800" b="1" kern="150" dirty="0" smtClean="0">
                <a:solidFill>
                  <a:srgbClr val="FF0000"/>
                </a:solidFill>
                <a:latin typeface="Times New Roman"/>
                <a:ea typeface="Calibri"/>
                <a:cs typeface="Calibri"/>
              </a:rPr>
              <a:t>МБДОУ д/с «Соловушка»     </a:t>
            </a:r>
            <a:r>
              <a:rPr lang="ru-RU" sz="2800" b="1" kern="150" dirty="0" smtClean="0">
                <a:solidFill>
                  <a:srgbClr val="FF0000"/>
                </a:solidFill>
                <a:latin typeface="Calibri"/>
                <a:ea typeface="Calibri"/>
                <a:cs typeface="Calibri"/>
              </a:rPr>
              <a:t>               </a:t>
            </a:r>
            <a:r>
              <a:rPr lang="ru-RU" sz="2800" b="1" kern="150" dirty="0" smtClean="0">
                <a:solidFill>
                  <a:srgbClr val="FF0000"/>
                </a:solidFill>
                <a:latin typeface="Times New Roman"/>
                <a:ea typeface="Calibri"/>
                <a:cs typeface="Calibri"/>
              </a:rPr>
              <a:t>за </a:t>
            </a:r>
            <a:r>
              <a:rPr lang="ru-RU" sz="2800" b="1" kern="150" dirty="0">
                <a:solidFill>
                  <a:srgbClr val="FF0000"/>
                </a:solidFill>
                <a:latin typeface="Times New Roman"/>
                <a:ea typeface="Calibri"/>
                <a:cs typeface="Calibri"/>
              </a:rPr>
              <a:t>2016-2017 учебный </a:t>
            </a:r>
            <a:r>
              <a:rPr lang="ru-RU" sz="2800" b="1" kern="150" dirty="0" smtClean="0">
                <a:solidFill>
                  <a:srgbClr val="FF0000"/>
                </a:solidFill>
                <a:latin typeface="Times New Roman"/>
                <a:ea typeface="Calibri"/>
                <a:cs typeface="Calibri"/>
              </a:rPr>
              <a:t>год</a:t>
            </a:r>
          </a:p>
          <a:p>
            <a:pPr marL="457200" algn="ctr">
              <a:spcAft>
                <a:spcPts val="0"/>
              </a:spcAft>
            </a:pPr>
            <a:endParaRPr lang="ru-RU" sz="2800" b="1" kern="150" dirty="0">
              <a:solidFill>
                <a:srgbClr val="FF0000"/>
              </a:solidFill>
              <a:latin typeface="Times New Roman"/>
              <a:ea typeface="Calibri"/>
              <a:cs typeface="Calibri"/>
            </a:endParaRPr>
          </a:p>
          <a:p>
            <a:pPr marL="457200" algn="ctr">
              <a:spcAft>
                <a:spcPts val="0"/>
              </a:spcAft>
            </a:pPr>
            <a:endParaRPr lang="ru-RU" sz="2800" b="1" kern="150" dirty="0">
              <a:solidFill>
                <a:srgbClr val="FF0000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851" y="4025754"/>
            <a:ext cx="3487097" cy="2521247"/>
          </a:xfrm>
          <a:prstGeom prst="rect">
            <a:avLst/>
          </a:prstGeom>
          <a:noFill/>
          <a:ln>
            <a:noFill/>
            <a:prstDash/>
          </a:ln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4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smile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2275" name="Rectangle 3"/>
          <p:cNvSpPr>
            <a:spLocks noChangeArrowheads="1"/>
          </p:cNvSpPr>
          <p:nvPr/>
        </p:nvSpPr>
        <p:spPr bwMode="auto">
          <a:xfrm>
            <a:off x="647564" y="1102097"/>
            <a:ext cx="78488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tabLst>
                <a:tab pos="685800" algn="l"/>
              </a:tabLst>
            </a:pPr>
            <a:r>
              <a:rPr lang="ru-RU" sz="2000" b="1" dirty="0" smtClean="0">
                <a:solidFill>
                  <a:srgbClr val="0066FF"/>
                </a:solidFill>
              </a:rPr>
              <a:t> </a:t>
            </a:r>
            <a:r>
              <a:rPr lang="ru-RU" sz="20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ru-RU" sz="20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2000" b="1" dirty="0" smtClean="0">
              <a:solidFill>
                <a:srgbClr val="0066FF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47564" y="286489"/>
            <a:ext cx="75248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301878"/>
            <a:ext cx="79208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b="1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Результатами</a:t>
            </a:r>
            <a:r>
              <a:rPr lang="de-DE" sz="16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b="1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всей</a:t>
            </a:r>
            <a:r>
              <a:rPr lang="de-DE" sz="16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b="1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проведенной</a:t>
            </a:r>
            <a:r>
              <a:rPr lang="de-DE" sz="16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b="1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работы</a:t>
            </a:r>
            <a:r>
              <a:rPr lang="de-DE" sz="16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b="1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служат</a:t>
            </a:r>
            <a:r>
              <a:rPr lang="de-DE" sz="16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: </a:t>
            </a:r>
            <a:r>
              <a:rPr lang="de-DE" sz="1600" b="1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активное</a:t>
            </a:r>
            <a:r>
              <a:rPr lang="de-DE" sz="16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b="1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участие</a:t>
            </a:r>
            <a:r>
              <a:rPr lang="de-DE" sz="16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и </a:t>
            </a:r>
            <a:r>
              <a:rPr lang="de-DE" sz="1600" b="1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творческие</a:t>
            </a:r>
            <a:r>
              <a:rPr lang="de-DE" sz="16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b="1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проявления</a:t>
            </a:r>
            <a:r>
              <a:rPr lang="de-DE" sz="16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 </a:t>
            </a:r>
            <a:r>
              <a:rPr lang="de-DE" sz="1600" b="1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детей</a:t>
            </a:r>
            <a:r>
              <a:rPr lang="de-DE" sz="16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b="1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на</a:t>
            </a:r>
            <a:r>
              <a:rPr lang="de-DE" sz="16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b="1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праздниках</a:t>
            </a:r>
            <a:r>
              <a:rPr lang="de-DE" sz="16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, </a:t>
            </a:r>
            <a:r>
              <a:rPr lang="de-DE" sz="1600" b="1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развлечениях</a:t>
            </a:r>
            <a:r>
              <a:rPr lang="de-DE" sz="1600" b="1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.</a:t>
            </a:r>
            <a:endParaRPr lang="ru-RU" sz="1600" b="1" kern="150" dirty="0">
              <a:solidFill>
                <a:srgbClr val="7030A0"/>
              </a:solidFill>
              <a:latin typeface="Times New Roman"/>
              <a:ea typeface="Andale Sans UI"/>
              <a:cs typeface="Tahoma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36" y="1160497"/>
            <a:ext cx="2603680" cy="2034809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862" y="1160497"/>
            <a:ext cx="2614620" cy="2034809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504" y="1134957"/>
            <a:ext cx="2590194" cy="2056919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Рисунок 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95" y="3861048"/>
            <a:ext cx="2607209" cy="2125204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307" y="3863060"/>
            <a:ext cx="2631729" cy="2125204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1" name="Рисунок 1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456" y="3861048"/>
            <a:ext cx="2609677" cy="2127216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39551" y="3259723"/>
            <a:ext cx="28224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«</a:t>
            </a:r>
            <a:r>
              <a:rPr lang="ru-RU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1 Сентября - </a:t>
            </a:r>
            <a:r>
              <a:rPr lang="de-DE" sz="160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День</a:t>
            </a:r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знаний</a:t>
            </a:r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»</a:t>
            </a:r>
            <a:endParaRPr lang="ru-RU" sz="1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03848" y="3263900"/>
            <a:ext cx="3096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«Красный, желтый и зеленый»</a:t>
            </a:r>
            <a:endParaRPr lang="ru-RU" sz="1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156175" y="3244334"/>
            <a:ext cx="2660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/>
                <a:ea typeface="Andale Sans UI"/>
                <a:cs typeface="Tahoma"/>
              </a:rPr>
              <a:t> </a:t>
            </a:r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«</a:t>
            </a:r>
            <a:r>
              <a:rPr lang="de-DE" sz="160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Осень</a:t>
            </a:r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в </a:t>
            </a:r>
            <a:r>
              <a:rPr lang="de-DE" sz="160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гости</a:t>
            </a:r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просим</a:t>
            </a:r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»</a:t>
            </a:r>
            <a:r>
              <a:rPr lang="ru-RU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1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06152" y="6069268"/>
            <a:ext cx="26746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«</a:t>
            </a:r>
            <a:r>
              <a:rPr lang="de-DE" sz="160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Новогодние</a:t>
            </a:r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встречи</a:t>
            </a:r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с </a:t>
            </a:r>
            <a:r>
              <a:rPr lang="de-DE" sz="160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Дедом</a:t>
            </a:r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Морозом</a:t>
            </a:r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»</a:t>
            </a:r>
            <a:r>
              <a:rPr lang="ru-RU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361971" y="6053188"/>
            <a:ext cx="26784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«</a:t>
            </a:r>
            <a:r>
              <a:rPr lang="de-DE" sz="1600" dirty="0" err="1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Масленица</a:t>
            </a:r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»</a:t>
            </a:r>
            <a:r>
              <a:rPr lang="ru-RU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156381" y="6029160"/>
            <a:ext cx="266023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«</a:t>
            </a:r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8 </a:t>
            </a:r>
            <a:r>
              <a:rPr lang="de-DE" sz="160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марта</a:t>
            </a:r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- </a:t>
            </a:r>
            <a:r>
              <a:rPr lang="de-DE" sz="160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праздник</a:t>
            </a:r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мам</a:t>
            </a:r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ru-RU" sz="160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   </a:t>
            </a:r>
            <a:r>
              <a:rPr lang="de-DE" sz="160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и </a:t>
            </a:r>
            <a:r>
              <a:rPr lang="de-DE" sz="160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бабушек</a:t>
            </a:r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»</a:t>
            </a:r>
            <a:r>
              <a:rPr lang="ru-RU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255272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smile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2275" name="Rectangle 3"/>
          <p:cNvSpPr>
            <a:spLocks noChangeArrowheads="1"/>
          </p:cNvSpPr>
          <p:nvPr/>
        </p:nvSpPr>
        <p:spPr bwMode="auto">
          <a:xfrm>
            <a:off x="647564" y="1102097"/>
            <a:ext cx="78488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tabLst>
                <a:tab pos="685800" algn="l"/>
              </a:tabLst>
            </a:pPr>
            <a:r>
              <a:rPr lang="ru-RU" sz="2000" b="1" dirty="0" smtClean="0">
                <a:solidFill>
                  <a:srgbClr val="0066FF"/>
                </a:solidFill>
              </a:rPr>
              <a:t> </a:t>
            </a:r>
            <a:r>
              <a:rPr lang="ru-RU" sz="20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ru-RU" sz="20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2000" b="1" dirty="0" smtClean="0">
              <a:solidFill>
                <a:srgbClr val="0066FF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47564" y="286489"/>
            <a:ext cx="75248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20" y="458902"/>
            <a:ext cx="2665616" cy="2086610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974" y="405457"/>
            <a:ext cx="2700210" cy="2077085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52959"/>
            <a:ext cx="1898650" cy="2448826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47" y="3429000"/>
            <a:ext cx="2632736" cy="2010056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Рисунок 8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585" y="3723665"/>
            <a:ext cx="2544973" cy="1979424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338" y="3284984"/>
            <a:ext cx="2581760" cy="2045717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758352" y="2657626"/>
            <a:ext cx="27016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«</a:t>
            </a:r>
            <a:r>
              <a:rPr lang="ru-RU" sz="16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Дружба народов»</a:t>
            </a:r>
            <a:endParaRPr lang="ru-RU" sz="1600" kern="150" dirty="0">
              <a:effectLst/>
              <a:latin typeface="Times New Roman"/>
              <a:ea typeface="Andale Sans UI"/>
              <a:cs typeface="Tahoma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68144" y="2611754"/>
            <a:ext cx="27698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«Отмечаем Пасху»  </a:t>
            </a:r>
            <a:endParaRPr lang="ru-RU" sz="1600" kern="150" dirty="0">
              <a:effectLst/>
              <a:latin typeface="Times New Roman"/>
              <a:ea typeface="Andale Sans UI"/>
              <a:cs typeface="Tahoma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33606" y="2946430"/>
            <a:ext cx="18472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«День Земли» </a:t>
            </a:r>
            <a:endParaRPr lang="ru-RU" sz="1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7565" y="5526390"/>
            <a:ext cx="2700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7030A0"/>
                </a:solidFill>
                <a:latin typeface="Times New Roman"/>
                <a:cs typeface="Tahoma"/>
              </a:rPr>
              <a:t> </a:t>
            </a:r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«9 </a:t>
            </a:r>
            <a:r>
              <a:rPr lang="de-DE" sz="160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мая</a:t>
            </a:r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»</a:t>
            </a:r>
            <a:r>
              <a:rPr lang="ru-RU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1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347864" y="5826199"/>
            <a:ext cx="28320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«</a:t>
            </a:r>
            <a:r>
              <a:rPr lang="de-DE" sz="160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До</a:t>
            </a:r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свиданья</a:t>
            </a:r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, </a:t>
            </a:r>
            <a:r>
              <a:rPr lang="de-DE" sz="160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детский</a:t>
            </a:r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сад</a:t>
            </a:r>
            <a:r>
              <a:rPr lang="de-DE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!»</a:t>
            </a:r>
            <a:r>
              <a:rPr lang="ru-RU" sz="160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1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940152" y="5410701"/>
            <a:ext cx="32038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rgbClr val="7030A0"/>
                </a:solidFill>
                <a:latin typeface="Times New Roman"/>
              </a:rPr>
              <a:t>«1 </a:t>
            </a:r>
            <a:r>
              <a:rPr lang="de-DE" sz="1600" dirty="0" err="1">
                <a:solidFill>
                  <a:srgbClr val="7030A0"/>
                </a:solidFill>
                <a:latin typeface="Times New Roman"/>
              </a:rPr>
              <a:t>июня</a:t>
            </a:r>
            <a:r>
              <a:rPr lang="de-DE" sz="1600" dirty="0">
                <a:solidFill>
                  <a:srgbClr val="7030A0"/>
                </a:solidFill>
                <a:latin typeface="Times New Roman"/>
              </a:rPr>
              <a:t> – </a:t>
            </a:r>
            <a:r>
              <a:rPr lang="de-DE" sz="1600" dirty="0" err="1">
                <a:solidFill>
                  <a:srgbClr val="7030A0"/>
                </a:solidFill>
                <a:latin typeface="Times New Roman"/>
              </a:rPr>
              <a:t>День</a:t>
            </a:r>
            <a:r>
              <a:rPr lang="de-DE" sz="1600" dirty="0">
                <a:solidFill>
                  <a:srgbClr val="7030A0"/>
                </a:solidFill>
                <a:latin typeface="Times New Roman"/>
              </a:rPr>
              <a:t> </a:t>
            </a:r>
            <a:r>
              <a:rPr lang="de-DE" sz="1600" dirty="0" err="1">
                <a:solidFill>
                  <a:srgbClr val="7030A0"/>
                </a:solidFill>
                <a:latin typeface="Times New Roman"/>
              </a:rPr>
              <a:t>защиты</a:t>
            </a:r>
            <a:r>
              <a:rPr lang="de-DE" sz="1600" dirty="0">
                <a:solidFill>
                  <a:srgbClr val="7030A0"/>
                </a:solidFill>
                <a:latin typeface="Times New Roman"/>
              </a:rPr>
              <a:t> </a:t>
            </a:r>
            <a:r>
              <a:rPr lang="de-DE" sz="1600" dirty="0" err="1">
                <a:solidFill>
                  <a:srgbClr val="7030A0"/>
                </a:solidFill>
                <a:latin typeface="Times New Roman"/>
              </a:rPr>
              <a:t>детей</a:t>
            </a:r>
            <a:r>
              <a:rPr lang="de-DE" sz="1600" dirty="0">
                <a:solidFill>
                  <a:srgbClr val="7030A0"/>
                </a:solidFill>
                <a:latin typeface="Times New Roman"/>
              </a:rPr>
              <a:t>»</a:t>
            </a:r>
            <a:r>
              <a:rPr lang="ru-RU" sz="1600" dirty="0">
                <a:solidFill>
                  <a:srgbClr val="7030A0"/>
                </a:solidFill>
                <a:latin typeface="Times New Roman"/>
              </a:rPr>
              <a:t>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011550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smile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2275" name="Rectangle 3"/>
          <p:cNvSpPr>
            <a:spLocks noChangeArrowheads="1"/>
          </p:cNvSpPr>
          <p:nvPr/>
        </p:nvSpPr>
        <p:spPr bwMode="auto">
          <a:xfrm>
            <a:off x="577079" y="2157689"/>
            <a:ext cx="78488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0066FF"/>
                </a:solidFill>
              </a:rPr>
              <a:t> </a:t>
            </a:r>
            <a:endParaRPr lang="ru-RU" sz="1600" b="1" dirty="0" smtClean="0">
              <a:solidFill>
                <a:srgbClr val="0066FF"/>
              </a:solidFill>
            </a:endParaRPr>
          </a:p>
        </p:txBody>
      </p:sp>
      <p:sp>
        <p:nvSpPr>
          <p:cNvPr id="28676" name="WordArt 5"/>
          <p:cNvSpPr>
            <a:spLocks noChangeArrowheads="1" noChangeShapeType="1" noTextEdit="1"/>
          </p:cNvSpPr>
          <p:nvPr/>
        </p:nvSpPr>
        <p:spPr bwMode="auto">
          <a:xfrm>
            <a:off x="1115616" y="476672"/>
            <a:ext cx="6973214" cy="152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indent="450215" algn="ctr">
              <a:spcAft>
                <a:spcPts val="0"/>
              </a:spcAft>
            </a:pPr>
            <a:r>
              <a:rPr lang="ru-RU" sz="3600" b="1" i="1" kern="150" dirty="0" smtClean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ГОТОВНОСТЬ ВЫПУСКНИКОВ ДОУ К ШКОЛЬНОМУ ОБУЧЕНИЮ</a:t>
            </a:r>
            <a:endParaRPr lang="ru-RU" sz="3200" kern="150" dirty="0">
              <a:latin typeface="Times New Roman"/>
              <a:ea typeface="Andale Sans UI"/>
              <a:cs typeface="Tahoma"/>
            </a:endParaRPr>
          </a:p>
          <a:p>
            <a:pPr indent="449580" algn="ctr">
              <a:spcAft>
                <a:spcPts val="0"/>
              </a:spcAft>
            </a:pPr>
            <a:r>
              <a:rPr lang="ru-RU" sz="3600" b="1" i="1" kern="150" dirty="0" smtClean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3200" kern="150" dirty="0">
              <a:solidFill>
                <a:srgbClr val="000000"/>
              </a:solidFill>
              <a:latin typeface="Times New Roman"/>
              <a:ea typeface="Andale Sans UI"/>
              <a:cs typeface="Tahoma"/>
            </a:endParaRPr>
          </a:p>
          <a:p>
            <a:pPr algn="ctr"/>
            <a:r>
              <a:rPr lang="ru-RU" sz="3600" kern="10" dirty="0" smtClean="0">
                <a:ln w="9525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9900"/>
                </a:solidFill>
                <a:latin typeface="Impact"/>
              </a:rPr>
              <a:t> </a:t>
            </a:r>
            <a:endParaRPr lang="ru-RU" sz="3600" kern="10" dirty="0">
              <a:ln w="9525">
                <a:solidFill>
                  <a:srgbClr val="00CCFF"/>
                </a:solidFill>
                <a:round/>
                <a:headEnd/>
                <a:tailEnd/>
              </a:ln>
              <a:solidFill>
                <a:srgbClr val="009900"/>
              </a:solidFill>
              <a:latin typeface="Impac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323563"/>
            <a:ext cx="784887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kern="150" dirty="0">
                <a:latin typeface="Times New Roman"/>
                <a:ea typeface="Andale Sans UI"/>
                <a:cs typeface="Tahoma"/>
              </a:rPr>
              <a:t> </a:t>
            </a:r>
            <a:r>
              <a:rPr lang="ru-RU" sz="1600" kern="150" dirty="0">
                <a:latin typeface="Times New Roman"/>
                <a:ea typeface="Andale Sans UI"/>
                <a:cs typeface="Tahoma"/>
              </a:rPr>
              <a:t> Педагогами большое внимание уделялось подготовке детей к школе. Воспитатели совместно со специалистами уделяли внимание коррекционной работе, развитию познавательной активности и интересов </a:t>
            </a:r>
            <a:r>
              <a:rPr lang="ru-RU" sz="1600" kern="150" dirty="0" smtClean="0">
                <a:latin typeface="Times New Roman"/>
                <a:ea typeface="Andale Sans UI"/>
                <a:cs typeface="Tahoma"/>
              </a:rPr>
              <a:t>дошкольников.</a:t>
            </a:r>
          </a:p>
          <a:p>
            <a:endParaRPr lang="ru-RU" sz="1600" kern="150" dirty="0">
              <a:latin typeface="Times New Roman"/>
              <a:ea typeface="Andale Sans UI"/>
              <a:cs typeface="Tahoma"/>
            </a:endParaRPr>
          </a:p>
          <a:p>
            <a:r>
              <a:rPr lang="ru-RU" sz="16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С</a:t>
            </a:r>
            <a:r>
              <a:rPr lang="de-DE" sz="16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целью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выявления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уровня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готовности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к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школьному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обучения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обследовано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ru-RU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45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детей</a:t>
            </a:r>
            <a:r>
              <a:rPr lang="de-DE" sz="16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.</a:t>
            </a:r>
            <a:endParaRPr lang="ru-RU" sz="1600" kern="150" dirty="0" smtClean="0">
              <a:solidFill>
                <a:srgbClr val="7030A0"/>
              </a:solidFill>
              <a:latin typeface="Times New Roman"/>
              <a:ea typeface="Andale Sans UI"/>
              <a:cs typeface="Tahoma"/>
            </a:endParaRPr>
          </a:p>
          <a:p>
            <a:endParaRPr lang="ru-RU" sz="1600" kern="150" dirty="0">
              <a:solidFill>
                <a:srgbClr val="7030A0"/>
              </a:solidFill>
              <a:latin typeface="Times New Roman"/>
              <a:ea typeface="Andale Sans UI"/>
              <a:cs typeface="Tahoma"/>
            </a:endParaRPr>
          </a:p>
          <a:p>
            <a:endParaRPr lang="ru-RU" sz="1600" kern="150" dirty="0" smtClean="0">
              <a:solidFill>
                <a:srgbClr val="7030A0"/>
              </a:solidFill>
              <a:latin typeface="Times New Roman"/>
              <a:ea typeface="Andale Sans UI"/>
              <a:cs typeface="Tahoma"/>
            </a:endParaRPr>
          </a:p>
          <a:p>
            <a:r>
              <a:rPr lang="ru-RU" sz="1600" b="1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Интеллектуальное развитие                       Уровень развития психических процессов                </a:t>
            </a:r>
            <a:r>
              <a:rPr lang="de-DE" sz="1600" b="1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 </a:t>
            </a:r>
            <a:endParaRPr lang="ru-RU" sz="1600" b="1" dirty="0">
              <a:solidFill>
                <a:srgbClr val="7030A0"/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58400359"/>
              </p:ext>
            </p:extLst>
          </p:nvPr>
        </p:nvGraphicFramePr>
        <p:xfrm>
          <a:off x="866805" y="3789040"/>
          <a:ext cx="3634710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0335547"/>
              </p:ext>
            </p:extLst>
          </p:nvPr>
        </p:nvGraphicFramePr>
        <p:xfrm>
          <a:off x="5247255" y="3789040"/>
          <a:ext cx="3069161" cy="2248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10862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smile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2275" name="Rectangle 3"/>
          <p:cNvSpPr>
            <a:spLocks noChangeArrowheads="1"/>
          </p:cNvSpPr>
          <p:nvPr/>
        </p:nvSpPr>
        <p:spPr bwMode="auto">
          <a:xfrm>
            <a:off x="577079" y="2157689"/>
            <a:ext cx="78488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0066FF"/>
                </a:solidFill>
              </a:rPr>
              <a:t> </a:t>
            </a:r>
            <a:endParaRPr lang="ru-RU" sz="1600" b="1" dirty="0" smtClean="0">
              <a:solidFill>
                <a:srgbClr val="0066FF"/>
              </a:solidFill>
            </a:endParaRPr>
          </a:p>
        </p:txBody>
      </p:sp>
      <p:sp>
        <p:nvSpPr>
          <p:cNvPr id="28676" name="WordArt 5"/>
          <p:cNvSpPr>
            <a:spLocks noChangeArrowheads="1" noChangeShapeType="1" noTextEdit="1"/>
          </p:cNvSpPr>
          <p:nvPr/>
        </p:nvSpPr>
        <p:spPr bwMode="auto">
          <a:xfrm>
            <a:off x="971600" y="476672"/>
            <a:ext cx="7200800" cy="152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>
              <a:spcAft>
                <a:spcPts val="0"/>
              </a:spcAft>
            </a:pPr>
            <a:r>
              <a:rPr lang="ru-RU" sz="3600" b="1" i="1" kern="150" dirty="0" smtClean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ДОПОЛНИТЕЛЬНОЕ ОБРАЗОВАНИЕ</a:t>
            </a:r>
            <a:endParaRPr lang="ru-RU" sz="3200" kern="150" dirty="0">
              <a:latin typeface="Times New Roman"/>
              <a:ea typeface="Andale Sans UI"/>
              <a:cs typeface="Tahoma"/>
            </a:endParaRPr>
          </a:p>
          <a:p>
            <a:pPr indent="450215" algn="ctr">
              <a:spcAft>
                <a:spcPts val="0"/>
              </a:spcAft>
            </a:pPr>
            <a:r>
              <a:rPr lang="ru-RU" sz="3600" b="1" i="1" kern="150" dirty="0" smtClean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3200" kern="150" dirty="0">
              <a:latin typeface="Times New Roman"/>
              <a:ea typeface="Andale Sans UI"/>
              <a:cs typeface="Tahoma"/>
            </a:endParaRPr>
          </a:p>
          <a:p>
            <a:pPr indent="449580" algn="ctr">
              <a:spcAft>
                <a:spcPts val="0"/>
              </a:spcAft>
            </a:pPr>
            <a:r>
              <a:rPr lang="ru-RU" sz="3600" b="1" i="1" kern="150" dirty="0" smtClean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3200" kern="150" dirty="0" smtClean="0">
              <a:solidFill>
                <a:srgbClr val="000000"/>
              </a:solidFill>
              <a:latin typeface="Times New Roman"/>
              <a:ea typeface="Andale Sans UI"/>
              <a:cs typeface="Tahoma"/>
            </a:endParaRPr>
          </a:p>
          <a:p>
            <a:pPr algn="ctr"/>
            <a:r>
              <a:rPr lang="ru-RU" sz="3600" kern="10" dirty="0" smtClean="0">
                <a:ln w="9525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9900"/>
                </a:solidFill>
                <a:latin typeface="Impact"/>
              </a:rPr>
              <a:t> </a:t>
            </a:r>
            <a:endParaRPr lang="ru-RU" sz="3600" kern="10" dirty="0">
              <a:ln w="9525">
                <a:solidFill>
                  <a:srgbClr val="00CCFF"/>
                </a:solidFill>
                <a:round/>
                <a:headEnd/>
                <a:tailEnd/>
              </a:ln>
              <a:solidFill>
                <a:srgbClr val="009900"/>
              </a:solidFill>
              <a:latin typeface="Impac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323563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kern="150" dirty="0" smtClean="0">
                <a:latin typeface="Times New Roman"/>
                <a:ea typeface="Andale Sans UI"/>
                <a:cs typeface="Tahoma"/>
              </a:rPr>
              <a:t> 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372858"/>
            <a:ext cx="748883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kern="150" dirty="0" smtClean="0">
                <a:latin typeface="Times New Roman"/>
                <a:ea typeface="Andale Sans UI"/>
                <a:cs typeface="Tahoma"/>
              </a:rPr>
              <a:t>Дополнительное </a:t>
            </a:r>
            <a:r>
              <a:rPr lang="ru-RU" sz="1600" kern="150" dirty="0">
                <a:latin typeface="Times New Roman"/>
                <a:ea typeface="Andale Sans UI"/>
                <a:cs typeface="Tahoma"/>
              </a:rPr>
              <a:t>образование способствует выявлению творческих способностей детей, расширению и углублению знаний в определенных видах деятельности. Через организацию кружковой деятельности реализуются программы дополнительного образования по следующим направлениям:</a:t>
            </a:r>
            <a:endParaRPr lang="ru-RU" sz="1600" kern="150" dirty="0">
              <a:effectLst/>
              <a:latin typeface="Times New Roman"/>
              <a:ea typeface="Andale Sans UI"/>
              <a:cs typeface="Tahoma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773" y="4171609"/>
            <a:ext cx="2637165" cy="2024380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Рисунок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580" y="4196527"/>
            <a:ext cx="2618860" cy="1999462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905756" y="2480502"/>
            <a:ext cx="7626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Кружок «Ритмика и пластика</a:t>
            </a:r>
            <a:r>
              <a:rPr lang="ru-RU" sz="1600" b="1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»</a:t>
            </a:r>
            <a:r>
              <a:rPr lang="ru-RU" sz="1600" b="1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ru-RU" sz="160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(инструктор по физ. культуре Возлюбленная Н.Н.</a:t>
            </a:r>
          </a:p>
          <a:p>
            <a:pPr lvl="0" algn="just"/>
            <a:r>
              <a:rPr lang="ru-RU" sz="1600" b="1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Кружок </a:t>
            </a:r>
            <a:r>
              <a:rPr lang="ru-RU" sz="16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«Юный </a:t>
            </a:r>
            <a:r>
              <a:rPr lang="ru-RU" sz="1600" b="1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исследователь»</a:t>
            </a:r>
            <a:r>
              <a:rPr lang="ru-RU" sz="1600" b="1" kern="150" dirty="0">
                <a:solidFill>
                  <a:srgbClr val="00000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ru-RU" sz="16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(воспитатель </a:t>
            </a:r>
            <a:r>
              <a:rPr lang="ru-RU" sz="1600" kern="150" dirty="0" err="1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Корсунова</a:t>
            </a:r>
            <a:r>
              <a:rPr lang="ru-RU" sz="16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Л.В.) </a:t>
            </a:r>
          </a:p>
          <a:p>
            <a:pPr lvl="0" algn="just"/>
            <a:r>
              <a:rPr lang="ru-RU" sz="1600" b="1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Кружок </a:t>
            </a:r>
            <a:r>
              <a:rPr lang="ru-RU" sz="1600" b="1" dirty="0" smtClean="0">
                <a:solidFill>
                  <a:srgbClr val="7030A0"/>
                </a:solidFill>
                <a:latin typeface="Times New Roman"/>
                <a:cs typeface="Tahoma"/>
              </a:rPr>
              <a:t>«Музыкальная </a:t>
            </a:r>
            <a:r>
              <a:rPr lang="ru-RU" sz="1600" b="1" dirty="0">
                <a:solidFill>
                  <a:srgbClr val="7030A0"/>
                </a:solidFill>
                <a:latin typeface="Times New Roman"/>
                <a:cs typeface="Tahoma"/>
              </a:rPr>
              <a:t>шкатулка» </a:t>
            </a:r>
            <a:r>
              <a:rPr lang="ru-RU" sz="1600" dirty="0" smtClean="0">
                <a:solidFill>
                  <a:srgbClr val="7030A0"/>
                </a:solidFill>
                <a:latin typeface="Times New Roman"/>
                <a:cs typeface="Tahoma"/>
              </a:rPr>
              <a:t>(музыкальный руководитель </a:t>
            </a:r>
            <a:r>
              <a:rPr lang="de-DE" sz="1600" dirty="0" err="1">
                <a:solidFill>
                  <a:srgbClr val="7030A0"/>
                </a:solidFill>
                <a:latin typeface="Times New Roman"/>
                <a:cs typeface="Tahoma"/>
              </a:rPr>
              <a:t>Жукова</a:t>
            </a:r>
            <a:r>
              <a:rPr lang="de-DE" sz="1600" dirty="0">
                <a:solidFill>
                  <a:srgbClr val="7030A0"/>
                </a:solidFill>
                <a:latin typeface="Times New Roman"/>
                <a:cs typeface="Tahoma"/>
              </a:rPr>
              <a:t> </a:t>
            </a:r>
            <a:r>
              <a:rPr lang="de-DE" sz="1600" dirty="0" smtClean="0">
                <a:solidFill>
                  <a:srgbClr val="7030A0"/>
                </a:solidFill>
                <a:latin typeface="Times New Roman"/>
                <a:cs typeface="Tahoma"/>
              </a:rPr>
              <a:t>И.И</a:t>
            </a:r>
            <a:r>
              <a:rPr lang="ru-RU" sz="1600" dirty="0" smtClean="0">
                <a:solidFill>
                  <a:srgbClr val="7030A0"/>
                </a:solidFill>
                <a:latin typeface="Times New Roman"/>
                <a:cs typeface="Tahoma"/>
              </a:rPr>
              <a:t>.)</a:t>
            </a:r>
            <a:endParaRPr lang="ru-RU" sz="1600" dirty="0">
              <a:solidFill>
                <a:srgbClr val="7030A0"/>
              </a:solidFill>
            </a:endParaRPr>
          </a:p>
          <a:p>
            <a:pPr algn="just">
              <a:spcAft>
                <a:spcPts val="0"/>
              </a:spcAft>
            </a:pPr>
            <a:r>
              <a:rPr lang="ru-RU" sz="1600" b="1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Кружок </a:t>
            </a:r>
            <a:r>
              <a:rPr lang="ru-RU" sz="16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«Театр </a:t>
            </a:r>
            <a:r>
              <a:rPr lang="ru-RU" sz="1600" b="1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сказок» </a:t>
            </a:r>
            <a:r>
              <a:rPr lang="ru-RU" sz="16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(воспитатель </a:t>
            </a:r>
            <a:r>
              <a:rPr lang="ru-RU" sz="1600" kern="150" dirty="0" err="1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Леухина</a:t>
            </a:r>
            <a:r>
              <a:rPr lang="ru-RU" sz="16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ru-RU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О.В</a:t>
            </a:r>
            <a:r>
              <a:rPr lang="ru-RU" sz="16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.)</a:t>
            </a:r>
            <a:endParaRPr lang="ru-RU" sz="1600" kern="150" dirty="0" smtClean="0">
              <a:solidFill>
                <a:srgbClr val="000000"/>
              </a:solidFill>
              <a:latin typeface="Times New Roman"/>
              <a:ea typeface="Andale Sans UI"/>
              <a:cs typeface="Tahoma"/>
            </a:endParaRPr>
          </a:p>
          <a:p>
            <a:pPr algn="just">
              <a:spcAft>
                <a:spcPts val="0"/>
              </a:spcAft>
            </a:pPr>
            <a:r>
              <a:rPr lang="ru-RU" sz="16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Кружок «Мы – артисты» </a:t>
            </a:r>
            <a:r>
              <a:rPr lang="ru-RU" sz="16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(воспитатель </a:t>
            </a:r>
            <a:r>
              <a:rPr lang="ru-RU" sz="1600" kern="150" dirty="0" err="1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Круглякова</a:t>
            </a:r>
            <a:r>
              <a:rPr lang="ru-RU" sz="16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ru-RU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О.А</a:t>
            </a:r>
            <a:r>
              <a:rPr lang="ru-RU" sz="16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.)                        </a:t>
            </a:r>
          </a:p>
          <a:p>
            <a:pPr algn="just">
              <a:spcAft>
                <a:spcPts val="0"/>
              </a:spcAft>
            </a:pPr>
            <a:r>
              <a:rPr lang="ru-RU" sz="1600" b="1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Кружок </a:t>
            </a:r>
            <a:r>
              <a:rPr lang="ru-RU" sz="16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«Забавные клеточки» </a:t>
            </a:r>
            <a:r>
              <a:rPr lang="ru-RU" sz="16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(воспитатель </a:t>
            </a:r>
            <a:r>
              <a:rPr lang="ru-RU" sz="1600" kern="150" dirty="0" err="1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Лысакова</a:t>
            </a:r>
            <a:r>
              <a:rPr lang="ru-RU" sz="16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ru-RU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И.Е</a:t>
            </a:r>
            <a:r>
              <a:rPr lang="ru-RU" sz="16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.)</a:t>
            </a:r>
            <a:endParaRPr lang="ru-RU" sz="1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05757" y="3212976"/>
            <a:ext cx="72666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b="1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1400" b="1" kern="150" dirty="0">
              <a:effectLst/>
              <a:latin typeface="Times New Roman"/>
              <a:ea typeface="Andale Sans UI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083099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smile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2275" name="Rectangle 3"/>
          <p:cNvSpPr>
            <a:spLocks noChangeArrowheads="1"/>
          </p:cNvSpPr>
          <p:nvPr/>
        </p:nvSpPr>
        <p:spPr bwMode="auto">
          <a:xfrm>
            <a:off x="577079" y="2157689"/>
            <a:ext cx="78488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0066FF"/>
                </a:solidFill>
              </a:rPr>
              <a:t> </a:t>
            </a:r>
            <a:endParaRPr lang="ru-RU" sz="1600" b="1" dirty="0" smtClean="0">
              <a:solidFill>
                <a:srgbClr val="0066FF"/>
              </a:solidFill>
            </a:endParaRPr>
          </a:p>
        </p:txBody>
      </p:sp>
      <p:sp>
        <p:nvSpPr>
          <p:cNvPr id="28676" name="WordArt 5"/>
          <p:cNvSpPr>
            <a:spLocks noChangeArrowheads="1" noChangeShapeType="1" noTextEdit="1"/>
          </p:cNvSpPr>
          <p:nvPr/>
        </p:nvSpPr>
        <p:spPr bwMode="auto">
          <a:xfrm>
            <a:off x="1023738" y="476672"/>
            <a:ext cx="7148662" cy="152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>
              <a:spcAft>
                <a:spcPts val="0"/>
              </a:spcAft>
            </a:pPr>
            <a:r>
              <a:rPr lang="de-DE" sz="3600" b="1" i="1" kern="150" dirty="0" smtClean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П</a:t>
            </a:r>
            <a:r>
              <a:rPr lang="ru-RU" sz="3600" b="1" i="1" kern="150" dirty="0" smtClean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РЕДМЕТНО-РАЗВИВАЮЩАЯ СРЕДА</a:t>
            </a:r>
            <a:r>
              <a:rPr lang="ru-RU" sz="3600" b="1" i="1" kern="150" dirty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ru-RU" sz="3600" b="1" i="1" kern="150" dirty="0" smtClean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ДОУ</a:t>
            </a:r>
            <a:endParaRPr lang="ru-RU" sz="3200" kern="150" dirty="0">
              <a:latin typeface="Times New Roman"/>
              <a:ea typeface="Andale Sans UI"/>
              <a:cs typeface="Tahoma"/>
            </a:endParaRPr>
          </a:p>
          <a:p>
            <a:pPr algn="ctr">
              <a:spcAft>
                <a:spcPts val="0"/>
              </a:spcAft>
            </a:pPr>
            <a:r>
              <a:rPr lang="ru-RU" sz="3600" b="1" i="1" kern="150" dirty="0" smtClean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3200" kern="150" dirty="0">
              <a:latin typeface="Times New Roman"/>
              <a:ea typeface="Andale Sans UI"/>
              <a:cs typeface="Tahoma"/>
            </a:endParaRPr>
          </a:p>
          <a:p>
            <a:pPr indent="450215" algn="ctr">
              <a:spcAft>
                <a:spcPts val="0"/>
              </a:spcAft>
            </a:pPr>
            <a:r>
              <a:rPr lang="ru-RU" sz="3600" b="1" i="1" kern="150" dirty="0" smtClean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3200" kern="150" dirty="0">
              <a:latin typeface="Times New Roman"/>
              <a:ea typeface="Andale Sans UI"/>
              <a:cs typeface="Tahoma"/>
            </a:endParaRPr>
          </a:p>
          <a:p>
            <a:pPr indent="449580" algn="ctr">
              <a:spcAft>
                <a:spcPts val="0"/>
              </a:spcAft>
            </a:pPr>
            <a:r>
              <a:rPr lang="ru-RU" sz="3600" b="1" i="1" kern="150" dirty="0" smtClean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3200" kern="150" dirty="0" smtClean="0">
              <a:solidFill>
                <a:srgbClr val="000000"/>
              </a:solidFill>
              <a:latin typeface="Times New Roman"/>
              <a:ea typeface="Andale Sans UI"/>
              <a:cs typeface="Tahoma"/>
            </a:endParaRPr>
          </a:p>
          <a:p>
            <a:pPr algn="ctr"/>
            <a:r>
              <a:rPr lang="ru-RU" sz="3600" kern="10" dirty="0" smtClean="0">
                <a:ln w="9525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9900"/>
                </a:solidFill>
                <a:latin typeface="Impact"/>
              </a:rPr>
              <a:t> </a:t>
            </a:r>
            <a:endParaRPr lang="ru-RU" sz="3600" kern="10" dirty="0">
              <a:ln w="9525">
                <a:solidFill>
                  <a:srgbClr val="00CCFF"/>
                </a:solidFill>
                <a:round/>
                <a:headEnd/>
                <a:tailEnd/>
              </a:ln>
              <a:solidFill>
                <a:srgbClr val="009900"/>
              </a:solidFill>
              <a:latin typeface="Impac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323563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kern="150" dirty="0" smtClean="0">
                <a:latin typeface="Times New Roman"/>
                <a:ea typeface="Andale Sans UI"/>
                <a:cs typeface="Tahoma"/>
              </a:rPr>
              <a:t> 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372858"/>
            <a:ext cx="74888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kern="150" dirty="0" smtClean="0">
                <a:latin typeface="Times New Roman"/>
                <a:ea typeface="Andale Sans UI"/>
                <a:cs typeface="Tahoma"/>
              </a:rPr>
              <a:t> </a:t>
            </a:r>
            <a:endParaRPr lang="ru-RU" sz="1600" kern="150" dirty="0">
              <a:effectLst/>
              <a:latin typeface="Times New Roman"/>
              <a:ea typeface="Andale Sans UI"/>
              <a:cs typeface="Tahoma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05757" y="4653136"/>
            <a:ext cx="2359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1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19325" y="4653136"/>
            <a:ext cx="33609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b="1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1400" b="1" kern="150" dirty="0">
              <a:effectLst/>
              <a:latin typeface="Times New Roman"/>
              <a:ea typeface="Andale Sans UI"/>
              <a:cs typeface="Tahoma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79856" y="1226078"/>
            <a:ext cx="741065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kern="150" dirty="0"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latin typeface="Times New Roman"/>
                <a:ea typeface="Andale Sans UI"/>
                <a:cs typeface="Tahoma"/>
              </a:rPr>
              <a:t>Плодотворной</a:t>
            </a:r>
            <a:r>
              <a:rPr lang="de-DE" sz="1600" kern="150" dirty="0"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latin typeface="Times New Roman"/>
                <a:ea typeface="Andale Sans UI"/>
                <a:cs typeface="Tahoma"/>
              </a:rPr>
              <a:t>оказалась</a:t>
            </a:r>
            <a:r>
              <a:rPr lang="de-DE" sz="1600" kern="150" dirty="0"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latin typeface="Times New Roman"/>
                <a:ea typeface="Andale Sans UI"/>
                <a:cs typeface="Tahoma"/>
              </a:rPr>
              <a:t>работа</a:t>
            </a:r>
            <a:r>
              <a:rPr lang="de-DE" sz="1600" kern="150" dirty="0"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latin typeface="Times New Roman"/>
                <a:ea typeface="Andale Sans UI"/>
                <a:cs typeface="Tahoma"/>
              </a:rPr>
              <a:t>по</a:t>
            </a:r>
            <a:r>
              <a:rPr lang="de-DE" sz="1600" kern="150" dirty="0"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latin typeface="Times New Roman"/>
                <a:ea typeface="Andale Sans UI"/>
                <a:cs typeface="Tahoma"/>
              </a:rPr>
              <a:t>обновлению</a:t>
            </a:r>
            <a:r>
              <a:rPr lang="de-DE" sz="1600" kern="150" dirty="0"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latin typeface="Times New Roman"/>
                <a:ea typeface="Andale Sans UI"/>
                <a:cs typeface="Tahoma"/>
              </a:rPr>
              <a:t>предметно-развивающей</a:t>
            </a:r>
            <a:r>
              <a:rPr lang="de-DE" sz="1600" kern="150" dirty="0"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latin typeface="Times New Roman"/>
                <a:ea typeface="Andale Sans UI"/>
                <a:cs typeface="Tahoma"/>
              </a:rPr>
              <a:t>среды</a:t>
            </a:r>
            <a:r>
              <a:rPr lang="de-DE" sz="1600" kern="150" dirty="0">
                <a:latin typeface="Times New Roman"/>
                <a:ea typeface="Andale Sans UI"/>
                <a:cs typeface="Tahoma"/>
              </a:rPr>
              <a:t>. </a:t>
            </a:r>
            <a:r>
              <a:rPr lang="de-DE" sz="1600" kern="150" dirty="0" err="1">
                <a:latin typeface="Times New Roman"/>
                <a:ea typeface="Andale Sans UI"/>
                <a:cs typeface="Tahoma"/>
              </a:rPr>
              <a:t>Предметно</a:t>
            </a:r>
            <a:r>
              <a:rPr lang="de-DE" sz="1600" kern="150" dirty="0">
                <a:latin typeface="Times New Roman"/>
                <a:ea typeface="Andale Sans UI"/>
                <a:cs typeface="Tahoma"/>
              </a:rPr>
              <a:t> - </a:t>
            </a:r>
            <a:r>
              <a:rPr lang="de-DE" sz="1600" kern="150" dirty="0" err="1">
                <a:latin typeface="Times New Roman"/>
                <a:ea typeface="Andale Sans UI"/>
                <a:cs typeface="Tahoma"/>
              </a:rPr>
              <a:t>развивающая</a:t>
            </a:r>
            <a:r>
              <a:rPr lang="de-DE" sz="1600" kern="150" dirty="0"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latin typeface="Times New Roman"/>
                <a:ea typeface="Andale Sans UI"/>
                <a:cs typeface="Tahoma"/>
              </a:rPr>
              <a:t>среда</a:t>
            </a:r>
            <a:r>
              <a:rPr lang="de-DE" sz="1600" kern="150" dirty="0">
                <a:latin typeface="Times New Roman"/>
                <a:ea typeface="Andale Sans UI"/>
                <a:cs typeface="Tahoma"/>
              </a:rPr>
              <a:t>, </a:t>
            </a:r>
            <a:r>
              <a:rPr lang="de-DE" sz="1600" kern="150" dirty="0" err="1">
                <a:latin typeface="Times New Roman"/>
                <a:ea typeface="Andale Sans UI"/>
                <a:cs typeface="Tahoma"/>
              </a:rPr>
              <a:t>организованная</a:t>
            </a:r>
            <a:r>
              <a:rPr lang="de-DE" sz="1600" kern="150" dirty="0"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latin typeface="Times New Roman"/>
                <a:ea typeface="Andale Sans UI"/>
                <a:cs typeface="Tahoma"/>
              </a:rPr>
              <a:t>педагогами</a:t>
            </a:r>
            <a:r>
              <a:rPr lang="de-DE" sz="1600" kern="150" dirty="0">
                <a:latin typeface="Times New Roman"/>
                <a:ea typeface="Andale Sans UI"/>
                <a:cs typeface="Tahoma"/>
              </a:rPr>
              <a:t>, </a:t>
            </a:r>
            <a:r>
              <a:rPr lang="de-DE" sz="1600" kern="150" dirty="0" err="1">
                <a:latin typeface="Times New Roman"/>
                <a:ea typeface="Andale Sans UI"/>
                <a:cs typeface="Tahoma"/>
              </a:rPr>
              <a:t>служит</a:t>
            </a:r>
            <a:r>
              <a:rPr lang="de-DE" sz="1600" kern="150" dirty="0"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latin typeface="Times New Roman"/>
                <a:ea typeface="Andale Sans UI"/>
                <a:cs typeface="Tahoma"/>
              </a:rPr>
              <a:t>интересам</a:t>
            </a:r>
            <a:r>
              <a:rPr lang="de-DE" sz="1600" kern="150" dirty="0">
                <a:latin typeface="Times New Roman"/>
                <a:ea typeface="Andale Sans UI"/>
                <a:cs typeface="Tahoma"/>
              </a:rPr>
              <a:t> и </a:t>
            </a:r>
            <a:r>
              <a:rPr lang="de-DE" sz="1600" kern="150" dirty="0" err="1">
                <a:latin typeface="Times New Roman"/>
                <a:ea typeface="Andale Sans UI"/>
                <a:cs typeface="Tahoma"/>
              </a:rPr>
              <a:t>потребностям</a:t>
            </a:r>
            <a:r>
              <a:rPr lang="de-DE" sz="1600" kern="150" dirty="0"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latin typeface="Times New Roman"/>
                <a:ea typeface="Andale Sans UI"/>
                <a:cs typeface="Tahoma"/>
              </a:rPr>
              <a:t>детей</a:t>
            </a:r>
            <a:r>
              <a:rPr lang="de-DE" sz="1600" kern="150" dirty="0">
                <a:latin typeface="Times New Roman"/>
                <a:ea typeface="Andale Sans UI"/>
                <a:cs typeface="Tahoma"/>
              </a:rPr>
              <a:t>, а </a:t>
            </a:r>
            <a:r>
              <a:rPr lang="de-DE" sz="1600" kern="150" dirty="0" err="1">
                <a:latin typeface="Times New Roman"/>
                <a:ea typeface="Andale Sans UI"/>
                <a:cs typeface="Tahoma"/>
              </a:rPr>
              <a:t>её</a:t>
            </a:r>
            <a:r>
              <a:rPr lang="de-DE" sz="1600" kern="150" dirty="0"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latin typeface="Times New Roman"/>
                <a:ea typeface="Andale Sans UI"/>
                <a:cs typeface="Tahoma"/>
              </a:rPr>
              <a:t>элементы</a:t>
            </a:r>
            <a:r>
              <a:rPr lang="de-DE" sz="1600" kern="150" dirty="0">
                <a:latin typeface="Times New Roman"/>
                <a:ea typeface="Andale Sans UI"/>
                <a:cs typeface="Tahoma"/>
              </a:rPr>
              <a:t> - </a:t>
            </a:r>
            <a:r>
              <a:rPr lang="de-DE" sz="1600" kern="150" dirty="0" err="1">
                <a:latin typeface="Times New Roman"/>
                <a:ea typeface="Andale Sans UI"/>
                <a:cs typeface="Tahoma"/>
              </a:rPr>
              <a:t>полноценному</a:t>
            </a:r>
            <a:r>
              <a:rPr lang="de-DE" sz="1600" kern="150" dirty="0"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latin typeface="Times New Roman"/>
                <a:ea typeface="Andale Sans UI"/>
                <a:cs typeface="Tahoma"/>
              </a:rPr>
              <a:t>развитию</a:t>
            </a:r>
            <a:r>
              <a:rPr lang="de-DE" sz="1600" kern="150" dirty="0"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latin typeface="Times New Roman"/>
                <a:ea typeface="Andale Sans UI"/>
                <a:cs typeface="Tahoma"/>
              </a:rPr>
              <a:t>ребенка</a:t>
            </a:r>
            <a:r>
              <a:rPr lang="de-DE" sz="1600" kern="150" dirty="0">
                <a:latin typeface="Times New Roman"/>
                <a:ea typeface="Andale Sans UI"/>
                <a:cs typeface="Tahoma"/>
              </a:rPr>
              <a:t>.</a:t>
            </a:r>
            <a:r>
              <a:rPr lang="ru-RU" sz="1600" kern="150" dirty="0">
                <a:latin typeface="Times New Roman"/>
                <a:ea typeface="Andale Sans UI"/>
                <a:cs typeface="Tahoma"/>
              </a:rPr>
              <a:t>  </a:t>
            </a:r>
            <a:endParaRPr lang="ru-RU" sz="1600" dirty="0"/>
          </a:p>
        </p:txBody>
      </p:sp>
      <p:pic>
        <p:nvPicPr>
          <p:cNvPr id="13" name="Рисунок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609" y="2157689"/>
            <a:ext cx="2827332" cy="2167255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4" name="Рисунок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906" y="2144804"/>
            <a:ext cx="2830646" cy="2169795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5" name="Рисунок 1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230" y="4437112"/>
            <a:ext cx="2824847" cy="2165350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6" name="Рисунок 15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075" y="4432964"/>
            <a:ext cx="2808079" cy="2160905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60973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smile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2275" name="Rectangle 3"/>
          <p:cNvSpPr>
            <a:spLocks noChangeArrowheads="1"/>
          </p:cNvSpPr>
          <p:nvPr/>
        </p:nvSpPr>
        <p:spPr bwMode="auto">
          <a:xfrm>
            <a:off x="647564" y="1102097"/>
            <a:ext cx="78488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tabLst>
                <a:tab pos="685800" algn="l"/>
              </a:tabLst>
            </a:pPr>
            <a:r>
              <a:rPr lang="ru-RU" sz="2000" b="1" dirty="0" smtClean="0">
                <a:solidFill>
                  <a:srgbClr val="0066FF"/>
                </a:solidFill>
              </a:rPr>
              <a:t> </a:t>
            </a:r>
            <a:r>
              <a:rPr lang="ru-RU" sz="20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ru-RU" sz="20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2000" b="1" dirty="0" smtClean="0">
              <a:solidFill>
                <a:srgbClr val="0066FF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47564" y="286489"/>
            <a:ext cx="75248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314702"/>
            <a:ext cx="7416824" cy="71045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>
              <a:spcBef>
                <a:spcPts val="500"/>
              </a:spcBef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/>
              </a:rPr>
              <a:t>Степень роста педагогического мастерства:</a:t>
            </a:r>
            <a:endParaRPr lang="ru-RU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</a:pPr>
            <a:r>
              <a:rPr lang="de-DE" b="1" kern="150" dirty="0" err="1">
                <a:solidFill>
                  <a:srgbClr val="800080"/>
                </a:solidFill>
                <a:latin typeface="Times New Roman"/>
                <a:cs typeface="Times New Roman"/>
              </a:rPr>
              <a:t>открытые</a:t>
            </a:r>
            <a:r>
              <a:rPr lang="de-DE" b="1" kern="150" dirty="0">
                <a:solidFill>
                  <a:srgbClr val="800080"/>
                </a:solidFill>
                <a:latin typeface="Times New Roman"/>
                <a:cs typeface="Times New Roman"/>
              </a:rPr>
              <a:t> </a:t>
            </a:r>
            <a:r>
              <a:rPr lang="de-DE" b="1" kern="150" dirty="0" err="1">
                <a:solidFill>
                  <a:srgbClr val="800080"/>
                </a:solidFill>
                <a:latin typeface="Times New Roman"/>
                <a:cs typeface="Times New Roman"/>
              </a:rPr>
              <a:t>мероприятия</a:t>
            </a:r>
            <a:r>
              <a:rPr lang="de-DE" b="1" kern="150" dirty="0">
                <a:solidFill>
                  <a:srgbClr val="800080"/>
                </a:solidFill>
                <a:latin typeface="Times New Roman"/>
                <a:cs typeface="Times New Roman"/>
              </a:rPr>
              <a:t>, </a:t>
            </a:r>
            <a:r>
              <a:rPr lang="de-DE" b="1" kern="150" dirty="0" err="1">
                <a:solidFill>
                  <a:srgbClr val="800080"/>
                </a:solidFill>
                <a:latin typeface="Times New Roman"/>
                <a:cs typeface="Times New Roman"/>
              </a:rPr>
              <a:t>занятия</a:t>
            </a:r>
            <a:r>
              <a:rPr lang="de-DE" b="1" kern="150" dirty="0">
                <a:solidFill>
                  <a:srgbClr val="800080"/>
                </a:solidFill>
                <a:latin typeface="Times New Roman"/>
                <a:cs typeface="Times New Roman"/>
              </a:rPr>
              <a:t>, </a:t>
            </a:r>
            <a:r>
              <a:rPr lang="de-DE" b="1" kern="150" dirty="0" err="1">
                <a:solidFill>
                  <a:srgbClr val="800080"/>
                </a:solidFill>
                <a:latin typeface="Times New Roman"/>
                <a:cs typeface="Times New Roman"/>
              </a:rPr>
              <a:t>мастер-класс</a:t>
            </a:r>
            <a:endParaRPr lang="ru-RU" b="1" kern="150" dirty="0">
              <a:solidFill>
                <a:srgbClr val="800080"/>
              </a:solidFill>
              <a:effectLst/>
              <a:latin typeface="Times New Roman"/>
              <a:ea typeface="Andale Sans UI"/>
              <a:cs typeface="Tahoma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837" y="1233495"/>
            <a:ext cx="2591917" cy="1979481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288" y="1233497"/>
            <a:ext cx="2653807" cy="1979479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971601" y="3295332"/>
            <a:ext cx="72007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kern="0" dirty="0">
                <a:latin typeface="Times New Roman"/>
                <a:ea typeface="Times New Roman"/>
              </a:rPr>
              <a:t>Открытая НОД по </a:t>
            </a:r>
            <a:r>
              <a:rPr lang="ru-RU" sz="1600" kern="0" dirty="0" smtClean="0">
                <a:latin typeface="Times New Roman"/>
                <a:ea typeface="Times New Roman"/>
              </a:rPr>
              <a:t>познавательно-исследовательской деятельности                     «Я – исследователь» в </a:t>
            </a:r>
            <a:r>
              <a:rPr lang="ru-RU" sz="1600" kern="0" dirty="0">
                <a:latin typeface="Times New Roman"/>
                <a:ea typeface="Times New Roman"/>
              </a:rPr>
              <a:t>подготовительной группе </a:t>
            </a:r>
            <a:r>
              <a:rPr lang="ru-RU" sz="1600" kern="0" dirty="0" smtClean="0">
                <a:latin typeface="Times New Roman"/>
                <a:ea typeface="Times New Roman"/>
              </a:rPr>
              <a:t>(</a:t>
            </a:r>
            <a:r>
              <a:rPr lang="ru-RU" sz="1600" kern="0" dirty="0">
                <a:latin typeface="Times New Roman"/>
                <a:ea typeface="Times New Roman"/>
              </a:rPr>
              <a:t>воспитатель </a:t>
            </a:r>
            <a:r>
              <a:rPr lang="ru-RU" sz="1600" kern="0" dirty="0" err="1">
                <a:latin typeface="Times New Roman"/>
                <a:ea typeface="Times New Roman"/>
              </a:rPr>
              <a:t>Корсунова</a:t>
            </a:r>
            <a:r>
              <a:rPr lang="ru-RU" sz="1600" kern="0" dirty="0">
                <a:latin typeface="Times New Roman"/>
                <a:ea typeface="Times New Roman"/>
              </a:rPr>
              <a:t> Л.В.)</a:t>
            </a:r>
            <a:endParaRPr lang="ru-RU" sz="1600" dirty="0"/>
          </a:p>
        </p:txBody>
      </p:sp>
      <p:pic>
        <p:nvPicPr>
          <p:cNvPr id="9" name="Рисунок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255" y="3933056"/>
            <a:ext cx="2681082" cy="2109704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232603" y="6038067"/>
            <a:ext cx="64537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kern="0" dirty="0">
                <a:latin typeface="Times New Roman"/>
                <a:ea typeface="Times New Roman"/>
              </a:rPr>
              <a:t>Трудовая деятельность в </a:t>
            </a:r>
            <a:r>
              <a:rPr lang="ru-RU" sz="1600" kern="0" dirty="0" smtClean="0">
                <a:latin typeface="Times New Roman"/>
                <a:ea typeface="Times New Roman"/>
              </a:rPr>
              <a:t>средней группе </a:t>
            </a:r>
            <a:r>
              <a:rPr lang="ru-RU" sz="1600" kern="0" dirty="0">
                <a:latin typeface="Times New Roman"/>
                <a:ea typeface="Times New Roman"/>
              </a:rPr>
              <a:t>«Уход за растениями» (воспитатель </a:t>
            </a:r>
            <a:r>
              <a:rPr lang="ru-RU" sz="1600" kern="0" dirty="0" err="1">
                <a:latin typeface="Times New Roman"/>
                <a:ea typeface="Times New Roman"/>
              </a:rPr>
              <a:t>Рашевская</a:t>
            </a:r>
            <a:r>
              <a:rPr lang="ru-RU" sz="1600" kern="0" dirty="0">
                <a:latin typeface="Times New Roman"/>
                <a:ea typeface="Times New Roman"/>
              </a:rPr>
              <a:t> Т.А.)</a:t>
            </a:r>
            <a:r>
              <a:rPr lang="ru-RU" sz="1600" kern="0" dirty="0" smtClean="0">
                <a:latin typeface="Times New Roman"/>
                <a:ea typeface="Times New Roman"/>
              </a:rPr>
              <a:t> </a:t>
            </a:r>
            <a:endParaRPr lang="ru-RU" sz="16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10216" y="3933056"/>
            <a:ext cx="2653769" cy="2042201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792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smile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2275" name="Rectangle 3"/>
          <p:cNvSpPr>
            <a:spLocks noChangeArrowheads="1"/>
          </p:cNvSpPr>
          <p:nvPr/>
        </p:nvSpPr>
        <p:spPr bwMode="auto">
          <a:xfrm>
            <a:off x="647564" y="1102097"/>
            <a:ext cx="78488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tabLst>
                <a:tab pos="685800" algn="l"/>
              </a:tabLst>
            </a:pPr>
            <a:r>
              <a:rPr lang="ru-RU" sz="2000" b="1" dirty="0" smtClean="0">
                <a:solidFill>
                  <a:srgbClr val="0066FF"/>
                </a:solidFill>
              </a:rPr>
              <a:t> </a:t>
            </a:r>
            <a:r>
              <a:rPr lang="ru-RU" sz="20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ru-RU" sz="20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2000" b="1" dirty="0" smtClean="0">
              <a:solidFill>
                <a:srgbClr val="0066FF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47564" y="286489"/>
            <a:ext cx="75248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68151" y="477404"/>
            <a:ext cx="7416824" cy="3693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>
              <a:spcBef>
                <a:spcPts val="500"/>
              </a:spcBef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/>
              </a:rPr>
              <a:t>Степень роста педагогического мастерства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</a:rPr>
              <a:t>:</a:t>
            </a:r>
            <a:r>
              <a:rPr lang="ru-RU" b="1" kern="150" dirty="0" smtClean="0">
                <a:solidFill>
                  <a:srgbClr val="800080"/>
                </a:solidFill>
                <a:latin typeface="Times New Roman"/>
                <a:cs typeface="Tahoma"/>
              </a:rPr>
              <a:t> </a:t>
            </a:r>
            <a:r>
              <a:rPr lang="ru-RU" b="1" kern="150" dirty="0" smtClean="0">
                <a:solidFill>
                  <a:srgbClr val="FF0000"/>
                </a:solidFill>
                <a:latin typeface="Times New Roman"/>
                <a:cs typeface="Tahoma"/>
              </a:rPr>
              <a:t>проектная деятельность</a:t>
            </a:r>
            <a:endParaRPr lang="ru-RU" b="1" dirty="0">
              <a:solidFill>
                <a:srgbClr val="FF0000"/>
              </a:solidFill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33617" y="3295332"/>
            <a:ext cx="65527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kern="0" dirty="0" smtClean="0">
                <a:latin typeface="Times New Roman"/>
                <a:ea typeface="Times New Roman"/>
              </a:rPr>
              <a:t> 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32603" y="6038067"/>
            <a:ext cx="64537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kern="0" dirty="0" smtClean="0">
                <a:latin typeface="Times New Roman"/>
                <a:ea typeface="Times New Roman"/>
              </a:rPr>
              <a:t> </a:t>
            </a:r>
            <a:endParaRPr lang="ru-RU" sz="1600" dirty="0"/>
          </a:p>
        </p:txBody>
      </p:sp>
      <p:pic>
        <p:nvPicPr>
          <p:cNvPr id="12" name="Рисунок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701" y="1102097"/>
            <a:ext cx="2283163" cy="1624763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3" name="Рисунок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841" y="1111681"/>
            <a:ext cx="2262919" cy="1633145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55020" y="1102096"/>
            <a:ext cx="2186749" cy="1642729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2650" y="3920321"/>
            <a:ext cx="2287265" cy="1680874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689" y="3850078"/>
            <a:ext cx="2256040" cy="1751117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864297" y="2901632"/>
            <a:ext cx="2376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de-DE" sz="1400" dirty="0">
                <a:solidFill>
                  <a:srgbClr val="7030A0"/>
                </a:solidFill>
                <a:latin typeface="Times New Roman"/>
                <a:cs typeface="Tahoma"/>
              </a:rPr>
              <a:t>«</a:t>
            </a:r>
            <a:r>
              <a:rPr lang="de-DE" sz="1400" dirty="0" err="1">
                <a:solidFill>
                  <a:srgbClr val="7030A0"/>
                </a:solidFill>
                <a:latin typeface="Times New Roman"/>
                <a:cs typeface="Tahoma"/>
              </a:rPr>
              <a:t>Гордимся</a:t>
            </a:r>
            <a:r>
              <a:rPr lang="de-DE" sz="1400" dirty="0">
                <a:solidFill>
                  <a:srgbClr val="7030A0"/>
                </a:solidFill>
                <a:latin typeface="Times New Roman"/>
                <a:cs typeface="Tahoma"/>
              </a:rPr>
              <a:t> и </a:t>
            </a:r>
            <a:r>
              <a:rPr lang="de-DE" sz="1400" dirty="0" err="1">
                <a:solidFill>
                  <a:srgbClr val="7030A0"/>
                </a:solidFill>
                <a:latin typeface="Times New Roman"/>
                <a:cs typeface="Tahoma"/>
              </a:rPr>
              <a:t>помним</a:t>
            </a:r>
            <a:r>
              <a:rPr lang="de-DE" sz="1400" dirty="0">
                <a:solidFill>
                  <a:srgbClr val="7030A0"/>
                </a:solidFill>
                <a:latin typeface="Times New Roman"/>
                <a:cs typeface="Tahoma"/>
              </a:rPr>
              <a:t>» </a:t>
            </a:r>
            <a:endParaRPr lang="ru-RU" sz="1400" dirty="0">
              <a:solidFill>
                <a:srgbClr val="7030A0"/>
              </a:solidFill>
              <a:latin typeface="Times New Roman"/>
              <a:cs typeface="Tahoma"/>
            </a:endParaRPr>
          </a:p>
          <a:p>
            <a:pPr lvl="0" algn="ctr"/>
            <a:r>
              <a:rPr lang="ru-RU" sz="1400" dirty="0">
                <a:solidFill>
                  <a:srgbClr val="000000"/>
                </a:solidFill>
                <a:latin typeface="Times New Roman"/>
              </a:rPr>
              <a:t>Воспитатель </a:t>
            </a:r>
            <a:r>
              <a:rPr lang="ru-RU" sz="1400" dirty="0" err="1">
                <a:solidFill>
                  <a:srgbClr val="000000"/>
                </a:solidFill>
                <a:latin typeface="Times New Roman"/>
              </a:rPr>
              <a:t>Лысакова</a:t>
            </a:r>
            <a:r>
              <a:rPr lang="ru-RU" sz="1400" dirty="0">
                <a:solidFill>
                  <a:srgbClr val="000000"/>
                </a:solidFill>
                <a:latin typeface="Times New Roman"/>
              </a:rPr>
              <a:t> И.Е. </a:t>
            </a:r>
            <a:endParaRPr lang="ru-RU" sz="1400" dirty="0">
              <a:solidFill>
                <a:srgbClr val="0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06429" y="2901038"/>
            <a:ext cx="2526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Aft>
                <a:spcPts val="0"/>
              </a:spcAft>
            </a:pPr>
            <a:r>
              <a:rPr lang="de-DE" sz="1400" kern="150" dirty="0">
                <a:solidFill>
                  <a:srgbClr val="7030A0"/>
                </a:solidFill>
                <a:latin typeface="Times New Roman"/>
                <a:cs typeface="Times New Roman"/>
              </a:rPr>
              <a:t>«</a:t>
            </a:r>
            <a:r>
              <a:rPr lang="de-DE" sz="1400" kern="150" dirty="0" err="1">
                <a:solidFill>
                  <a:srgbClr val="7030A0"/>
                </a:solidFill>
                <a:latin typeface="Times New Roman"/>
                <a:cs typeface="Times New Roman"/>
              </a:rPr>
              <a:t>Моя</a:t>
            </a:r>
            <a:r>
              <a:rPr lang="ru-RU" sz="1400" kern="150" dirty="0">
                <a:solidFill>
                  <a:srgbClr val="7030A0"/>
                </a:solidFill>
                <a:latin typeface="Times New Roman"/>
                <a:cs typeface="Times New Roman"/>
              </a:rPr>
              <a:t>  </a:t>
            </a:r>
            <a:r>
              <a:rPr lang="de-DE" sz="1400" kern="150" dirty="0" err="1">
                <a:solidFill>
                  <a:srgbClr val="7030A0"/>
                </a:solidFill>
                <a:latin typeface="Times New Roman"/>
                <a:cs typeface="Times New Roman"/>
              </a:rPr>
              <a:t>семья</a:t>
            </a:r>
            <a:r>
              <a:rPr lang="de-DE" sz="1400" kern="150" dirty="0">
                <a:solidFill>
                  <a:srgbClr val="7030A0"/>
                </a:solidFill>
                <a:latin typeface="Times New Roman"/>
                <a:cs typeface="Times New Roman"/>
              </a:rPr>
              <a:t>»</a:t>
            </a:r>
            <a:r>
              <a:rPr lang="ru-RU" sz="14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Воспитатель Корецкая В.В.</a:t>
            </a:r>
            <a:endParaRPr lang="ru-RU" sz="1400" kern="150" dirty="0">
              <a:solidFill>
                <a:srgbClr val="000000"/>
              </a:solidFill>
              <a:latin typeface="Times New Roman"/>
              <a:ea typeface="Andale Sans UI"/>
              <a:cs typeface="Tahoma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724128" y="2905780"/>
            <a:ext cx="3240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dirty="0" smtClean="0">
                <a:solidFill>
                  <a:srgbClr val="7030A0"/>
                </a:solidFill>
                <a:latin typeface="Times New Roman"/>
                <a:cs typeface="Tahoma"/>
              </a:rPr>
              <a:t>«Театр-это чудо, театр-это волшебство» </a:t>
            </a:r>
            <a:endParaRPr lang="ru-RU" sz="1400" dirty="0">
              <a:solidFill>
                <a:srgbClr val="7030A0"/>
              </a:solidFill>
              <a:latin typeface="Times New Roman"/>
              <a:cs typeface="Tahoma"/>
            </a:endParaRPr>
          </a:p>
          <a:p>
            <a:pPr lvl="0" algn="ctr"/>
            <a:r>
              <a:rPr lang="ru-RU" sz="1400" dirty="0" err="1">
                <a:solidFill>
                  <a:srgbClr val="000000"/>
                </a:solidFill>
                <a:latin typeface="Times New Roman"/>
                <a:cs typeface="Tahoma"/>
              </a:rPr>
              <a:t>Муз.руководитель</a:t>
            </a:r>
            <a:r>
              <a:rPr lang="ru-RU" sz="1400" dirty="0">
                <a:solidFill>
                  <a:srgbClr val="000000"/>
                </a:solidFill>
                <a:latin typeface="Times New Roman"/>
                <a:cs typeface="Tahoma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Times New Roman"/>
                <a:cs typeface="Tahoma"/>
              </a:rPr>
              <a:t>Жукова</a:t>
            </a:r>
            <a:r>
              <a:rPr lang="de-DE" sz="1400" dirty="0">
                <a:solidFill>
                  <a:srgbClr val="000000"/>
                </a:solidFill>
                <a:latin typeface="Times New Roman"/>
                <a:cs typeface="Tahoma"/>
              </a:rPr>
              <a:t> И.И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968151" y="5788625"/>
            <a:ext cx="23928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de-DE" sz="1400" dirty="0">
                <a:solidFill>
                  <a:srgbClr val="7030A0"/>
                </a:solidFill>
                <a:latin typeface="Times New Roman"/>
              </a:rPr>
              <a:t>«</a:t>
            </a:r>
            <a:r>
              <a:rPr lang="de-DE" sz="1400" dirty="0" err="1">
                <a:solidFill>
                  <a:srgbClr val="7030A0"/>
                </a:solidFill>
                <a:latin typeface="Times New Roman"/>
              </a:rPr>
              <a:t>Лук</a:t>
            </a:r>
            <a:r>
              <a:rPr lang="de-DE" sz="1400" dirty="0">
                <a:solidFill>
                  <a:srgbClr val="7030A0"/>
                </a:solidFill>
                <a:latin typeface="Times New Roman"/>
              </a:rPr>
              <a:t> – </a:t>
            </a:r>
            <a:r>
              <a:rPr lang="de-DE" sz="1400" dirty="0" err="1">
                <a:solidFill>
                  <a:srgbClr val="7030A0"/>
                </a:solidFill>
                <a:latin typeface="Times New Roman"/>
              </a:rPr>
              <a:t>наш</a:t>
            </a:r>
            <a:r>
              <a:rPr lang="de-DE" sz="1400" dirty="0">
                <a:solidFill>
                  <a:srgbClr val="7030A0"/>
                </a:solidFill>
                <a:latin typeface="Times New Roman"/>
              </a:rPr>
              <a:t> </a:t>
            </a:r>
            <a:r>
              <a:rPr lang="de-DE" sz="1400" dirty="0" err="1">
                <a:solidFill>
                  <a:srgbClr val="7030A0"/>
                </a:solidFill>
                <a:latin typeface="Times New Roman"/>
              </a:rPr>
              <a:t>лучший</a:t>
            </a:r>
            <a:r>
              <a:rPr lang="de-DE" sz="1400" dirty="0">
                <a:solidFill>
                  <a:srgbClr val="7030A0"/>
                </a:solidFill>
                <a:latin typeface="Times New Roman"/>
              </a:rPr>
              <a:t> </a:t>
            </a:r>
            <a:r>
              <a:rPr lang="de-DE" sz="1400" dirty="0" err="1">
                <a:solidFill>
                  <a:srgbClr val="7030A0"/>
                </a:solidFill>
                <a:latin typeface="Times New Roman"/>
              </a:rPr>
              <a:t>друг</a:t>
            </a:r>
            <a:r>
              <a:rPr lang="de-DE" sz="1400" dirty="0">
                <a:solidFill>
                  <a:srgbClr val="7030A0"/>
                </a:solidFill>
                <a:latin typeface="Times New Roman"/>
              </a:rPr>
              <a:t>»</a:t>
            </a:r>
            <a:r>
              <a:rPr lang="ru-RU" sz="1400" dirty="0">
                <a:solidFill>
                  <a:srgbClr val="7030A0"/>
                </a:solidFill>
                <a:latin typeface="Times New Roman"/>
              </a:rPr>
              <a:t> </a:t>
            </a:r>
            <a:r>
              <a:rPr lang="ru-RU" sz="1400" kern="0" dirty="0">
                <a:solidFill>
                  <a:srgbClr val="000000"/>
                </a:solidFill>
                <a:latin typeface="Times New Roman"/>
                <a:ea typeface="Times New Roman"/>
              </a:rPr>
              <a:t>Воспитатель Коваленко О.В. </a:t>
            </a:r>
            <a:endParaRPr lang="ru-RU" sz="1400" dirty="0">
              <a:solidFill>
                <a:srgbClr val="0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695661" y="5783298"/>
            <a:ext cx="24296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kern="0" dirty="0">
                <a:solidFill>
                  <a:srgbClr val="7030A0"/>
                </a:solidFill>
                <a:latin typeface="Times New Roman"/>
                <a:ea typeface="Times New Roman"/>
              </a:rPr>
              <a:t>«Юные исследователи» </a:t>
            </a:r>
            <a:r>
              <a:rPr lang="ru-RU" sz="1400" kern="0" dirty="0">
                <a:solidFill>
                  <a:srgbClr val="000000"/>
                </a:solidFill>
                <a:latin typeface="Times New Roman"/>
                <a:ea typeface="Times New Roman"/>
              </a:rPr>
              <a:t>Воспитатель </a:t>
            </a:r>
            <a:r>
              <a:rPr lang="de-DE" sz="1400" dirty="0" err="1">
                <a:solidFill>
                  <a:srgbClr val="000000"/>
                </a:solidFill>
                <a:latin typeface="Times New Roman"/>
              </a:rPr>
              <a:t>Корсунова</a:t>
            </a:r>
            <a:r>
              <a:rPr lang="de-DE" sz="1400" dirty="0">
                <a:solidFill>
                  <a:srgbClr val="000000"/>
                </a:solidFill>
                <a:latin typeface="Times New Roman"/>
              </a:rPr>
              <a:t> Л.В. </a:t>
            </a:r>
            <a:endParaRPr lang="ru-RU" sz="1400" dirty="0">
              <a:solidFill>
                <a:srgbClr val="0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258002" y="5776457"/>
            <a:ext cx="24620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kern="0" dirty="0">
                <a:solidFill>
                  <a:srgbClr val="7030A0"/>
                </a:solidFill>
                <a:latin typeface="Times New Roman"/>
                <a:ea typeface="Times New Roman"/>
              </a:rPr>
              <a:t>«Огород на окне»</a:t>
            </a:r>
            <a:r>
              <a:rPr lang="ru-RU" sz="1400" kern="0" dirty="0">
                <a:solidFill>
                  <a:srgbClr val="000000"/>
                </a:solidFill>
                <a:latin typeface="Times New Roman"/>
                <a:ea typeface="Times New Roman"/>
              </a:rPr>
              <a:t> Воспитатель </a:t>
            </a:r>
            <a:r>
              <a:rPr lang="ru-RU" sz="1400" kern="0" dirty="0" err="1">
                <a:solidFill>
                  <a:srgbClr val="000000"/>
                </a:solidFill>
                <a:latin typeface="Times New Roman"/>
                <a:ea typeface="Times New Roman"/>
              </a:rPr>
              <a:t>Рашевская</a:t>
            </a:r>
            <a:r>
              <a:rPr lang="ru-RU" sz="1400" kern="0" dirty="0">
                <a:solidFill>
                  <a:srgbClr val="000000"/>
                </a:solidFill>
                <a:latin typeface="Times New Roman"/>
                <a:ea typeface="Times New Roman"/>
              </a:rPr>
              <a:t> Т.А. </a:t>
            </a:r>
            <a:endParaRPr lang="ru-RU" sz="1400" dirty="0">
              <a:solidFill>
                <a:srgbClr val="00000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48537" y="3868714"/>
            <a:ext cx="2241566" cy="1724282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2580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smile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7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2275" name="Rectangle 3"/>
          <p:cNvSpPr>
            <a:spLocks noChangeArrowheads="1"/>
          </p:cNvSpPr>
          <p:nvPr/>
        </p:nvSpPr>
        <p:spPr bwMode="auto">
          <a:xfrm>
            <a:off x="647564" y="1102097"/>
            <a:ext cx="78488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tabLst>
                <a:tab pos="685800" algn="l"/>
              </a:tabLst>
            </a:pPr>
            <a:r>
              <a:rPr lang="ru-RU" sz="2000" b="1" dirty="0" smtClean="0">
                <a:solidFill>
                  <a:srgbClr val="0066FF"/>
                </a:solidFill>
              </a:rPr>
              <a:t> </a:t>
            </a:r>
            <a:r>
              <a:rPr lang="ru-RU" sz="20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ru-RU" sz="20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2000" b="1" dirty="0" smtClean="0">
              <a:solidFill>
                <a:srgbClr val="0066FF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47564" y="286489"/>
            <a:ext cx="75248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68151" y="477404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500"/>
              </a:spcBef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/>
              </a:rPr>
              <a:t> </a:t>
            </a:r>
            <a:endParaRPr lang="ru-RU" b="1" dirty="0">
              <a:solidFill>
                <a:srgbClr val="FF0000"/>
              </a:solidFill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33617" y="3295332"/>
            <a:ext cx="65527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kern="0" dirty="0" smtClean="0">
                <a:latin typeface="Times New Roman"/>
                <a:ea typeface="Times New Roman"/>
              </a:rPr>
              <a:t> 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32603" y="6038067"/>
            <a:ext cx="64537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kern="0" dirty="0" smtClean="0">
                <a:latin typeface="Times New Roman"/>
                <a:ea typeface="Times New Roman"/>
              </a:rPr>
              <a:t> </a:t>
            </a:r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64297" y="2901632"/>
            <a:ext cx="2376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dirty="0" smtClean="0">
                <a:solidFill>
                  <a:srgbClr val="7030A0"/>
                </a:solidFill>
                <a:latin typeface="Times New Roman"/>
                <a:cs typeface="Tahoma"/>
              </a:rPr>
              <a:t> </a:t>
            </a:r>
            <a:endParaRPr lang="ru-RU" sz="1400" dirty="0">
              <a:solidFill>
                <a:srgbClr val="0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38359" y="2941389"/>
            <a:ext cx="23453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Aft>
                <a:spcPts val="0"/>
              </a:spcAft>
            </a:pPr>
            <a:r>
              <a:rPr lang="ru-RU" sz="1400" kern="150" dirty="0" smtClean="0">
                <a:solidFill>
                  <a:srgbClr val="7030A0"/>
                </a:solidFill>
                <a:latin typeface="Times New Roman"/>
                <a:cs typeface="Times New Roman"/>
              </a:rPr>
              <a:t> </a:t>
            </a:r>
            <a:endParaRPr lang="ru-RU" sz="1400" kern="150" dirty="0">
              <a:solidFill>
                <a:srgbClr val="000000"/>
              </a:solidFill>
              <a:latin typeface="Times New Roman"/>
              <a:ea typeface="Andale Sans UI"/>
              <a:cs typeface="Tahoma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28184" y="2905780"/>
            <a:ext cx="25202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dirty="0" smtClean="0">
                <a:solidFill>
                  <a:srgbClr val="7030A0"/>
                </a:solidFill>
                <a:latin typeface="Times New Roman"/>
                <a:cs typeface="Tahoma"/>
              </a:rPr>
              <a:t> 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968151" y="5788625"/>
            <a:ext cx="23928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dirty="0" smtClean="0">
                <a:solidFill>
                  <a:srgbClr val="7030A0"/>
                </a:solidFill>
                <a:latin typeface="Times New Roman"/>
              </a:rPr>
              <a:t> </a:t>
            </a:r>
            <a:endParaRPr lang="ru-RU" sz="1400" dirty="0">
              <a:solidFill>
                <a:srgbClr val="0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695661" y="5783298"/>
            <a:ext cx="24296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kern="0" dirty="0" smtClean="0">
                <a:solidFill>
                  <a:srgbClr val="7030A0"/>
                </a:solidFill>
                <a:latin typeface="Times New Roman"/>
                <a:ea typeface="Times New Roman"/>
              </a:rPr>
              <a:t> </a:t>
            </a:r>
            <a:endParaRPr lang="ru-RU" sz="1400" dirty="0">
              <a:solidFill>
                <a:srgbClr val="0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258002" y="5776457"/>
            <a:ext cx="24620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kern="0" dirty="0" smtClean="0">
                <a:solidFill>
                  <a:srgbClr val="7030A0"/>
                </a:solidFill>
                <a:latin typeface="Times New Roman"/>
                <a:ea typeface="Times New Roman"/>
              </a:rPr>
              <a:t> </a:t>
            </a:r>
            <a:endParaRPr lang="ru-RU" sz="1400" dirty="0">
              <a:solidFill>
                <a:srgbClr val="000000"/>
              </a:solidFill>
            </a:endParaRPr>
          </a:p>
        </p:txBody>
      </p:sp>
      <p:sp>
        <p:nvSpPr>
          <p:cNvPr id="23" name="WordArt 5"/>
          <p:cNvSpPr>
            <a:spLocks noChangeArrowheads="1" noChangeShapeType="1" noTextEdit="1"/>
          </p:cNvSpPr>
          <p:nvPr/>
        </p:nvSpPr>
        <p:spPr bwMode="auto">
          <a:xfrm>
            <a:off x="1232602" y="476672"/>
            <a:ext cx="6939797" cy="152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>
              <a:spcAft>
                <a:spcPts val="0"/>
              </a:spcAft>
            </a:pPr>
            <a:r>
              <a:rPr lang="ru-RU" sz="3600" b="1" i="1" kern="150" dirty="0" smtClean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Достижения ДОУ в 2016-2017 учебном году</a:t>
            </a:r>
            <a:endParaRPr lang="ru-RU" sz="3200" kern="150" dirty="0">
              <a:latin typeface="Times New Roman"/>
              <a:ea typeface="Andale Sans UI"/>
              <a:cs typeface="Tahoma"/>
            </a:endParaRPr>
          </a:p>
          <a:p>
            <a:pPr algn="ctr">
              <a:spcAft>
                <a:spcPts val="0"/>
              </a:spcAft>
            </a:pPr>
            <a:r>
              <a:rPr lang="ru-RU" sz="3600" b="1" i="1" kern="150" dirty="0" smtClean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3200" kern="150" dirty="0">
              <a:latin typeface="Times New Roman"/>
              <a:ea typeface="Andale Sans UI"/>
              <a:cs typeface="Tahoma"/>
            </a:endParaRPr>
          </a:p>
          <a:p>
            <a:pPr indent="450215" algn="ctr">
              <a:spcAft>
                <a:spcPts val="0"/>
              </a:spcAft>
            </a:pPr>
            <a:r>
              <a:rPr lang="ru-RU" sz="3600" b="1" i="1" kern="150" dirty="0" smtClean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3200" kern="150" dirty="0">
              <a:latin typeface="Times New Roman"/>
              <a:ea typeface="Andale Sans UI"/>
              <a:cs typeface="Tahoma"/>
            </a:endParaRPr>
          </a:p>
          <a:p>
            <a:pPr indent="449580" algn="ctr">
              <a:spcAft>
                <a:spcPts val="0"/>
              </a:spcAft>
            </a:pPr>
            <a:r>
              <a:rPr lang="ru-RU" sz="3600" b="1" i="1" kern="150" dirty="0" smtClean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3200" kern="150" dirty="0" smtClean="0">
              <a:solidFill>
                <a:srgbClr val="000000"/>
              </a:solidFill>
              <a:latin typeface="Times New Roman"/>
              <a:ea typeface="Andale Sans UI"/>
              <a:cs typeface="Tahoma"/>
            </a:endParaRPr>
          </a:p>
          <a:p>
            <a:pPr algn="ctr"/>
            <a:r>
              <a:rPr lang="ru-RU" sz="3600" kern="10" dirty="0" smtClean="0">
                <a:ln w="9525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9900"/>
                </a:solidFill>
                <a:latin typeface="Impact"/>
              </a:rPr>
              <a:t> </a:t>
            </a:r>
            <a:endParaRPr lang="ru-RU" sz="3600" kern="10" dirty="0">
              <a:ln w="9525">
                <a:solidFill>
                  <a:srgbClr val="00CCFF"/>
                </a:solidFill>
                <a:round/>
                <a:headEnd/>
                <a:tailEnd/>
              </a:ln>
              <a:solidFill>
                <a:srgbClr val="009900"/>
              </a:solidFill>
              <a:latin typeface="Impact"/>
            </a:endParaRPr>
          </a:p>
        </p:txBody>
      </p:sp>
      <p:pic>
        <p:nvPicPr>
          <p:cNvPr id="24" name="Рисунок 2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156" y="1234694"/>
            <a:ext cx="2385383" cy="1805155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167831" y="3059668"/>
            <a:ext cx="28623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sz="14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Городской интеллектуальный конкурс «</a:t>
            </a:r>
            <a:r>
              <a:rPr lang="ru-RU" sz="1400" b="1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Знайки</a:t>
            </a:r>
            <a:r>
              <a:rPr lang="ru-RU" sz="14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-Зазнайки»              </a:t>
            </a:r>
            <a:r>
              <a:rPr lang="ru-RU" sz="1400" b="1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Победа </a:t>
            </a:r>
            <a:r>
              <a:rPr lang="ru-RU" sz="14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в номинации «Самые активные</a:t>
            </a:r>
            <a:r>
              <a:rPr lang="ru-RU" sz="1400" b="1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». </a:t>
            </a:r>
            <a:endParaRPr lang="ru-RU" sz="1400" b="1" kern="150" dirty="0">
              <a:solidFill>
                <a:srgbClr val="7030A0"/>
              </a:solidFill>
              <a:latin typeface="Times New Roman"/>
              <a:ea typeface="Andale Sans UI"/>
              <a:cs typeface="Tahoma"/>
            </a:endParaRPr>
          </a:p>
        </p:txBody>
      </p:sp>
      <p:pic>
        <p:nvPicPr>
          <p:cNvPr id="25" name="Рисунок 2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930" y="1185796"/>
            <a:ext cx="2538369" cy="1865810"/>
          </a:xfrm>
          <a:prstGeom prst="rect">
            <a:avLst/>
          </a:prstGeom>
          <a:solidFill>
            <a:srgbClr val="7030A0"/>
          </a:solidFill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283664" y="3095277"/>
            <a:ext cx="31649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sz="14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Городской конкурс по ритмической гимнастике «Красота в движении – здоровье с детства</a:t>
            </a:r>
            <a:r>
              <a:rPr lang="ru-RU" sz="1400" b="1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».  Победа </a:t>
            </a:r>
            <a:r>
              <a:rPr lang="ru-RU" sz="14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в номинации «Самые музыкальные».</a:t>
            </a:r>
          </a:p>
        </p:txBody>
      </p:sp>
      <p:pic>
        <p:nvPicPr>
          <p:cNvPr id="26" name="Рисунок 2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069" y="4013775"/>
            <a:ext cx="2319728" cy="2024291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7" name="Рисунок 26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3299" y="4049384"/>
            <a:ext cx="2654917" cy="1980307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864298" y="6022961"/>
            <a:ext cx="77401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Участие в празднике Детства «Сияют улыбки солнцем согреты!», посвященного Дню города Зернограда и 80-летию образования Ростовской области. </a:t>
            </a:r>
            <a:endParaRPr lang="ru-RU" sz="1600" b="1" dirty="0"/>
          </a:p>
        </p:txBody>
      </p:sp>
      <p:pic>
        <p:nvPicPr>
          <p:cNvPr id="15362" name="Picture 2" descr="C:\Users\дс Соловушка\Pictures\2017-08-14\Изображение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501" y="1102097"/>
            <a:ext cx="1079721" cy="1606823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дс Соловушка\Pictures\2017-08-14\Изображение000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928" y="2824985"/>
            <a:ext cx="1089270" cy="154012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дс Соловушка\Pictures\2017-08-14\Изображение000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698" y="4498948"/>
            <a:ext cx="1091441" cy="1543191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801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smile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003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2275" name="Rectangle 3"/>
          <p:cNvSpPr>
            <a:spLocks noChangeArrowheads="1"/>
          </p:cNvSpPr>
          <p:nvPr/>
        </p:nvSpPr>
        <p:spPr bwMode="auto">
          <a:xfrm>
            <a:off x="611561" y="3837975"/>
            <a:ext cx="784887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tabLst>
                <a:tab pos="685800" algn="l"/>
              </a:tabLst>
            </a:pPr>
            <a:r>
              <a:rPr lang="ru-RU" sz="2400" b="1" dirty="0" smtClean="0">
                <a:solidFill>
                  <a:srgbClr val="0066FF"/>
                </a:solidFill>
              </a:rPr>
              <a:t> </a:t>
            </a:r>
          </a:p>
          <a:p>
            <a:pPr>
              <a:tabLst>
                <a:tab pos="685800" algn="l"/>
              </a:tabLst>
            </a:pPr>
            <a:endParaRPr lang="ru-RU" sz="2400" dirty="0" smtClean="0">
              <a:solidFill>
                <a:srgbClr val="0066FF"/>
              </a:solidFill>
            </a:endParaRPr>
          </a:p>
          <a:p>
            <a:pPr algn="ctr" eaLnBrk="0" hangingPunct="0">
              <a:tabLst>
                <a:tab pos="685800" algn="l"/>
              </a:tabLst>
            </a:pPr>
            <a:endParaRPr lang="ru-RU" sz="2400" dirty="0">
              <a:solidFill>
                <a:srgbClr val="0066CC"/>
              </a:solidFill>
            </a:endParaRPr>
          </a:p>
        </p:txBody>
      </p:sp>
      <p:pic>
        <p:nvPicPr>
          <p:cNvPr id="5" name="Рисунок 4" descr="CBC32B0B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6671671" y="618312"/>
            <a:ext cx="1579766" cy="2224776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355" y="618312"/>
            <a:ext cx="2750441" cy="2169671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 descr="C:\Users\дс Соловушка\Desktop\ФОТО НА АНАЛИЗ\DSCN4886.jpg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1475656" y="553359"/>
            <a:ext cx="1537598" cy="2299578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500" y="3837975"/>
            <a:ext cx="2462434" cy="1991836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Рисунок 8" descr="C:\Users\дс Соловушка\Desktop\ФОТО\Корсунова ЛВ Молоток\chapter_member_Velishchuk_Yuliya.png"/>
          <p:cNvPicPr/>
          <p:nvPr/>
        </p:nvPicPr>
        <p:blipFill>
          <a:blip r:embed="rId7"/>
          <a:srcRect/>
          <a:stretch>
            <a:fillRect/>
          </a:stretch>
        </p:blipFill>
        <p:spPr>
          <a:xfrm>
            <a:off x="5580112" y="3644189"/>
            <a:ext cx="1557074" cy="2283903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5148064" y="5932184"/>
            <a:ext cx="2736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50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7030A0"/>
                </a:solidFill>
                <a:latin typeface="Times New Roman"/>
              </a:rPr>
              <a:t>Международный  конкурс-игра по технологии «Молоток»</a:t>
            </a:r>
            <a:endParaRPr lang="ru-RU" sz="1400" b="1" dirty="0">
              <a:solidFill>
                <a:srgbClr val="000000"/>
              </a:solidFill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91477" y="2867993"/>
            <a:ext cx="7488833" cy="802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50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rgbClr val="7030A0"/>
                </a:solidFill>
                <a:latin typeface="Times New Roman"/>
              </a:rPr>
              <a:t>Участие в городских конкурсах по декоративно-прикладному искусству:</a:t>
            </a:r>
          </a:p>
          <a:p>
            <a:pPr lvl="0" algn="ctr">
              <a:spcBef>
                <a:spcPts val="50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      «День единения               «Пасха – это торжество Христа»            «Рождество Христово - России </a:t>
            </a:r>
            <a:r>
              <a:rPr lang="ru-RU" sz="1400" b="1" dirty="0">
                <a:solidFill>
                  <a:srgbClr val="7030A0"/>
                </a:solidFill>
                <a:latin typeface="Times New Roman"/>
                <a:ea typeface="Times New Roman"/>
              </a:rPr>
              <a:t>и Беларуси»  </a:t>
            </a:r>
            <a:r>
              <a:rPr lang="ru-RU" sz="14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                                                                                    вечной жизни свет» </a:t>
            </a:r>
            <a:endParaRPr lang="ru-RU" sz="1400" b="1" dirty="0">
              <a:solidFill>
                <a:srgbClr val="000000"/>
              </a:solidFill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01295" y="5829811"/>
            <a:ext cx="27748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50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rgbClr val="7030A0"/>
                </a:solidFill>
                <a:latin typeface="Times New Roman"/>
              </a:rPr>
              <a:t>Городская выставка «Толерантность народов Дона»  </a:t>
            </a:r>
            <a:endParaRPr lang="ru-RU" sz="1400" b="1" dirty="0">
              <a:solidFill>
                <a:srgbClr val="000000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59566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smile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977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2275" name="Rectangle 3"/>
          <p:cNvSpPr>
            <a:spLocks noChangeArrowheads="1"/>
          </p:cNvSpPr>
          <p:nvPr/>
        </p:nvSpPr>
        <p:spPr bwMode="auto">
          <a:xfrm>
            <a:off x="577079" y="2157689"/>
            <a:ext cx="78488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0066FF"/>
                </a:solidFill>
              </a:rPr>
              <a:t> </a:t>
            </a:r>
            <a:endParaRPr lang="ru-RU" sz="1600" b="1" dirty="0" smtClean="0">
              <a:solidFill>
                <a:srgbClr val="0066FF"/>
              </a:solidFill>
            </a:endParaRPr>
          </a:p>
        </p:txBody>
      </p:sp>
      <p:sp>
        <p:nvSpPr>
          <p:cNvPr id="28676" name="WordArt 5"/>
          <p:cNvSpPr>
            <a:spLocks noChangeArrowheads="1" noChangeShapeType="1" noTextEdit="1"/>
          </p:cNvSpPr>
          <p:nvPr/>
        </p:nvSpPr>
        <p:spPr bwMode="auto">
          <a:xfrm>
            <a:off x="683568" y="260350"/>
            <a:ext cx="7848872" cy="1524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indent="449580" algn="ctr">
              <a:spcAft>
                <a:spcPts val="0"/>
              </a:spcAft>
            </a:pPr>
            <a:r>
              <a:rPr lang="ru-RU" sz="3600" b="1" i="1" kern="150" dirty="0" smtClean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3200" kern="150" dirty="0">
              <a:solidFill>
                <a:srgbClr val="000000"/>
              </a:solidFill>
              <a:latin typeface="Times New Roman"/>
              <a:ea typeface="Andale Sans UI"/>
              <a:cs typeface="Tahoma"/>
            </a:endParaRPr>
          </a:p>
          <a:p>
            <a:pPr algn="ctr"/>
            <a:r>
              <a:rPr lang="ru-RU" sz="3600" kern="10" dirty="0" smtClean="0">
                <a:ln w="9525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9900"/>
                </a:solidFill>
                <a:latin typeface="Impact"/>
              </a:rPr>
              <a:t> </a:t>
            </a:r>
            <a:endParaRPr lang="ru-RU" sz="3600" kern="10" dirty="0">
              <a:ln w="9525">
                <a:solidFill>
                  <a:srgbClr val="00CCFF"/>
                </a:solidFill>
                <a:round/>
                <a:headEnd/>
                <a:tailEnd/>
              </a:ln>
              <a:solidFill>
                <a:srgbClr val="009900"/>
              </a:solidFill>
              <a:latin typeface="Impac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77079" y="1318521"/>
            <a:ext cx="81369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kern="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Задачи, стоявшие перед педагогическим </a:t>
            </a:r>
            <a:r>
              <a:rPr lang="ru-RU" sz="1600" b="1" kern="0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коллективом в </a:t>
            </a:r>
            <a:r>
              <a:rPr lang="ru-RU" sz="1600" b="1" kern="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2016-2017 учебном году</a:t>
            </a:r>
            <a:endParaRPr lang="ru-RU" sz="1600" kern="150" dirty="0">
              <a:effectLst/>
              <a:latin typeface="Times New Roman"/>
              <a:ea typeface="Andale Sans UI"/>
              <a:cs typeface="Tahoma"/>
            </a:endParaRPr>
          </a:p>
        </p:txBody>
      </p:sp>
      <p:sp>
        <p:nvSpPr>
          <p:cNvPr id="6" name="Блок-схема: перфолента 85"/>
          <p:cNvSpPr/>
          <p:nvPr/>
        </p:nvSpPr>
        <p:spPr>
          <a:xfrm>
            <a:off x="1440753" y="1836716"/>
            <a:ext cx="6046470" cy="156527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0"/>
              <a:gd name="f7" fmla="+- 0 0 10800000"/>
              <a:gd name="f8" fmla="val 2"/>
              <a:gd name="f9" fmla="val 5"/>
              <a:gd name="f10" fmla="val 18"/>
              <a:gd name="f11" fmla="+- 0 0 -360"/>
              <a:gd name="f12" fmla="+- 0 0 -180"/>
              <a:gd name="f13" fmla="*/ f3 1 20"/>
              <a:gd name="f14" fmla="*/ f4 1 20"/>
              <a:gd name="f15" fmla="val f5"/>
              <a:gd name="f16" fmla="val f6"/>
              <a:gd name="f17" fmla="*/ f11 f0 1"/>
              <a:gd name="f18" fmla="*/ f12 f0 1"/>
              <a:gd name="f19" fmla="+- f16 0 f15"/>
              <a:gd name="f20" fmla="*/ f17 1 f2"/>
              <a:gd name="f21" fmla="*/ f18 1 f2"/>
              <a:gd name="f22" fmla="*/ f19 1 5"/>
              <a:gd name="f23" fmla="*/ f19 1 10"/>
              <a:gd name="f24" fmla="*/ f19 1 2"/>
              <a:gd name="f25" fmla="*/ f19 1 20"/>
              <a:gd name="f26" fmla="*/ f19 9 1"/>
              <a:gd name="f27" fmla="*/ f19 4 1"/>
              <a:gd name="f28" fmla="+- f20 0 f1"/>
              <a:gd name="f29" fmla="+- f21 0 f1"/>
              <a:gd name="f30" fmla="+- f15 f24 0"/>
              <a:gd name="f31" fmla="*/ f26 1 10"/>
              <a:gd name="f32" fmla="*/ f27 1 5"/>
              <a:gd name="f33" fmla="*/ f23 1 f25"/>
              <a:gd name="f34" fmla="*/ f15 1 f25"/>
              <a:gd name="f35" fmla="*/ f16 1 f25"/>
              <a:gd name="f36" fmla="*/ f22 1 f25"/>
              <a:gd name="f37" fmla="*/ f30 1 f25"/>
              <a:gd name="f38" fmla="*/ f31 1 f25"/>
              <a:gd name="f39" fmla="*/ f32 1 f25"/>
              <a:gd name="f40" fmla="*/ f34 f13 1"/>
              <a:gd name="f41" fmla="*/ f35 f13 1"/>
              <a:gd name="f42" fmla="*/ f36 f14 1"/>
              <a:gd name="f43" fmla="*/ f33 f14 1"/>
              <a:gd name="f44" fmla="*/ f39 f14 1"/>
              <a:gd name="f45" fmla="*/ f37 f13 1"/>
              <a:gd name="f46" fmla="*/ f38 f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45" y="f43"/>
              </a:cxn>
              <a:cxn ang="f29">
                <a:pos x="f45" y="f46"/>
              </a:cxn>
            </a:cxnLst>
            <a:rect l="f40" t="f42" r="f41" b="f44"/>
            <a:pathLst>
              <a:path w="20" h="20">
                <a:moveTo>
                  <a:pt x="f5" y="f8"/>
                </a:moveTo>
                <a:arcTo wR="f9" hR="f8" stAng="f0" swAng="f7"/>
                <a:arcTo wR="f9" hR="f8" stAng="f0" swAng="f0"/>
                <a:lnTo>
                  <a:pt x="f6" y="f10"/>
                </a:lnTo>
                <a:arcTo wR="f9" hR="f8" stAng="f5" swAng="f7"/>
                <a:arcTo wR="f9" hR="f8" stAng="f5" swAng="f0"/>
                <a:close/>
              </a:path>
            </a:pathLst>
          </a:custGeom>
          <a:solidFill>
            <a:srgbClr val="F2F2F2"/>
          </a:solidFill>
          <a:ln w="25402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anchor="ctr" anchorCtr="0" compatLnSpc="1"/>
          <a:lstStyle/>
          <a:p>
            <a:pPr algn="just" fontAlgn="auto">
              <a:spcBef>
                <a:spcPts val="500"/>
              </a:spcBef>
              <a:spcAft>
                <a:spcPts val="0"/>
              </a:spcAft>
            </a:pPr>
            <a:endParaRPr lang="ru-RU" sz="1400" kern="0" dirty="0">
              <a:solidFill>
                <a:srgbClr val="7030A0"/>
              </a:solidFill>
              <a:latin typeface="Times New Roman"/>
              <a:ea typeface="Times New Roman"/>
              <a:cs typeface="Times New Roman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endParaRPr lang="ru-RU" sz="1400" kern="0" dirty="0" smtClean="0">
              <a:solidFill>
                <a:srgbClr val="7030A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ru-RU" sz="1400" b="1" kern="0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ru-RU" sz="1400" b="1" kern="0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1. </a:t>
            </a:r>
            <a:r>
              <a:rPr lang="ru-RU" sz="1400" kern="0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Совершенствовать </a:t>
            </a:r>
            <a:r>
              <a:rPr lang="ru-RU" sz="1400" kern="0" dirty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образовательный процесс по реализации основной         образовательной программы на основе использования педагогами                    современных педагогических технологий в соответствии с ФГОС по всем</a:t>
            </a:r>
            <a:r>
              <a:rPr lang="ru-RU" sz="1400" kern="0" dirty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400" kern="0" dirty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направлениям деятельности. </a:t>
            </a:r>
            <a:endParaRPr lang="ru-RU" sz="14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de-DE" sz="1400" kern="0" dirty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14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ru-RU" sz="1400" kern="0" dirty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400" kern="0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</a:pPr>
            <a:r>
              <a:rPr lang="de-DE" sz="1200" kern="150" dirty="0">
                <a:effectLst/>
                <a:latin typeface="Times New Roman"/>
                <a:ea typeface="Andale Sans UI"/>
                <a:cs typeface="Tahoma"/>
              </a:rPr>
              <a:t> 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</p:txBody>
      </p:sp>
      <p:sp>
        <p:nvSpPr>
          <p:cNvPr id="7" name="Блок-схема: перфолента 88"/>
          <p:cNvSpPr/>
          <p:nvPr/>
        </p:nvSpPr>
        <p:spPr>
          <a:xfrm>
            <a:off x="3419872" y="3259222"/>
            <a:ext cx="5398398" cy="3266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0"/>
              <a:gd name="f7" fmla="+- 0 0 10800000"/>
              <a:gd name="f8" fmla="val 2"/>
              <a:gd name="f9" fmla="val 5"/>
              <a:gd name="f10" fmla="val 18"/>
              <a:gd name="f11" fmla="+- 0 0 -360"/>
              <a:gd name="f12" fmla="+- 0 0 -180"/>
              <a:gd name="f13" fmla="*/ f3 1 20"/>
              <a:gd name="f14" fmla="*/ f4 1 20"/>
              <a:gd name="f15" fmla="val f5"/>
              <a:gd name="f16" fmla="val f6"/>
              <a:gd name="f17" fmla="*/ f11 f0 1"/>
              <a:gd name="f18" fmla="*/ f12 f0 1"/>
              <a:gd name="f19" fmla="+- f16 0 f15"/>
              <a:gd name="f20" fmla="*/ f17 1 f2"/>
              <a:gd name="f21" fmla="*/ f18 1 f2"/>
              <a:gd name="f22" fmla="*/ f19 1 5"/>
              <a:gd name="f23" fmla="*/ f19 1 10"/>
              <a:gd name="f24" fmla="*/ f19 1 2"/>
              <a:gd name="f25" fmla="*/ f19 1 20"/>
              <a:gd name="f26" fmla="*/ f19 9 1"/>
              <a:gd name="f27" fmla="*/ f19 4 1"/>
              <a:gd name="f28" fmla="+- f20 0 f1"/>
              <a:gd name="f29" fmla="+- f21 0 f1"/>
              <a:gd name="f30" fmla="+- f15 f24 0"/>
              <a:gd name="f31" fmla="*/ f26 1 10"/>
              <a:gd name="f32" fmla="*/ f27 1 5"/>
              <a:gd name="f33" fmla="*/ f23 1 f25"/>
              <a:gd name="f34" fmla="*/ f15 1 f25"/>
              <a:gd name="f35" fmla="*/ f16 1 f25"/>
              <a:gd name="f36" fmla="*/ f22 1 f25"/>
              <a:gd name="f37" fmla="*/ f30 1 f25"/>
              <a:gd name="f38" fmla="*/ f31 1 f25"/>
              <a:gd name="f39" fmla="*/ f32 1 f25"/>
              <a:gd name="f40" fmla="*/ f34 f13 1"/>
              <a:gd name="f41" fmla="*/ f35 f13 1"/>
              <a:gd name="f42" fmla="*/ f36 f14 1"/>
              <a:gd name="f43" fmla="*/ f33 f14 1"/>
              <a:gd name="f44" fmla="*/ f39 f14 1"/>
              <a:gd name="f45" fmla="*/ f37 f13 1"/>
              <a:gd name="f46" fmla="*/ f38 f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45" y="f43"/>
              </a:cxn>
              <a:cxn ang="f29">
                <a:pos x="f45" y="f46"/>
              </a:cxn>
            </a:cxnLst>
            <a:rect l="f40" t="f42" r="f41" b="f44"/>
            <a:pathLst>
              <a:path w="20" h="20">
                <a:moveTo>
                  <a:pt x="f5" y="f8"/>
                </a:moveTo>
                <a:arcTo wR="f9" hR="f8" stAng="f0" swAng="f7"/>
                <a:arcTo wR="f9" hR="f8" stAng="f0" swAng="f0"/>
                <a:lnTo>
                  <a:pt x="f6" y="f10"/>
                </a:lnTo>
                <a:arcTo wR="f9" hR="f8" stAng="f5" swAng="f7"/>
                <a:arcTo wR="f9" hR="f8" stAng="f5" swAng="f0"/>
                <a:close/>
              </a:path>
            </a:pathLst>
          </a:custGeom>
          <a:solidFill>
            <a:srgbClr val="F2F2F2"/>
          </a:solidFill>
          <a:ln w="25402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anchor="ctr" anchorCtr="0" compatLnSpc="1"/>
          <a:lstStyle/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ru-RU" sz="1400" kern="0" dirty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1400" kern="0" dirty="0" smtClean="0">
              <a:solidFill>
                <a:srgbClr val="7030A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endParaRPr lang="ru-RU" sz="1400" kern="0" dirty="0">
              <a:solidFill>
                <a:srgbClr val="7030A0"/>
              </a:solidFill>
              <a:latin typeface="Times New Roman"/>
              <a:ea typeface="Times New Roman"/>
              <a:cs typeface="Times New Roman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endParaRPr lang="ru-RU" sz="1400" kern="0" dirty="0" smtClean="0">
              <a:solidFill>
                <a:srgbClr val="7030A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ru-RU" sz="1400" kern="0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Консультация </a:t>
            </a:r>
            <a:r>
              <a:rPr lang="ru-RU" sz="1400" kern="0" dirty="0" smtClean="0">
                <a:effectLst/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14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Особенности педагогической деятельности по внедрению ФГОС ДО</a:t>
            </a:r>
            <a:r>
              <a:rPr lang="ru-RU" sz="1400" kern="0" dirty="0" smtClean="0">
                <a:effectLst/>
                <a:latin typeface="Times New Roman"/>
                <a:ea typeface="Times New Roman"/>
                <a:cs typeface="Times New Roman"/>
              </a:rPr>
              <a:t>»</a:t>
            </a:r>
            <a:endParaRPr lang="ru-RU" sz="1400" kern="150" dirty="0" smtClean="0">
              <a:effectLst/>
              <a:latin typeface="Times New Roman"/>
              <a:ea typeface="Andale Sans UI"/>
              <a:cs typeface="Tahoma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de-DE" sz="1400" kern="0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400" kern="0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Семинар </a:t>
            </a:r>
            <a:r>
              <a:rPr lang="ru-RU" sz="1400" kern="0" dirty="0" smtClean="0">
                <a:effectLst/>
                <a:latin typeface="Times New Roman"/>
                <a:ea typeface="Times New Roman"/>
                <a:cs typeface="Times New Roman"/>
              </a:rPr>
              <a:t>«Современные педагогические технологии как эффективное средство реализации требований ФГОС»</a:t>
            </a:r>
          </a:p>
          <a:p>
            <a:pPr fontAlgn="auto">
              <a:spcAft>
                <a:spcPts val="0"/>
              </a:spcAft>
            </a:pPr>
            <a:endParaRPr lang="ru-RU" sz="1400" kern="0" dirty="0" smtClean="0">
              <a:solidFill>
                <a:srgbClr val="7030A0"/>
              </a:solidFill>
              <a:latin typeface="Times New Roman"/>
              <a:ea typeface="Andale Sans UI"/>
              <a:cs typeface="Times New Roman"/>
            </a:endParaRPr>
          </a:p>
          <a:p>
            <a:pPr fontAlgn="auto">
              <a:spcAft>
                <a:spcPts val="0"/>
              </a:spcAft>
            </a:pPr>
            <a:r>
              <a:rPr lang="ru-RU" sz="1400" kern="0" dirty="0" smtClean="0">
                <a:solidFill>
                  <a:srgbClr val="7030A0"/>
                </a:solidFill>
                <a:latin typeface="Times New Roman"/>
                <a:ea typeface="Andale Sans UI"/>
                <a:cs typeface="Times New Roman"/>
              </a:rPr>
              <a:t>Педсовет</a:t>
            </a:r>
            <a:r>
              <a:rPr lang="ru-RU" sz="1400" kern="0" dirty="0" smtClean="0">
                <a:latin typeface="Times New Roman"/>
                <a:ea typeface="Andale Sans UI"/>
                <a:cs typeface="Times New Roman"/>
              </a:rPr>
              <a:t> «Повышение качества образовательной работы в связи с внедрением в работу ДОУ ФГОС»</a:t>
            </a:r>
            <a:r>
              <a:rPr lang="ru-RU" sz="1400" kern="0" dirty="0" smtClean="0">
                <a:latin typeface="Times New Roman"/>
                <a:ea typeface="Times New Roman"/>
                <a:cs typeface="Times New Roman"/>
              </a:rPr>
              <a:t>»  </a:t>
            </a:r>
            <a:endParaRPr lang="ru-RU" sz="1200" kern="150" dirty="0">
              <a:latin typeface="Times New Roman"/>
              <a:ea typeface="Andale Sans UI"/>
              <a:cs typeface="Tahoma"/>
            </a:endParaRPr>
          </a:p>
          <a:p>
            <a:pPr algn="just">
              <a:spcAft>
                <a:spcPts val="0"/>
              </a:spcAft>
            </a:pPr>
            <a:endParaRPr lang="ru-RU" sz="1400" kern="150" dirty="0" smtClean="0">
              <a:solidFill>
                <a:srgbClr val="7030A0"/>
              </a:solidFill>
              <a:latin typeface="Times New Roman"/>
              <a:ea typeface="Andale Sans UI"/>
              <a:cs typeface="Tahoma"/>
            </a:endParaRPr>
          </a:p>
          <a:p>
            <a:pPr algn="just">
              <a:spcAft>
                <a:spcPts val="0"/>
              </a:spcAft>
            </a:pPr>
            <a:r>
              <a:rPr lang="ru-RU" sz="14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Педагогические </a:t>
            </a:r>
            <a:r>
              <a:rPr lang="ru-RU" sz="14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часы </a:t>
            </a:r>
            <a:r>
              <a:rPr lang="ru-RU" sz="1400" kern="150" dirty="0">
                <a:latin typeface="Times New Roman"/>
                <a:ea typeface="Andale Sans UI"/>
                <a:cs typeface="Tahoma"/>
              </a:rPr>
              <a:t>по изучению и внедрению ФГОС ДО.</a:t>
            </a:r>
            <a:endParaRPr lang="ru-RU" sz="1200" kern="150" dirty="0">
              <a:latin typeface="Times New Roman"/>
              <a:ea typeface="Andale Sans UI"/>
              <a:cs typeface="Tahoma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endParaRPr lang="ru-RU" sz="14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de-DE" sz="1400" kern="0" dirty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</a:pPr>
            <a:r>
              <a:rPr lang="de-DE" sz="1200" kern="150" dirty="0">
                <a:effectLst/>
                <a:latin typeface="Times New Roman"/>
                <a:ea typeface="Andale Sans UI"/>
                <a:cs typeface="Tahoma"/>
              </a:rPr>
              <a:t> 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</p:txBody>
      </p:sp>
      <p:sp>
        <p:nvSpPr>
          <p:cNvPr id="8" name="Стрелка вниз 96"/>
          <p:cNvSpPr/>
          <p:nvPr/>
        </p:nvSpPr>
        <p:spPr>
          <a:xfrm>
            <a:off x="5457133" y="3140968"/>
            <a:ext cx="162560" cy="717645"/>
          </a:xfrm>
          <a:custGeom>
            <a:avLst>
              <a:gd name="f0" fmla="val 15125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7030A0"/>
          </a:solidFill>
          <a:ln w="25402">
            <a:solidFill>
              <a:srgbClr val="385D8A"/>
            </a:solidFill>
            <a:prstDash val="solid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77" y="3568844"/>
            <a:ext cx="2723827" cy="2015388"/>
          </a:xfrm>
          <a:prstGeom prst="rect">
            <a:avLst/>
          </a:prstGeom>
          <a:noFill/>
          <a:ln>
            <a:noFill/>
            <a:prstDash/>
          </a:ln>
        </p:spPr>
      </p:pic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700405" y="-171400"/>
            <a:ext cx="7920682" cy="146542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Deflate">
              <a:avLst>
                <a:gd name="adj" fmla="val 36357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ДЕВИЗ: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Impact"/>
              </a:rPr>
              <a:t>«Думать по-новому, работать творчески»</a:t>
            </a:r>
            <a:endParaRPr lang="ru-RU" sz="3600" kern="10" dirty="0">
              <a:ln w="9525">
                <a:solidFill>
                  <a:srgbClr val="FFFF00"/>
                </a:solidFill>
                <a:round/>
                <a:headEnd/>
                <a:tailEnd/>
              </a:ln>
              <a:solidFill>
                <a:srgbClr val="339966"/>
              </a:solidFill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753634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smile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2275" name="Rectangle 3"/>
          <p:cNvSpPr>
            <a:spLocks noChangeArrowheads="1"/>
          </p:cNvSpPr>
          <p:nvPr/>
        </p:nvSpPr>
        <p:spPr bwMode="auto">
          <a:xfrm>
            <a:off x="647564" y="1102097"/>
            <a:ext cx="78488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tabLst>
                <a:tab pos="685800" algn="l"/>
              </a:tabLst>
            </a:pPr>
            <a:r>
              <a:rPr lang="ru-RU" sz="2000" b="1" dirty="0" smtClean="0">
                <a:solidFill>
                  <a:srgbClr val="0066FF"/>
                </a:solidFill>
              </a:rPr>
              <a:t> </a:t>
            </a:r>
            <a:r>
              <a:rPr lang="ru-RU" sz="20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ru-RU" sz="20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2000" b="1" dirty="0" smtClean="0">
              <a:solidFill>
                <a:srgbClr val="0066FF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47564" y="286489"/>
            <a:ext cx="75248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dirty="0"/>
          </a:p>
        </p:txBody>
      </p:sp>
      <p:sp>
        <p:nvSpPr>
          <p:cNvPr id="5" name="Блок-схема: перфолента 89"/>
          <p:cNvSpPr/>
          <p:nvPr/>
        </p:nvSpPr>
        <p:spPr>
          <a:xfrm>
            <a:off x="899592" y="292577"/>
            <a:ext cx="7488832" cy="124015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0"/>
              <a:gd name="f7" fmla="+- 0 0 10800000"/>
              <a:gd name="f8" fmla="val 2"/>
              <a:gd name="f9" fmla="val 5"/>
              <a:gd name="f10" fmla="val 18"/>
              <a:gd name="f11" fmla="+- 0 0 -360"/>
              <a:gd name="f12" fmla="+- 0 0 -180"/>
              <a:gd name="f13" fmla="*/ f3 1 20"/>
              <a:gd name="f14" fmla="*/ f4 1 20"/>
              <a:gd name="f15" fmla="val f5"/>
              <a:gd name="f16" fmla="val f6"/>
              <a:gd name="f17" fmla="*/ f11 f0 1"/>
              <a:gd name="f18" fmla="*/ f12 f0 1"/>
              <a:gd name="f19" fmla="+- f16 0 f15"/>
              <a:gd name="f20" fmla="*/ f17 1 f2"/>
              <a:gd name="f21" fmla="*/ f18 1 f2"/>
              <a:gd name="f22" fmla="*/ f19 1 5"/>
              <a:gd name="f23" fmla="*/ f19 1 10"/>
              <a:gd name="f24" fmla="*/ f19 1 2"/>
              <a:gd name="f25" fmla="*/ f19 1 20"/>
              <a:gd name="f26" fmla="*/ f19 9 1"/>
              <a:gd name="f27" fmla="*/ f19 4 1"/>
              <a:gd name="f28" fmla="+- f20 0 f1"/>
              <a:gd name="f29" fmla="+- f21 0 f1"/>
              <a:gd name="f30" fmla="+- f15 f24 0"/>
              <a:gd name="f31" fmla="*/ f26 1 10"/>
              <a:gd name="f32" fmla="*/ f27 1 5"/>
              <a:gd name="f33" fmla="*/ f23 1 f25"/>
              <a:gd name="f34" fmla="*/ f15 1 f25"/>
              <a:gd name="f35" fmla="*/ f16 1 f25"/>
              <a:gd name="f36" fmla="*/ f22 1 f25"/>
              <a:gd name="f37" fmla="*/ f30 1 f25"/>
              <a:gd name="f38" fmla="*/ f31 1 f25"/>
              <a:gd name="f39" fmla="*/ f32 1 f25"/>
              <a:gd name="f40" fmla="*/ f34 f13 1"/>
              <a:gd name="f41" fmla="*/ f35 f13 1"/>
              <a:gd name="f42" fmla="*/ f36 f14 1"/>
              <a:gd name="f43" fmla="*/ f33 f14 1"/>
              <a:gd name="f44" fmla="*/ f39 f14 1"/>
              <a:gd name="f45" fmla="*/ f37 f13 1"/>
              <a:gd name="f46" fmla="*/ f38 f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45" y="f43"/>
              </a:cxn>
              <a:cxn ang="f29">
                <a:pos x="f45" y="f46"/>
              </a:cxn>
            </a:cxnLst>
            <a:rect l="f40" t="f42" r="f41" b="f44"/>
            <a:pathLst>
              <a:path w="20" h="20">
                <a:moveTo>
                  <a:pt x="f5" y="f8"/>
                </a:moveTo>
                <a:arcTo wR="f9" hR="f8" stAng="f0" swAng="f7"/>
                <a:arcTo wR="f9" hR="f8" stAng="f0" swAng="f0"/>
                <a:lnTo>
                  <a:pt x="f6" y="f10"/>
                </a:lnTo>
                <a:arcTo wR="f9" hR="f8" stAng="f5" swAng="f7"/>
                <a:arcTo wR="f9" hR="f8" stAng="f5" swAng="f0"/>
                <a:close/>
              </a:path>
            </a:pathLst>
          </a:custGeom>
          <a:solidFill>
            <a:srgbClr val="F2F2F2"/>
          </a:solidFill>
          <a:ln w="25402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anchor="ctr" anchorCtr="0" compatLnSpc="1"/>
          <a:lstStyle/>
          <a:p>
            <a:pPr algn="just" fontAlgn="auto">
              <a:spcBef>
                <a:spcPts val="500"/>
              </a:spcBef>
              <a:spcAft>
                <a:spcPts val="0"/>
              </a:spcAft>
            </a:pPr>
            <a:endParaRPr lang="ru-RU" sz="1400" b="1" kern="0" dirty="0">
              <a:solidFill>
                <a:srgbClr val="7030A0"/>
              </a:solidFill>
              <a:latin typeface="Times New Roman"/>
              <a:ea typeface="Times New Roman"/>
              <a:cs typeface="Times New Roman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endParaRPr lang="ru-RU" sz="1400" b="1" kern="0" dirty="0" smtClean="0">
              <a:solidFill>
                <a:srgbClr val="7030A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endParaRPr lang="ru-RU" sz="1400" kern="0" dirty="0" smtClean="0">
              <a:solidFill>
                <a:srgbClr val="7030A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endParaRPr lang="ru-RU" sz="1400" kern="0" dirty="0" smtClean="0">
              <a:solidFill>
                <a:srgbClr val="7030A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endParaRPr lang="ru-RU" sz="1400" kern="0" dirty="0">
              <a:solidFill>
                <a:srgbClr val="7030A0"/>
              </a:solidFill>
              <a:latin typeface="Times New Roman"/>
              <a:ea typeface="Times New Roman"/>
              <a:cs typeface="Times New Roman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endParaRPr lang="ru-RU" sz="1400" kern="0" dirty="0" smtClean="0">
              <a:solidFill>
                <a:srgbClr val="7030A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endParaRPr lang="ru-RU" sz="1400" kern="0" dirty="0">
              <a:solidFill>
                <a:srgbClr val="7030A0"/>
              </a:solidFill>
              <a:latin typeface="Times New Roman"/>
              <a:ea typeface="Times New Roman"/>
              <a:cs typeface="Times New Roman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endParaRPr lang="ru-RU" sz="1400" kern="0" dirty="0" smtClean="0">
              <a:solidFill>
                <a:srgbClr val="7030A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ru-RU" sz="1400" b="1" kern="0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2. </a:t>
            </a:r>
            <a:r>
              <a:rPr lang="ru-RU" sz="1400" kern="0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Развивать </a:t>
            </a:r>
            <a:r>
              <a:rPr lang="ru-RU" sz="1400" kern="0" dirty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познавательный интерес, </a:t>
            </a:r>
            <a:r>
              <a:rPr lang="ru-RU" sz="1400" kern="0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интеллектуально-творческий потенциал </a:t>
            </a:r>
            <a:r>
              <a:rPr lang="ru-RU" sz="1400" kern="0" dirty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каждого ребенка, используя технологии </a:t>
            </a:r>
            <a:r>
              <a:rPr lang="ru-RU" sz="1400" kern="0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проектирования, моделирования</a:t>
            </a:r>
            <a:r>
              <a:rPr lang="ru-RU" sz="1400" kern="0" dirty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.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ru-RU" sz="1400" kern="0" dirty="0">
                <a:solidFill>
                  <a:srgbClr val="061E06"/>
                </a:solidFill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ru-RU" sz="1400" kern="0" dirty="0">
                <a:solidFill>
                  <a:srgbClr val="061E06"/>
                </a:solidFill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ru-RU" sz="1400" kern="0" dirty="0">
                <a:solidFill>
                  <a:srgbClr val="061E06"/>
                </a:solidFill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ru-RU" sz="1400" kern="0" dirty="0">
                <a:solidFill>
                  <a:srgbClr val="061E06"/>
                </a:solidFill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ru-RU" sz="1400" kern="150" dirty="0">
                <a:effectLst/>
                <a:latin typeface="Times New Roman"/>
                <a:ea typeface="Andale Sans UI"/>
                <a:cs typeface="Tahoma"/>
              </a:rPr>
              <a:t> 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ru-RU" sz="1400" kern="0" dirty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ru-RU" sz="1400" kern="0" dirty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400" kern="0" dirty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</a:pPr>
            <a:r>
              <a:rPr lang="de-DE" sz="1200" kern="150" dirty="0">
                <a:effectLst/>
                <a:latin typeface="Times New Roman"/>
                <a:ea typeface="Andale Sans UI"/>
                <a:cs typeface="Tahoma"/>
              </a:rPr>
              <a:t> 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</p:txBody>
      </p:sp>
      <p:sp>
        <p:nvSpPr>
          <p:cNvPr id="6" name="Блок-схема: перфолента 90"/>
          <p:cNvSpPr/>
          <p:nvPr/>
        </p:nvSpPr>
        <p:spPr>
          <a:xfrm>
            <a:off x="899592" y="1546233"/>
            <a:ext cx="7488831" cy="190119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0"/>
              <a:gd name="f7" fmla="+- 0 0 10800000"/>
              <a:gd name="f8" fmla="val 2"/>
              <a:gd name="f9" fmla="val 5"/>
              <a:gd name="f10" fmla="val 18"/>
              <a:gd name="f11" fmla="+- 0 0 -360"/>
              <a:gd name="f12" fmla="+- 0 0 -180"/>
              <a:gd name="f13" fmla="*/ f3 1 20"/>
              <a:gd name="f14" fmla="*/ f4 1 20"/>
              <a:gd name="f15" fmla="val f5"/>
              <a:gd name="f16" fmla="val f6"/>
              <a:gd name="f17" fmla="*/ f11 f0 1"/>
              <a:gd name="f18" fmla="*/ f12 f0 1"/>
              <a:gd name="f19" fmla="+- f16 0 f15"/>
              <a:gd name="f20" fmla="*/ f17 1 f2"/>
              <a:gd name="f21" fmla="*/ f18 1 f2"/>
              <a:gd name="f22" fmla="*/ f19 1 5"/>
              <a:gd name="f23" fmla="*/ f19 1 10"/>
              <a:gd name="f24" fmla="*/ f19 1 2"/>
              <a:gd name="f25" fmla="*/ f19 1 20"/>
              <a:gd name="f26" fmla="*/ f19 9 1"/>
              <a:gd name="f27" fmla="*/ f19 4 1"/>
              <a:gd name="f28" fmla="+- f20 0 f1"/>
              <a:gd name="f29" fmla="+- f21 0 f1"/>
              <a:gd name="f30" fmla="+- f15 f24 0"/>
              <a:gd name="f31" fmla="*/ f26 1 10"/>
              <a:gd name="f32" fmla="*/ f27 1 5"/>
              <a:gd name="f33" fmla="*/ f23 1 f25"/>
              <a:gd name="f34" fmla="*/ f15 1 f25"/>
              <a:gd name="f35" fmla="*/ f16 1 f25"/>
              <a:gd name="f36" fmla="*/ f22 1 f25"/>
              <a:gd name="f37" fmla="*/ f30 1 f25"/>
              <a:gd name="f38" fmla="*/ f31 1 f25"/>
              <a:gd name="f39" fmla="*/ f32 1 f25"/>
              <a:gd name="f40" fmla="*/ f34 f13 1"/>
              <a:gd name="f41" fmla="*/ f35 f13 1"/>
              <a:gd name="f42" fmla="*/ f36 f14 1"/>
              <a:gd name="f43" fmla="*/ f33 f14 1"/>
              <a:gd name="f44" fmla="*/ f39 f14 1"/>
              <a:gd name="f45" fmla="*/ f37 f13 1"/>
              <a:gd name="f46" fmla="*/ f38 f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45" y="f43"/>
              </a:cxn>
              <a:cxn ang="f29">
                <a:pos x="f45" y="f46"/>
              </a:cxn>
            </a:cxnLst>
            <a:rect l="f40" t="f42" r="f41" b="f44"/>
            <a:pathLst>
              <a:path w="20" h="20">
                <a:moveTo>
                  <a:pt x="f5" y="f8"/>
                </a:moveTo>
                <a:arcTo wR="f9" hR="f8" stAng="f0" swAng="f7"/>
                <a:arcTo wR="f9" hR="f8" stAng="f0" swAng="f0"/>
                <a:lnTo>
                  <a:pt x="f6" y="f10"/>
                </a:lnTo>
                <a:arcTo wR="f9" hR="f8" stAng="f5" swAng="f7"/>
                <a:arcTo wR="f9" hR="f8" stAng="f5" swAng="f0"/>
                <a:close/>
              </a:path>
            </a:pathLst>
          </a:custGeom>
          <a:solidFill>
            <a:srgbClr val="F2F2F2"/>
          </a:solidFill>
          <a:ln w="25402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anchor="ctr" anchorCtr="0" compatLnSpc="1"/>
          <a:lstStyle/>
          <a:p>
            <a:pPr algn="just" fontAlgn="auto">
              <a:spcBef>
                <a:spcPts val="500"/>
              </a:spcBef>
              <a:spcAft>
                <a:spcPts val="0"/>
              </a:spcAft>
            </a:pPr>
            <a:endParaRPr lang="ru-RU" sz="1400" kern="0" dirty="0" smtClean="0">
              <a:solidFill>
                <a:srgbClr val="7030A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endParaRPr lang="ru-RU" sz="1400" kern="0" dirty="0">
              <a:solidFill>
                <a:srgbClr val="7030A0"/>
              </a:solidFill>
              <a:latin typeface="Times New Roman"/>
              <a:ea typeface="Times New Roman"/>
              <a:cs typeface="Times New Roman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endParaRPr lang="ru-RU" sz="1400" kern="0" dirty="0" smtClean="0">
              <a:solidFill>
                <a:srgbClr val="7030A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ru-RU" sz="1400" kern="0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400" kern="0" dirty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Консультация </a:t>
            </a:r>
            <a:r>
              <a:rPr lang="ru-RU" sz="1400" kern="0" dirty="0">
                <a:effectLst/>
                <a:latin typeface="Times New Roman"/>
                <a:ea typeface="Times New Roman"/>
                <a:cs typeface="Times New Roman"/>
              </a:rPr>
              <a:t>«Алгоритм разработки проекта».   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ru-RU" sz="1400" kern="0" dirty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Семинар </a:t>
            </a:r>
            <a:r>
              <a:rPr lang="ru-RU" sz="1400" kern="0" dirty="0">
                <a:effectLst/>
                <a:latin typeface="Times New Roman"/>
                <a:ea typeface="Times New Roman"/>
                <a:cs typeface="Times New Roman"/>
              </a:rPr>
              <a:t>«Метод проектов как средство разработки и </a:t>
            </a:r>
            <a:r>
              <a:rPr lang="ru-RU" sz="1400" kern="0" dirty="0" smtClean="0">
                <a:effectLst/>
                <a:latin typeface="Times New Roman"/>
                <a:ea typeface="Times New Roman"/>
                <a:cs typeface="Times New Roman"/>
              </a:rPr>
              <a:t>внедрения педагогических </a:t>
            </a:r>
            <a:r>
              <a:rPr lang="ru-RU" sz="1400" kern="0" dirty="0">
                <a:effectLst/>
                <a:latin typeface="Times New Roman"/>
                <a:ea typeface="Times New Roman"/>
                <a:cs typeface="Times New Roman"/>
              </a:rPr>
              <a:t>инноваций в образовательный процесс».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  <a:p>
            <a:pPr fontAlgn="auto">
              <a:spcBef>
                <a:spcPts val="500"/>
              </a:spcBef>
              <a:spcAft>
                <a:spcPts val="0"/>
              </a:spcAft>
            </a:pPr>
            <a:r>
              <a:rPr lang="ru-RU" sz="1400" kern="0" dirty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Педсовет</a:t>
            </a:r>
            <a:r>
              <a:rPr lang="ru-RU" sz="1400" kern="0" dirty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400" b="1" kern="0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1400" kern="0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Педагогическое   проектирование как ресурс </a:t>
            </a:r>
            <a:r>
              <a:rPr lang="ru-RU" sz="1400" kern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развития дошкольников </a:t>
            </a:r>
            <a:r>
              <a:rPr lang="ru-RU" sz="1400" kern="0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 условиях реализации ФГОС</a:t>
            </a:r>
            <a:r>
              <a:rPr lang="ru-RU" sz="1400" b="1" kern="0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».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de-DE" sz="1400" kern="0" dirty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de-DE" sz="1400" kern="0" dirty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de-DE" sz="1400" kern="0" dirty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</a:pPr>
            <a:r>
              <a:rPr lang="de-DE" sz="1200" kern="150" dirty="0">
                <a:effectLst/>
                <a:latin typeface="Times New Roman"/>
                <a:ea typeface="Andale Sans UI"/>
                <a:cs typeface="Tahoma"/>
              </a:rPr>
              <a:t> 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</p:txBody>
      </p:sp>
      <p:sp>
        <p:nvSpPr>
          <p:cNvPr id="7" name="Блок-схема: перфолента 91"/>
          <p:cNvSpPr/>
          <p:nvPr/>
        </p:nvSpPr>
        <p:spPr>
          <a:xfrm>
            <a:off x="899592" y="3576046"/>
            <a:ext cx="7488832" cy="122110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0"/>
              <a:gd name="f7" fmla="+- 0 0 10800000"/>
              <a:gd name="f8" fmla="val 2"/>
              <a:gd name="f9" fmla="val 5"/>
              <a:gd name="f10" fmla="val 18"/>
              <a:gd name="f11" fmla="+- 0 0 -360"/>
              <a:gd name="f12" fmla="+- 0 0 -180"/>
              <a:gd name="f13" fmla="*/ f3 1 20"/>
              <a:gd name="f14" fmla="*/ f4 1 20"/>
              <a:gd name="f15" fmla="val f5"/>
              <a:gd name="f16" fmla="val f6"/>
              <a:gd name="f17" fmla="*/ f11 f0 1"/>
              <a:gd name="f18" fmla="*/ f12 f0 1"/>
              <a:gd name="f19" fmla="+- f16 0 f15"/>
              <a:gd name="f20" fmla="*/ f17 1 f2"/>
              <a:gd name="f21" fmla="*/ f18 1 f2"/>
              <a:gd name="f22" fmla="*/ f19 1 5"/>
              <a:gd name="f23" fmla="*/ f19 1 10"/>
              <a:gd name="f24" fmla="*/ f19 1 2"/>
              <a:gd name="f25" fmla="*/ f19 1 20"/>
              <a:gd name="f26" fmla="*/ f19 9 1"/>
              <a:gd name="f27" fmla="*/ f19 4 1"/>
              <a:gd name="f28" fmla="+- f20 0 f1"/>
              <a:gd name="f29" fmla="+- f21 0 f1"/>
              <a:gd name="f30" fmla="+- f15 f24 0"/>
              <a:gd name="f31" fmla="*/ f26 1 10"/>
              <a:gd name="f32" fmla="*/ f27 1 5"/>
              <a:gd name="f33" fmla="*/ f23 1 f25"/>
              <a:gd name="f34" fmla="*/ f15 1 f25"/>
              <a:gd name="f35" fmla="*/ f16 1 f25"/>
              <a:gd name="f36" fmla="*/ f22 1 f25"/>
              <a:gd name="f37" fmla="*/ f30 1 f25"/>
              <a:gd name="f38" fmla="*/ f31 1 f25"/>
              <a:gd name="f39" fmla="*/ f32 1 f25"/>
              <a:gd name="f40" fmla="*/ f34 f13 1"/>
              <a:gd name="f41" fmla="*/ f35 f13 1"/>
              <a:gd name="f42" fmla="*/ f36 f14 1"/>
              <a:gd name="f43" fmla="*/ f33 f14 1"/>
              <a:gd name="f44" fmla="*/ f39 f14 1"/>
              <a:gd name="f45" fmla="*/ f37 f13 1"/>
              <a:gd name="f46" fmla="*/ f38 f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45" y="f43"/>
              </a:cxn>
              <a:cxn ang="f29">
                <a:pos x="f45" y="f46"/>
              </a:cxn>
            </a:cxnLst>
            <a:rect l="f40" t="f42" r="f41" b="f44"/>
            <a:pathLst>
              <a:path w="20" h="20">
                <a:moveTo>
                  <a:pt x="f5" y="f8"/>
                </a:moveTo>
                <a:arcTo wR="f9" hR="f8" stAng="f0" swAng="f7"/>
                <a:arcTo wR="f9" hR="f8" stAng="f0" swAng="f0"/>
                <a:lnTo>
                  <a:pt x="f6" y="f10"/>
                </a:lnTo>
                <a:arcTo wR="f9" hR="f8" stAng="f5" swAng="f7"/>
                <a:arcTo wR="f9" hR="f8" stAng="f5" swAng="f0"/>
                <a:close/>
              </a:path>
            </a:pathLst>
          </a:custGeom>
          <a:solidFill>
            <a:srgbClr val="F2F2F2"/>
          </a:solidFill>
          <a:ln w="25402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anchor="ctr" anchorCtr="0" compatLnSpc="1"/>
          <a:lstStyle/>
          <a:p>
            <a:pPr algn="just" fontAlgn="auto">
              <a:spcBef>
                <a:spcPts val="500"/>
              </a:spcBef>
              <a:spcAft>
                <a:spcPts val="0"/>
              </a:spcAft>
            </a:pPr>
            <a:endParaRPr lang="ru-RU" sz="1400" b="1" kern="0" dirty="0">
              <a:solidFill>
                <a:srgbClr val="7030A0"/>
              </a:solidFill>
              <a:latin typeface="Times New Roman"/>
              <a:ea typeface="Times New Roman"/>
              <a:cs typeface="Times New Roman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endParaRPr lang="ru-RU" sz="1400" b="1" kern="0" dirty="0" smtClean="0">
              <a:solidFill>
                <a:srgbClr val="7030A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endParaRPr lang="ru-RU" sz="1400" b="1" kern="0" dirty="0">
              <a:solidFill>
                <a:srgbClr val="7030A0"/>
              </a:solidFill>
              <a:latin typeface="Times New Roman"/>
              <a:ea typeface="Times New Roman"/>
              <a:cs typeface="Times New Roman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endParaRPr lang="ru-RU" sz="1400" b="1" kern="0" dirty="0" smtClean="0">
              <a:solidFill>
                <a:srgbClr val="7030A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ru-RU" sz="1400" b="1" kern="0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3. </a:t>
            </a:r>
            <a:r>
              <a:rPr lang="ru-RU" sz="1400" kern="0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Воспитывать </a:t>
            </a:r>
            <a:r>
              <a:rPr lang="ru-RU" sz="1400" kern="0" dirty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у дошкольников нравственно-патриотические чувства </a:t>
            </a:r>
            <a:r>
              <a:rPr lang="ru-RU" sz="1400" kern="0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к малой </a:t>
            </a:r>
            <a:r>
              <a:rPr lang="ru-RU" sz="1400" kern="0" dirty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родине, родному городу через  использование </a:t>
            </a:r>
            <a:r>
              <a:rPr lang="ru-RU" sz="1400" kern="0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материалов регионального </a:t>
            </a:r>
            <a:r>
              <a:rPr lang="ru-RU" sz="1400" kern="0" dirty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компонента.</a:t>
            </a:r>
            <a:r>
              <a:rPr lang="ru-RU" sz="1400" kern="0" dirty="0">
                <a:solidFill>
                  <a:srgbClr val="7030A0"/>
                </a:solidFill>
                <a:effectLst/>
                <a:latin typeface="Times New Roman"/>
                <a:ea typeface="Calibri"/>
                <a:cs typeface="Times New Roman"/>
              </a:rPr>
              <a:t>    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de-DE" sz="1400" kern="150" dirty="0">
                <a:effectLst/>
                <a:latin typeface="Times New Roman"/>
                <a:ea typeface="Andale Sans UI"/>
                <a:cs typeface="Tahoma"/>
              </a:rPr>
              <a:t> 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de-DE" sz="1400" kern="0" dirty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ru-RU" sz="1400" kern="0" dirty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400" kern="0" dirty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</a:pPr>
            <a:r>
              <a:rPr lang="de-DE" sz="1200" kern="150" dirty="0">
                <a:effectLst/>
                <a:latin typeface="Times New Roman"/>
                <a:ea typeface="Andale Sans UI"/>
                <a:cs typeface="Tahoma"/>
              </a:rPr>
              <a:t> 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</p:txBody>
      </p:sp>
      <p:sp>
        <p:nvSpPr>
          <p:cNvPr id="8" name="Блок-схема: перфолента 92"/>
          <p:cNvSpPr/>
          <p:nvPr/>
        </p:nvSpPr>
        <p:spPr>
          <a:xfrm>
            <a:off x="899592" y="4956126"/>
            <a:ext cx="7488832" cy="163947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0"/>
              <a:gd name="f7" fmla="+- 0 0 10800000"/>
              <a:gd name="f8" fmla="val 2"/>
              <a:gd name="f9" fmla="val 5"/>
              <a:gd name="f10" fmla="val 18"/>
              <a:gd name="f11" fmla="+- 0 0 -360"/>
              <a:gd name="f12" fmla="+- 0 0 -180"/>
              <a:gd name="f13" fmla="*/ f3 1 20"/>
              <a:gd name="f14" fmla="*/ f4 1 20"/>
              <a:gd name="f15" fmla="val f5"/>
              <a:gd name="f16" fmla="val f6"/>
              <a:gd name="f17" fmla="*/ f11 f0 1"/>
              <a:gd name="f18" fmla="*/ f12 f0 1"/>
              <a:gd name="f19" fmla="+- f16 0 f15"/>
              <a:gd name="f20" fmla="*/ f17 1 f2"/>
              <a:gd name="f21" fmla="*/ f18 1 f2"/>
              <a:gd name="f22" fmla="*/ f19 1 5"/>
              <a:gd name="f23" fmla="*/ f19 1 10"/>
              <a:gd name="f24" fmla="*/ f19 1 2"/>
              <a:gd name="f25" fmla="*/ f19 1 20"/>
              <a:gd name="f26" fmla="*/ f19 9 1"/>
              <a:gd name="f27" fmla="*/ f19 4 1"/>
              <a:gd name="f28" fmla="+- f20 0 f1"/>
              <a:gd name="f29" fmla="+- f21 0 f1"/>
              <a:gd name="f30" fmla="+- f15 f24 0"/>
              <a:gd name="f31" fmla="*/ f26 1 10"/>
              <a:gd name="f32" fmla="*/ f27 1 5"/>
              <a:gd name="f33" fmla="*/ f23 1 f25"/>
              <a:gd name="f34" fmla="*/ f15 1 f25"/>
              <a:gd name="f35" fmla="*/ f16 1 f25"/>
              <a:gd name="f36" fmla="*/ f22 1 f25"/>
              <a:gd name="f37" fmla="*/ f30 1 f25"/>
              <a:gd name="f38" fmla="*/ f31 1 f25"/>
              <a:gd name="f39" fmla="*/ f32 1 f25"/>
              <a:gd name="f40" fmla="*/ f34 f13 1"/>
              <a:gd name="f41" fmla="*/ f35 f13 1"/>
              <a:gd name="f42" fmla="*/ f36 f14 1"/>
              <a:gd name="f43" fmla="*/ f33 f14 1"/>
              <a:gd name="f44" fmla="*/ f39 f14 1"/>
              <a:gd name="f45" fmla="*/ f37 f13 1"/>
              <a:gd name="f46" fmla="*/ f38 f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45" y="f43"/>
              </a:cxn>
              <a:cxn ang="f29">
                <a:pos x="f45" y="f46"/>
              </a:cxn>
            </a:cxnLst>
            <a:rect l="f40" t="f42" r="f41" b="f44"/>
            <a:pathLst>
              <a:path w="20" h="20">
                <a:moveTo>
                  <a:pt x="f5" y="f8"/>
                </a:moveTo>
                <a:arcTo wR="f9" hR="f8" stAng="f0" swAng="f7"/>
                <a:arcTo wR="f9" hR="f8" stAng="f0" swAng="f0"/>
                <a:lnTo>
                  <a:pt x="f6" y="f10"/>
                </a:lnTo>
                <a:arcTo wR="f9" hR="f8" stAng="f5" swAng="f7"/>
                <a:arcTo wR="f9" hR="f8" stAng="f5" swAng="f0"/>
                <a:close/>
              </a:path>
            </a:pathLst>
          </a:custGeom>
          <a:solidFill>
            <a:srgbClr val="F2F2F2"/>
          </a:solidFill>
          <a:ln w="25402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anchor="ctr" anchorCtr="0" compatLnSpc="1"/>
          <a:lstStyle/>
          <a:p>
            <a:pPr algn="just" fontAlgn="auto">
              <a:spcBef>
                <a:spcPts val="500"/>
              </a:spcBef>
              <a:spcAft>
                <a:spcPts val="0"/>
              </a:spcAft>
            </a:pPr>
            <a:endParaRPr lang="ru-RU" sz="1400" kern="0" dirty="0" smtClean="0">
              <a:solidFill>
                <a:srgbClr val="7030A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endParaRPr lang="ru-RU" sz="1400" kern="0" dirty="0">
              <a:solidFill>
                <a:srgbClr val="7030A0"/>
              </a:solidFill>
              <a:latin typeface="Times New Roman"/>
              <a:ea typeface="Times New Roman"/>
              <a:cs typeface="Times New Roman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ru-RU" sz="1400" kern="0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Консультация </a:t>
            </a:r>
            <a:r>
              <a:rPr lang="ru-RU" sz="1400" kern="0" dirty="0" smtClean="0">
                <a:effectLst/>
                <a:latin typeface="Times New Roman"/>
                <a:ea typeface="Times New Roman"/>
                <a:cs typeface="Times New Roman"/>
              </a:rPr>
              <a:t>« Реализация регионального компонента в игровой деятельности»</a:t>
            </a: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ru-RU" sz="1400" kern="0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Семинар </a:t>
            </a:r>
            <a:r>
              <a:rPr lang="ru-RU" sz="1400" kern="0" dirty="0">
                <a:effectLst/>
                <a:latin typeface="Times New Roman"/>
                <a:ea typeface="Times New Roman"/>
                <a:cs typeface="Times New Roman"/>
              </a:rPr>
              <a:t>«Использование регионального компонента в ДОУ».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ru-RU" sz="1400" kern="0" dirty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Педсовет </a:t>
            </a:r>
            <a:r>
              <a:rPr lang="ru-RU" sz="1400" kern="0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«Реализация регионального компонента в </a:t>
            </a:r>
            <a:r>
              <a:rPr lang="ru-RU" sz="1400" kern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образовательный процесс </a:t>
            </a:r>
            <a:r>
              <a:rPr lang="ru-RU" sz="1400" kern="0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ДОУ в соответствии с требованиями ФГОС». </a:t>
            </a:r>
            <a:r>
              <a:rPr lang="ru-RU" sz="1400" kern="0" dirty="0">
                <a:effectLst/>
                <a:latin typeface="Times New Roman"/>
                <a:ea typeface="Times New Roman"/>
                <a:cs typeface="Times New Roman"/>
              </a:rPr>
              <a:t>  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just" fontAlgn="auto">
              <a:spcBef>
                <a:spcPts val="500"/>
              </a:spcBef>
              <a:spcAft>
                <a:spcPts val="0"/>
              </a:spcAft>
            </a:pPr>
            <a:r>
              <a:rPr lang="de-DE" sz="1400" kern="0" dirty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</a:pPr>
            <a:r>
              <a:rPr lang="de-DE" sz="1200" kern="150" dirty="0">
                <a:effectLst/>
                <a:latin typeface="Times New Roman"/>
                <a:ea typeface="Andale Sans UI"/>
                <a:cs typeface="Tahoma"/>
              </a:rPr>
              <a:t> </a:t>
            </a:r>
            <a:endParaRPr lang="ru-RU" sz="1200" kern="150" dirty="0">
              <a:effectLst/>
              <a:latin typeface="Times New Roman"/>
              <a:ea typeface="Andale Sans UI"/>
              <a:cs typeface="Tahoma"/>
            </a:endParaRPr>
          </a:p>
        </p:txBody>
      </p:sp>
      <p:sp>
        <p:nvSpPr>
          <p:cNvPr id="9" name="Стрелка вниз 98"/>
          <p:cNvSpPr/>
          <p:nvPr/>
        </p:nvSpPr>
        <p:spPr>
          <a:xfrm>
            <a:off x="4242661" y="1502207"/>
            <a:ext cx="167320" cy="315171"/>
          </a:xfrm>
          <a:custGeom>
            <a:avLst>
              <a:gd name="f0" fmla="val 15125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7030A0"/>
          </a:solidFill>
          <a:ln w="25402">
            <a:solidFill>
              <a:srgbClr val="385D8A"/>
            </a:solidFill>
            <a:prstDash val="solid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Стрелка вниз 98"/>
          <p:cNvSpPr/>
          <p:nvPr/>
        </p:nvSpPr>
        <p:spPr>
          <a:xfrm>
            <a:off x="4326321" y="4759056"/>
            <a:ext cx="162560" cy="397641"/>
          </a:xfrm>
          <a:custGeom>
            <a:avLst>
              <a:gd name="f0" fmla="val 15125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7030A0"/>
          </a:solidFill>
          <a:ln w="25402">
            <a:solidFill>
              <a:srgbClr val="385D8A"/>
            </a:solidFill>
            <a:prstDash val="solid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74785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smile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2275" name="Rectangle 3"/>
          <p:cNvSpPr>
            <a:spLocks noChangeArrowheads="1"/>
          </p:cNvSpPr>
          <p:nvPr/>
        </p:nvSpPr>
        <p:spPr bwMode="auto">
          <a:xfrm>
            <a:off x="577079" y="2157689"/>
            <a:ext cx="78488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0066FF"/>
                </a:solidFill>
              </a:rPr>
              <a:t> </a:t>
            </a:r>
            <a:endParaRPr lang="ru-RU" sz="1600" b="1" dirty="0" smtClean="0">
              <a:solidFill>
                <a:srgbClr val="0066FF"/>
              </a:solidFill>
            </a:endParaRPr>
          </a:p>
        </p:txBody>
      </p:sp>
      <p:sp>
        <p:nvSpPr>
          <p:cNvPr id="28676" name="WordArt 5"/>
          <p:cNvSpPr>
            <a:spLocks noChangeArrowheads="1" noChangeShapeType="1" noTextEdit="1"/>
          </p:cNvSpPr>
          <p:nvPr/>
        </p:nvSpPr>
        <p:spPr bwMode="auto">
          <a:xfrm>
            <a:off x="1023738" y="476672"/>
            <a:ext cx="7148662" cy="152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>
              <a:spcAft>
                <a:spcPts val="0"/>
              </a:spcAft>
            </a:pPr>
            <a:r>
              <a:rPr lang="de-DE" sz="3600" b="1" i="1" kern="150" dirty="0" smtClean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К</a:t>
            </a:r>
            <a:r>
              <a:rPr lang="ru-RU" sz="3600" b="1" i="1" kern="150" dirty="0" smtClean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АДРОВОЕ ОБЕСПЕЧЕНИЕ ОБРАЗОВАТЕЛЬНОГО ПРОЦЕССА</a:t>
            </a:r>
            <a:endParaRPr lang="ru-RU" sz="3200" kern="150" dirty="0" smtClean="0">
              <a:latin typeface="Times New Roman"/>
              <a:ea typeface="Andale Sans UI"/>
              <a:cs typeface="Tahoma"/>
            </a:endParaRPr>
          </a:p>
          <a:p>
            <a:pPr algn="ctr">
              <a:spcAft>
                <a:spcPts val="0"/>
              </a:spcAft>
            </a:pPr>
            <a:r>
              <a:rPr lang="ru-RU" sz="3600" b="1" i="1" kern="150" dirty="0" smtClean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3200" kern="150" dirty="0" smtClean="0">
              <a:latin typeface="Times New Roman"/>
              <a:ea typeface="Andale Sans UI"/>
              <a:cs typeface="Tahoma"/>
            </a:endParaRPr>
          </a:p>
          <a:p>
            <a:pPr algn="ctr">
              <a:spcAft>
                <a:spcPts val="0"/>
              </a:spcAft>
            </a:pPr>
            <a:r>
              <a:rPr lang="ru-RU" sz="3600" b="1" i="1" kern="150" dirty="0" smtClean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3200" kern="150" dirty="0">
              <a:latin typeface="Times New Roman"/>
              <a:ea typeface="Andale Sans UI"/>
              <a:cs typeface="Tahoma"/>
            </a:endParaRPr>
          </a:p>
          <a:p>
            <a:pPr indent="450215" algn="ctr">
              <a:spcAft>
                <a:spcPts val="0"/>
              </a:spcAft>
            </a:pPr>
            <a:r>
              <a:rPr lang="ru-RU" sz="3600" b="1" i="1" kern="150" dirty="0" smtClean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3200" kern="150" dirty="0">
              <a:latin typeface="Times New Roman"/>
              <a:ea typeface="Andale Sans UI"/>
              <a:cs typeface="Tahoma"/>
            </a:endParaRPr>
          </a:p>
          <a:p>
            <a:pPr indent="449580" algn="ctr">
              <a:spcAft>
                <a:spcPts val="0"/>
              </a:spcAft>
            </a:pPr>
            <a:r>
              <a:rPr lang="ru-RU" sz="3600" b="1" i="1" kern="150" dirty="0" smtClean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3200" kern="150" dirty="0" smtClean="0">
              <a:solidFill>
                <a:srgbClr val="000000"/>
              </a:solidFill>
              <a:latin typeface="Times New Roman"/>
              <a:ea typeface="Andale Sans UI"/>
              <a:cs typeface="Tahoma"/>
            </a:endParaRPr>
          </a:p>
          <a:p>
            <a:pPr algn="ctr"/>
            <a:r>
              <a:rPr lang="ru-RU" sz="3600" kern="10" dirty="0" smtClean="0">
                <a:ln w="9525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9900"/>
                </a:solidFill>
                <a:latin typeface="Impact"/>
              </a:rPr>
              <a:t> </a:t>
            </a:r>
            <a:endParaRPr lang="ru-RU" sz="3600" kern="10" dirty="0">
              <a:ln w="9525">
                <a:solidFill>
                  <a:srgbClr val="00CCFF"/>
                </a:solidFill>
                <a:round/>
                <a:headEnd/>
                <a:tailEnd/>
              </a:ln>
              <a:solidFill>
                <a:srgbClr val="009900"/>
              </a:solidFill>
              <a:latin typeface="Impac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323563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kern="150" dirty="0" smtClean="0">
                <a:latin typeface="Times New Roman"/>
                <a:ea typeface="Andale Sans UI"/>
                <a:cs typeface="Tahoma"/>
              </a:rPr>
              <a:t> 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372858"/>
            <a:ext cx="74888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kern="150" dirty="0" smtClean="0">
                <a:latin typeface="Times New Roman"/>
                <a:ea typeface="Andale Sans UI"/>
                <a:cs typeface="Tahoma"/>
              </a:rPr>
              <a:t> </a:t>
            </a:r>
            <a:endParaRPr lang="ru-RU" sz="1600" kern="150" dirty="0">
              <a:effectLst/>
              <a:latin typeface="Times New Roman"/>
              <a:ea typeface="Andale Sans UI"/>
              <a:cs typeface="Tahoma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05757" y="4653136"/>
            <a:ext cx="2359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1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19325" y="4653136"/>
            <a:ext cx="33609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b="1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1400" b="1" kern="150" dirty="0">
              <a:effectLst/>
              <a:latin typeface="Times New Roman"/>
              <a:ea typeface="Andale Sans UI"/>
              <a:cs typeface="Tahoma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79856" y="1226078"/>
            <a:ext cx="7410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kern="150" dirty="0">
                <a:latin typeface="Times New Roman"/>
                <a:ea typeface="Andale Sans UI"/>
                <a:cs typeface="Tahoma"/>
              </a:rPr>
              <a:t> </a:t>
            </a:r>
            <a:r>
              <a:rPr lang="ru-RU" sz="1600" kern="150" dirty="0" smtClean="0">
                <a:latin typeface="Times New Roman"/>
                <a:ea typeface="Andale Sans UI"/>
                <a:cs typeface="Tahoma"/>
              </a:rPr>
              <a:t> </a:t>
            </a:r>
            <a:endParaRPr lang="ru-RU" sz="1600" dirty="0"/>
          </a:p>
        </p:txBody>
      </p:sp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2274524889"/>
              </p:ext>
            </p:extLst>
          </p:nvPr>
        </p:nvGraphicFramePr>
        <p:xfrm>
          <a:off x="825353" y="1923165"/>
          <a:ext cx="3634881" cy="2066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27584" y="1423338"/>
            <a:ext cx="36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i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ru-RU" sz="1600" b="1" i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Образовательный уровень </a:t>
            </a:r>
            <a:r>
              <a:rPr lang="ru-RU" sz="1600" b="1" i="1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педагогов</a:t>
            </a:r>
            <a:r>
              <a:rPr lang="ru-RU" sz="1600" b="1" i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:</a:t>
            </a:r>
            <a:r>
              <a:rPr lang="ru-RU" sz="1600" b="1" kern="150" dirty="0">
                <a:latin typeface="Times New Roman"/>
                <a:ea typeface="Andale Sans UI"/>
                <a:cs typeface="Tahoma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905887" y="1457359"/>
            <a:ext cx="36511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i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Квалификационный уровень педагогов</a:t>
            </a:r>
            <a:endParaRPr lang="ru-RU" sz="1600" b="1" kern="150" dirty="0">
              <a:effectLst/>
              <a:latin typeface="Times New Roman"/>
              <a:ea typeface="Andale Sans UI"/>
              <a:cs typeface="Tahoma"/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445438560"/>
              </p:ext>
            </p:extLst>
          </p:nvPr>
        </p:nvGraphicFramePr>
        <p:xfrm>
          <a:off x="4932040" y="1916833"/>
          <a:ext cx="3600400" cy="2066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51520" y="3645024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986273" y="2996952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68222" y="3989911"/>
            <a:ext cx="38884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i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Стаж педагогической </a:t>
            </a:r>
            <a:r>
              <a:rPr lang="ru-RU" sz="1600" b="1" i="1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деятельности: </a:t>
            </a:r>
            <a:r>
              <a:rPr lang="ru-RU" sz="1600" b="1" i="1" kern="150" dirty="0" smtClean="0">
                <a:latin typeface="Times New Roman"/>
                <a:ea typeface="Andale Sans UI"/>
                <a:cs typeface="Tahoma"/>
              </a:rPr>
              <a:t> </a:t>
            </a:r>
            <a:endParaRPr lang="ru-RU" sz="1600" b="1" i="1" kern="150" dirty="0">
              <a:effectLst/>
              <a:latin typeface="Times New Roman"/>
              <a:ea typeface="Andale Sans UI"/>
              <a:cs typeface="Tahoma"/>
            </a:endParaRPr>
          </a:p>
        </p:txBody>
      </p:sp>
      <p:graphicFrame>
        <p:nvGraphicFramePr>
          <p:cNvPr id="22" name="Диаграмма 21"/>
          <p:cNvGraphicFramePr/>
          <p:nvPr>
            <p:extLst>
              <p:ext uri="{D42A27DB-BD31-4B8C-83A1-F6EECF244321}">
                <p14:modId xmlns:p14="http://schemas.microsoft.com/office/powerpoint/2010/main" val="4125014003"/>
              </p:ext>
            </p:extLst>
          </p:nvPr>
        </p:nvGraphicFramePr>
        <p:xfrm>
          <a:off x="827583" y="4469661"/>
          <a:ext cx="3715613" cy="2055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783312" y="3989911"/>
            <a:ext cx="19305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i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Возраст педагогов:</a:t>
            </a:r>
            <a:endParaRPr lang="ru-RU" sz="1600" b="1" kern="150" dirty="0">
              <a:effectLst/>
              <a:latin typeface="Times New Roman"/>
              <a:ea typeface="Andale Sans UI"/>
              <a:cs typeface="Tahoma"/>
            </a:endParaRPr>
          </a:p>
        </p:txBody>
      </p:sp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val="2191296261"/>
              </p:ext>
            </p:extLst>
          </p:nvPr>
        </p:nvGraphicFramePr>
        <p:xfrm>
          <a:off x="4860032" y="4509120"/>
          <a:ext cx="3919855" cy="1998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16959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smile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2275" name="Rectangle 3"/>
          <p:cNvSpPr>
            <a:spLocks noChangeArrowheads="1"/>
          </p:cNvSpPr>
          <p:nvPr/>
        </p:nvSpPr>
        <p:spPr bwMode="auto">
          <a:xfrm>
            <a:off x="683568" y="1160849"/>
            <a:ext cx="7812868" cy="506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0066FF"/>
                </a:solidFill>
              </a:rPr>
              <a:t> </a:t>
            </a:r>
            <a:r>
              <a:rPr lang="ru-RU" sz="2400" kern="150" dirty="0">
                <a:latin typeface="Times New Roman"/>
                <a:ea typeface="Andale Sans UI"/>
                <a:cs typeface="Tahoma"/>
              </a:rPr>
              <a:t> </a:t>
            </a:r>
            <a:r>
              <a:rPr lang="ru-RU" sz="1600" kern="150" dirty="0">
                <a:latin typeface="Times New Roman"/>
                <a:ea typeface="Andale Sans UI"/>
                <a:cs typeface="Tahoma"/>
              </a:rPr>
              <a:t>Одним из приоритетных направлений ДОУ является система работы по формированию здорового образа жизни.</a:t>
            </a:r>
          </a:p>
          <a:p>
            <a:pPr algn="ctr">
              <a:spcAft>
                <a:spcPts val="0"/>
              </a:spcAft>
            </a:pPr>
            <a:r>
              <a:rPr lang="ru-RU" kern="150" dirty="0">
                <a:solidFill>
                  <a:srgbClr val="00B050"/>
                </a:solidFill>
                <a:latin typeface="Times New Roman"/>
                <a:ea typeface="Andale Sans UI"/>
                <a:cs typeface="Tahoma"/>
              </a:rPr>
              <a:t>       </a:t>
            </a:r>
            <a:r>
              <a:rPr lang="ru-RU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Цели работы по данному направлению:</a:t>
            </a:r>
          </a:p>
          <a:p>
            <a:pPr marL="342900" lvl="0" indent="-342900" algn="just">
              <a:spcAft>
                <a:spcPts val="0"/>
              </a:spcAft>
              <a:buFont typeface="Arial"/>
              <a:buChar char="•"/>
            </a:pPr>
            <a:r>
              <a:rPr lang="ru-RU" sz="1600" kern="150" dirty="0">
                <a:latin typeface="Times New Roman"/>
                <a:ea typeface="Andale Sans UI"/>
                <a:cs typeface="Tahoma"/>
              </a:rPr>
              <a:t>содействие укреплению здоровья дошкольников и формирование у них представления об ответственности за собственное здоровье и здоровье окружающих:</a:t>
            </a:r>
          </a:p>
          <a:p>
            <a:pPr marL="342900" lvl="0" indent="-342900" algn="just">
              <a:spcAft>
                <a:spcPts val="0"/>
              </a:spcAft>
              <a:buFont typeface="Arial"/>
              <a:buChar char="•"/>
            </a:pPr>
            <a:r>
              <a:rPr lang="ru-RU" sz="1600" kern="150" dirty="0">
                <a:latin typeface="Times New Roman"/>
                <a:ea typeface="Andale Sans UI"/>
                <a:cs typeface="Tahoma"/>
              </a:rPr>
              <a:t>обеспечение дошкольника необходимыми знаниями, позволяющими сохранить и укрепить здоровье;</a:t>
            </a:r>
          </a:p>
          <a:p>
            <a:pPr marL="342900" lvl="0" indent="-342900" algn="just">
              <a:spcAft>
                <a:spcPts val="0"/>
              </a:spcAft>
              <a:buFont typeface="Arial"/>
              <a:buChar char="•"/>
            </a:pPr>
            <a:r>
              <a:rPr lang="ru-RU" sz="1600" kern="150" dirty="0">
                <a:latin typeface="Times New Roman"/>
                <a:ea typeface="Andale Sans UI"/>
                <a:cs typeface="Tahoma"/>
              </a:rPr>
              <a:t>расширение и разнообразие взаимодействия ДОУ и родителей по формированию ЗОЖ. </a:t>
            </a:r>
            <a:endParaRPr lang="ru-RU" sz="1600" kern="150" dirty="0" smtClean="0">
              <a:latin typeface="Times New Roman"/>
              <a:ea typeface="Andale Sans UI"/>
              <a:cs typeface="Tahoma"/>
            </a:endParaRPr>
          </a:p>
          <a:p>
            <a:pPr algn="just">
              <a:spcAft>
                <a:spcPts val="600"/>
              </a:spcAft>
            </a:pPr>
            <a:r>
              <a:rPr lang="ru-RU" sz="16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    В </a:t>
            </a:r>
            <a:r>
              <a:rPr lang="ru-RU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2016-2017 учебном году снизилась заболеваемость детей, уменьшилось количество пропущенных дней по болезни одним ребенком (было 36, стало 22</a:t>
            </a:r>
            <a:r>
              <a:rPr lang="ru-RU" sz="16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).</a:t>
            </a:r>
          </a:p>
          <a:p>
            <a:pPr lvl="0" indent="449580" algn="ctr">
              <a:spcAft>
                <a:spcPts val="0"/>
              </a:spcAft>
            </a:pPr>
            <a:r>
              <a:rPr lang="ru-RU" b="1" dirty="0">
                <a:solidFill>
                  <a:srgbClr val="0066FF"/>
                </a:solidFill>
              </a:rPr>
              <a:t> </a:t>
            </a:r>
            <a:r>
              <a:rPr lang="ru-RU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Снижение заболеваемости обеспечено созданием в ДОУ благоприятных условий для пребывания детей</a:t>
            </a:r>
            <a:r>
              <a:rPr lang="ru-RU" b="1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:</a:t>
            </a:r>
            <a:endParaRPr lang="ru-RU" b="1" kern="150" dirty="0">
              <a:solidFill>
                <a:srgbClr val="000000"/>
              </a:solidFill>
              <a:latin typeface="Times New Roman"/>
              <a:ea typeface="Andale Sans UI"/>
              <a:cs typeface="Tahoma"/>
            </a:endParaRPr>
          </a:p>
          <a:p>
            <a:pPr marL="342900" lvl="0" indent="-342900" algn="just">
              <a:spcAft>
                <a:spcPts val="0"/>
              </a:spcAft>
              <a:buFont typeface="Arial"/>
              <a:buChar char="•"/>
            </a:pPr>
            <a:r>
              <a:rPr lang="ru-RU" sz="1600" kern="150" dirty="0">
                <a:solidFill>
                  <a:srgbClr val="000000"/>
                </a:solidFill>
                <a:latin typeface="Times New Roman"/>
                <a:ea typeface="Andale Sans UI"/>
                <a:cs typeface="Tahoma"/>
              </a:rPr>
              <a:t>качественным питанием, высоким уровнем организации адаптационных мероприятий;</a:t>
            </a:r>
          </a:p>
          <a:p>
            <a:pPr marL="342900" lvl="0" indent="-342900" algn="just">
              <a:spcAft>
                <a:spcPts val="0"/>
              </a:spcAft>
              <a:buFont typeface="Arial"/>
              <a:buChar char="•"/>
            </a:pPr>
            <a:r>
              <a:rPr lang="ru-RU" sz="1600" kern="150" dirty="0">
                <a:solidFill>
                  <a:srgbClr val="000000"/>
                </a:solidFill>
                <a:latin typeface="Times New Roman"/>
                <a:ea typeface="Andale Sans UI"/>
                <a:cs typeface="Tahoma"/>
              </a:rPr>
              <a:t>выполнением установленного режима;</a:t>
            </a:r>
          </a:p>
          <a:p>
            <a:pPr marL="342900" lvl="0" indent="-342900" algn="just">
              <a:spcAft>
                <a:spcPts val="0"/>
              </a:spcAft>
              <a:buFont typeface="Arial"/>
              <a:buChar char="•"/>
            </a:pPr>
            <a:r>
              <a:rPr lang="ru-RU" sz="1600" kern="150" dirty="0">
                <a:solidFill>
                  <a:srgbClr val="000000"/>
                </a:solidFill>
                <a:latin typeface="Times New Roman"/>
                <a:ea typeface="Andale Sans UI"/>
                <a:cs typeface="Tahoma"/>
              </a:rPr>
              <a:t>достаточным пребыванием детей на свежем воздухе;</a:t>
            </a:r>
          </a:p>
          <a:p>
            <a:pPr marL="342900" lvl="0" indent="-342900" algn="just">
              <a:spcAft>
                <a:spcPts val="0"/>
              </a:spcAft>
              <a:buFont typeface="Arial"/>
              <a:buChar char="•"/>
            </a:pPr>
            <a:r>
              <a:rPr lang="ru-RU" sz="1600" kern="150" dirty="0">
                <a:solidFill>
                  <a:srgbClr val="000000"/>
                </a:solidFill>
                <a:latin typeface="Times New Roman"/>
                <a:ea typeface="Andale Sans UI"/>
                <a:cs typeface="Tahoma"/>
              </a:rPr>
              <a:t>достаточно высоким профессиональным уровнем педагогов</a:t>
            </a:r>
            <a:r>
              <a:rPr lang="ru-RU" sz="1600" kern="150" dirty="0" smtClean="0">
                <a:solidFill>
                  <a:srgbClr val="000000"/>
                </a:solidFill>
                <a:latin typeface="Times New Roman"/>
                <a:ea typeface="Andale Sans UI"/>
                <a:cs typeface="Tahoma"/>
              </a:rPr>
              <a:t>.</a:t>
            </a:r>
            <a:endParaRPr lang="ru-RU" sz="1400" kern="150" dirty="0">
              <a:solidFill>
                <a:srgbClr val="7030A0"/>
              </a:solidFill>
              <a:latin typeface="Times New Roman"/>
              <a:ea typeface="Andale Sans UI"/>
              <a:cs typeface="Tahoma"/>
            </a:endParaRPr>
          </a:p>
        </p:txBody>
      </p:sp>
      <p:sp>
        <p:nvSpPr>
          <p:cNvPr id="28676" name="WordArt 5"/>
          <p:cNvSpPr>
            <a:spLocks noChangeArrowheads="1" noChangeShapeType="1" noTextEdit="1"/>
          </p:cNvSpPr>
          <p:nvPr/>
        </p:nvSpPr>
        <p:spPr bwMode="auto">
          <a:xfrm>
            <a:off x="683568" y="260350"/>
            <a:ext cx="7848872" cy="152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indent="449580" algn="ctr">
              <a:spcAft>
                <a:spcPts val="0"/>
              </a:spcAft>
            </a:pPr>
            <a:r>
              <a:rPr lang="de-DE" sz="3600" b="1" i="1" kern="150" dirty="0" err="1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Анализ</a:t>
            </a:r>
            <a:r>
              <a:rPr lang="de-DE" sz="3600" b="1" i="1" kern="150" dirty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3600" b="1" i="1" kern="150" dirty="0" err="1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физкультурно-оздоровительной</a:t>
            </a:r>
            <a:r>
              <a:rPr lang="de-DE" sz="3600" b="1" i="1" kern="150" dirty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3600" b="1" i="1" kern="150" dirty="0" err="1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работы</a:t>
            </a:r>
            <a:endParaRPr lang="ru-RU" sz="3200" kern="150" dirty="0">
              <a:latin typeface="Times New Roman"/>
              <a:ea typeface="Andale Sans UI"/>
              <a:cs typeface="Tahoma"/>
            </a:endParaRPr>
          </a:p>
          <a:p>
            <a:pPr algn="ctr"/>
            <a:r>
              <a:rPr lang="ru-RU" sz="3600" kern="10" dirty="0" smtClean="0">
                <a:ln w="9525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9900"/>
                </a:solidFill>
                <a:latin typeface="Impact"/>
              </a:rPr>
              <a:t> </a:t>
            </a:r>
            <a:endParaRPr lang="ru-RU" sz="3600" kern="10" dirty="0">
              <a:ln w="9525">
                <a:solidFill>
                  <a:srgbClr val="00CCFF"/>
                </a:solidFill>
                <a:round/>
                <a:headEnd/>
                <a:tailEnd/>
              </a:ln>
              <a:solidFill>
                <a:srgbClr val="009900"/>
              </a:solidFill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356412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smile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7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2275" name="Rectangle 3"/>
          <p:cNvSpPr>
            <a:spLocks noChangeArrowheads="1"/>
          </p:cNvSpPr>
          <p:nvPr/>
        </p:nvSpPr>
        <p:spPr bwMode="auto">
          <a:xfrm>
            <a:off x="665821" y="404664"/>
            <a:ext cx="784887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tabLst>
                <a:tab pos="685800" algn="l"/>
              </a:tabLst>
            </a:pPr>
            <a:r>
              <a:rPr lang="ru-RU" sz="2000" b="1" dirty="0" smtClean="0">
                <a:solidFill>
                  <a:srgbClr val="0066FF"/>
                </a:solidFill>
              </a:rPr>
              <a:t> </a:t>
            </a:r>
            <a:r>
              <a:rPr lang="ru-RU" sz="20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ru-RU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В ДОУ обязательным является включение в </a:t>
            </a:r>
            <a:r>
              <a:rPr lang="ru-RU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воспитательно</a:t>
            </a:r>
            <a:r>
              <a:rPr lang="ru-RU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-образовательный процесс различных технологий оздоровления и профилактики.</a:t>
            </a:r>
            <a:r>
              <a:rPr lang="ru-RU" sz="16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ru-RU" sz="1600" kern="150" dirty="0">
                <a:latin typeface="Times New Roman"/>
                <a:ea typeface="Andale Sans UI"/>
                <a:cs typeface="Tahoma"/>
              </a:rPr>
              <a:t>Это: точечный массаж, ходьба по корригирующим дорожкам, дыхательная гимнастика, упражнения после дневного сна, снятие умственной усталости во время занятий (релаксационные паузы, самомассаж, физкультминутки</a:t>
            </a:r>
            <a:r>
              <a:rPr lang="ru-RU" sz="1600" kern="150" dirty="0" smtClean="0">
                <a:latin typeface="Times New Roman"/>
                <a:ea typeface="Andale Sans UI"/>
                <a:cs typeface="Tahoma"/>
              </a:rPr>
              <a:t>).</a:t>
            </a:r>
            <a:endParaRPr lang="ru-RU" sz="1600" b="1" dirty="0" smtClean="0">
              <a:solidFill>
                <a:srgbClr val="0066FF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23775" y="2636912"/>
            <a:ext cx="2903022" cy="2232248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88" y="1789659"/>
            <a:ext cx="2477904" cy="2041269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582" y="1700808"/>
            <a:ext cx="2683858" cy="1872208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1" name="Рисунок 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525" y="4314597"/>
            <a:ext cx="2528453" cy="2016224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2" name="Рисунок 11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980" y="4288431"/>
            <a:ext cx="2713334" cy="2037725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745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smile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2275" name="Rectangle 3"/>
          <p:cNvSpPr>
            <a:spLocks noChangeArrowheads="1"/>
          </p:cNvSpPr>
          <p:nvPr/>
        </p:nvSpPr>
        <p:spPr bwMode="auto">
          <a:xfrm>
            <a:off x="647564" y="1102097"/>
            <a:ext cx="78488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tabLst>
                <a:tab pos="685800" algn="l"/>
              </a:tabLst>
            </a:pPr>
            <a:r>
              <a:rPr lang="ru-RU" sz="2000" b="1" dirty="0" smtClean="0">
                <a:solidFill>
                  <a:srgbClr val="0066FF"/>
                </a:solidFill>
              </a:rPr>
              <a:t> </a:t>
            </a:r>
            <a:r>
              <a:rPr lang="ru-RU" sz="20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ru-RU" sz="20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2000" b="1" dirty="0" smtClean="0">
              <a:solidFill>
                <a:srgbClr val="0066FF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286489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      Существенное </a:t>
            </a:r>
            <a:r>
              <a:rPr lang="ru-RU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место в решении задач физического воспитания занимают различные формы активного </a:t>
            </a:r>
            <a:r>
              <a:rPr lang="ru-RU" sz="16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отдыха: </a:t>
            </a:r>
            <a:r>
              <a:rPr lang="ru-RU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спортивные досуги, праздники, Дни здоровья</a:t>
            </a:r>
            <a:r>
              <a:rPr lang="ru-RU" sz="16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.</a:t>
            </a:r>
            <a:endParaRPr lang="ru-RU" sz="1600" kern="150" dirty="0">
              <a:latin typeface="Times New Roman"/>
              <a:ea typeface="Andale Sans UI"/>
              <a:cs typeface="Tahoma"/>
            </a:endParaRPr>
          </a:p>
          <a:p>
            <a:pPr algn="just">
              <a:spcAft>
                <a:spcPts val="0"/>
              </a:spcAft>
            </a:pPr>
            <a:r>
              <a:rPr lang="ru-RU" sz="1600" kern="0" dirty="0">
                <a:solidFill>
                  <a:srgbClr val="444444"/>
                </a:solidFill>
                <a:latin typeface="Times New Roman"/>
                <a:ea typeface="Times New Roman"/>
                <a:cs typeface="Times New Roman"/>
              </a:rPr>
              <a:t>       Активное включение родителей в образовательный процесс ДОУ повышает эффективность  оздоровительной работы и улучшает </a:t>
            </a:r>
            <a:r>
              <a:rPr lang="ru-RU" sz="1600" kern="0" dirty="0" err="1" smtClean="0">
                <a:solidFill>
                  <a:srgbClr val="444444"/>
                </a:solidFill>
                <a:latin typeface="Times New Roman"/>
                <a:ea typeface="Times New Roman"/>
                <a:cs typeface="Times New Roman"/>
              </a:rPr>
              <a:t>психо</a:t>
            </a:r>
            <a:r>
              <a:rPr lang="ru-RU" sz="1600" kern="0" dirty="0" smtClean="0">
                <a:solidFill>
                  <a:srgbClr val="444444"/>
                </a:solidFill>
                <a:latin typeface="Times New Roman"/>
                <a:ea typeface="Times New Roman"/>
                <a:cs typeface="Times New Roman"/>
              </a:rPr>
              <a:t>–эмоциональное </a:t>
            </a:r>
            <a:r>
              <a:rPr lang="ru-RU" sz="1600" kern="0" dirty="0">
                <a:solidFill>
                  <a:srgbClr val="444444"/>
                </a:solidFill>
                <a:latin typeface="Times New Roman"/>
                <a:ea typeface="Times New Roman"/>
                <a:cs typeface="Times New Roman"/>
              </a:rPr>
              <a:t>состояние детей.</a:t>
            </a:r>
            <a:endParaRPr lang="ru-RU" sz="1600" dirty="0"/>
          </a:p>
        </p:txBody>
      </p:sp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854" y="1520957"/>
            <a:ext cx="2743403" cy="2109470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170" y="1556517"/>
            <a:ext cx="2750659" cy="2073910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971600" y="3653650"/>
            <a:ext cx="7200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Спортивный праздник </a:t>
            </a:r>
            <a:r>
              <a:rPr lang="de-DE" sz="16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«</a:t>
            </a:r>
            <a:r>
              <a:rPr lang="de-DE" sz="1600" kern="150" dirty="0" err="1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День</a:t>
            </a:r>
            <a:r>
              <a:rPr lang="de-DE" sz="16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защитника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Отечества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»</a:t>
            </a:r>
            <a:endParaRPr lang="ru-RU" sz="1600" kern="150" dirty="0">
              <a:effectLst/>
              <a:latin typeface="Times New Roman"/>
              <a:ea typeface="Andale Sans UI"/>
              <a:cs typeface="Tahoma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289" y="4077072"/>
            <a:ext cx="2758149" cy="1943735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875" y="4082152"/>
            <a:ext cx="2755504" cy="1938655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394012" y="6020807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Спортивный праздник «День матери»</a:t>
            </a:r>
            <a:endParaRPr lang="ru-RU" sz="1600" kern="150" dirty="0">
              <a:latin typeface="Times New Roman"/>
              <a:ea typeface="Andale Sans UI"/>
              <a:cs typeface="Tahoma"/>
            </a:endParaRPr>
          </a:p>
          <a:p>
            <a:pPr algn="ctr">
              <a:spcAft>
                <a:spcPts val="0"/>
              </a:spcAft>
            </a:pPr>
            <a:r>
              <a:rPr lang="ru-RU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 </a:t>
            </a:r>
            <a:endParaRPr lang="ru-RU" sz="1600" kern="150" dirty="0">
              <a:effectLst/>
              <a:latin typeface="Times New Roman"/>
              <a:ea typeface="Andale Sans UI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271168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smile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2275" name="Rectangle 3"/>
          <p:cNvSpPr>
            <a:spLocks noChangeArrowheads="1"/>
          </p:cNvSpPr>
          <p:nvPr/>
        </p:nvSpPr>
        <p:spPr bwMode="auto">
          <a:xfrm>
            <a:off x="577078" y="2437365"/>
            <a:ext cx="78488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0066FF"/>
                </a:solidFill>
              </a:rPr>
              <a:t> </a:t>
            </a:r>
            <a:endParaRPr lang="ru-RU" sz="2000" b="1" dirty="0" smtClean="0">
              <a:solidFill>
                <a:srgbClr val="0066FF"/>
              </a:solidFill>
            </a:endParaRPr>
          </a:p>
        </p:txBody>
      </p:sp>
      <p:sp>
        <p:nvSpPr>
          <p:cNvPr id="28676" name="WordArt 5"/>
          <p:cNvSpPr>
            <a:spLocks noChangeArrowheads="1" noChangeShapeType="1" noTextEdit="1"/>
          </p:cNvSpPr>
          <p:nvPr/>
        </p:nvSpPr>
        <p:spPr bwMode="auto">
          <a:xfrm>
            <a:off x="755575" y="260350"/>
            <a:ext cx="7670375" cy="152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>
              <a:spcAft>
                <a:spcPts val="0"/>
              </a:spcAft>
            </a:pPr>
            <a:r>
              <a:rPr lang="ru-RU" sz="3600" b="1" i="1" kern="150" dirty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Анализ образовательного процесса ДОУ</a:t>
            </a:r>
            <a:endParaRPr lang="ru-RU" sz="3200" kern="150" dirty="0">
              <a:latin typeface="Times New Roman"/>
              <a:ea typeface="Andale Sans UI"/>
              <a:cs typeface="Tahoma"/>
            </a:endParaRPr>
          </a:p>
          <a:p>
            <a:pPr indent="449580" algn="ctr">
              <a:spcAft>
                <a:spcPts val="0"/>
              </a:spcAft>
            </a:pPr>
            <a:r>
              <a:rPr lang="ru-RU" sz="3600" b="1" i="1" kern="150" dirty="0" smtClean="0">
                <a:solidFill>
                  <a:srgbClr val="FF000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3200" kern="150" dirty="0">
              <a:solidFill>
                <a:srgbClr val="000000"/>
              </a:solidFill>
              <a:latin typeface="Times New Roman"/>
              <a:ea typeface="Andale Sans UI"/>
              <a:cs typeface="Tahoma"/>
            </a:endParaRPr>
          </a:p>
          <a:p>
            <a:pPr algn="ctr"/>
            <a:r>
              <a:rPr lang="ru-RU" sz="3600" kern="10" dirty="0" smtClean="0">
                <a:ln w="9525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9900"/>
                </a:solidFill>
                <a:latin typeface="Impact"/>
              </a:rPr>
              <a:t> </a:t>
            </a:r>
            <a:endParaRPr lang="ru-RU" sz="3600" kern="10" dirty="0">
              <a:ln w="9525">
                <a:solidFill>
                  <a:srgbClr val="00CCFF"/>
                </a:solidFill>
                <a:round/>
                <a:headEnd/>
                <a:tailEnd/>
              </a:ln>
              <a:solidFill>
                <a:srgbClr val="009900"/>
              </a:solidFill>
              <a:latin typeface="Impac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9" y="1022350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К концу </a:t>
            </a:r>
            <a:r>
              <a:rPr lang="ru-RU" sz="16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2016-2017 учебного </a:t>
            </a:r>
            <a:r>
              <a:rPr lang="ru-RU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года мы добились следующих результатов</a:t>
            </a:r>
            <a:r>
              <a:rPr lang="ru-RU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:</a:t>
            </a:r>
            <a:endParaRPr lang="ru-RU" sz="1600" kern="150" dirty="0">
              <a:solidFill>
                <a:srgbClr val="7030A0"/>
              </a:solidFill>
              <a:effectLst/>
              <a:latin typeface="Times New Roman"/>
              <a:ea typeface="Andale Sans UI"/>
              <a:cs typeface="Tahoma"/>
            </a:endParaRPr>
          </a:p>
        </p:txBody>
      </p:sp>
      <p:pic>
        <p:nvPicPr>
          <p:cNvPr id="6" name="Рисунок 5" descr="C:\Users\дс Соловушка\Pictures\программа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2933064" y="1374082"/>
            <a:ext cx="3295120" cy="20549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7030A0"/>
            </a:solidFill>
            <a:prstDash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3" name="Прямоугольник 2"/>
          <p:cNvSpPr/>
          <p:nvPr/>
        </p:nvSpPr>
        <p:spPr>
          <a:xfrm>
            <a:off x="1079613" y="3429000"/>
            <a:ext cx="680475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Анализ усвоения программы за 2016-2017 учебный год</a:t>
            </a:r>
            <a:endParaRPr lang="ru-RU" sz="1600" kern="150" dirty="0">
              <a:latin typeface="Times New Roman"/>
              <a:ea typeface="Andale Sans UI"/>
              <a:cs typeface="Tahoma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1600" kern="150" dirty="0">
                <a:latin typeface="Times New Roman"/>
                <a:ea typeface="Andale Sans UI"/>
                <a:cs typeface="Tahoma"/>
              </a:rPr>
              <a:t> </a:t>
            </a:r>
            <a:endParaRPr lang="ru-RU" sz="1600" kern="150" dirty="0">
              <a:effectLst/>
              <a:latin typeface="Times New Roman"/>
              <a:ea typeface="Andale Sans UI"/>
              <a:cs typeface="Tahoma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434290261"/>
              </p:ext>
            </p:extLst>
          </p:nvPr>
        </p:nvGraphicFramePr>
        <p:xfrm>
          <a:off x="1979712" y="3827502"/>
          <a:ext cx="5040560" cy="2816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71936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smile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2275" name="Rectangle 3"/>
          <p:cNvSpPr>
            <a:spLocks noChangeArrowheads="1"/>
          </p:cNvSpPr>
          <p:nvPr/>
        </p:nvSpPr>
        <p:spPr bwMode="auto">
          <a:xfrm>
            <a:off x="647564" y="1102097"/>
            <a:ext cx="78488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tabLst>
                <a:tab pos="685800" algn="l"/>
              </a:tabLst>
            </a:pPr>
            <a:r>
              <a:rPr lang="ru-RU" sz="2000" b="1" dirty="0" smtClean="0">
                <a:solidFill>
                  <a:srgbClr val="0066FF"/>
                </a:solidFill>
              </a:rPr>
              <a:t> </a:t>
            </a:r>
            <a:r>
              <a:rPr lang="ru-RU" sz="2000" b="1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ru-RU" sz="20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sz="2000" b="1" dirty="0" smtClean="0">
              <a:solidFill>
                <a:srgbClr val="0066FF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47564" y="286489"/>
            <a:ext cx="75248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kern="150" dirty="0" smtClean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7361" y="286489"/>
            <a:ext cx="77048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kern="150" dirty="0"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По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итогам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диагностического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обследования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развития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познавательной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сферы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детей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была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сформирована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группа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детей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,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нуждающихся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в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коррекционно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–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педагогическом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сопровождении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,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направленном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на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развитие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познавательной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сферы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(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моторика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,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восприятие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,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внимание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,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память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,  </a:t>
            </a:r>
            <a:r>
              <a:rPr lang="de-DE" sz="1600" kern="150" dirty="0" err="1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мышление</a:t>
            </a:r>
            <a:r>
              <a:rPr lang="de-DE" sz="1600" kern="150" dirty="0">
                <a:solidFill>
                  <a:srgbClr val="7030A0"/>
                </a:solidFill>
                <a:latin typeface="Times New Roman"/>
                <a:ea typeface="Andale Sans UI"/>
                <a:cs typeface="Tahoma"/>
              </a:rPr>
              <a:t> ).  </a:t>
            </a:r>
            <a:endParaRPr lang="ru-RU" sz="1600" dirty="0">
              <a:solidFill>
                <a:srgbClr val="7030A0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772" y="1700808"/>
            <a:ext cx="2962040" cy="2376264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501" y="1700809"/>
            <a:ext cx="3464459" cy="2376264"/>
          </a:xfrm>
          <a:prstGeom prst="rect">
            <a:avLst/>
          </a:prstGeom>
          <a:noFill/>
          <a:ln>
            <a:noFill/>
            <a:prstDash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36667" y="4221088"/>
            <a:ext cx="3097504" cy="2378441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20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4956</TotalTime>
  <Words>1066</Words>
  <Application>Microsoft Office PowerPoint</Application>
  <PresentationFormat>Экран (4:3)</PresentationFormat>
  <Paragraphs>215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</dc:creator>
  <cp:lastModifiedBy>дс Соловушка</cp:lastModifiedBy>
  <cp:revision>315</cp:revision>
  <cp:lastPrinted>2017-08-14T10:44:33Z</cp:lastPrinted>
  <dcterms:created xsi:type="dcterms:W3CDTF">2010-05-08T04:04:22Z</dcterms:created>
  <dcterms:modified xsi:type="dcterms:W3CDTF">2018-06-27T13:30:52Z</dcterms:modified>
</cp:coreProperties>
</file>