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2" r:id="rId3"/>
    <p:sldId id="291" r:id="rId4"/>
    <p:sldId id="263" r:id="rId5"/>
    <p:sldId id="273" r:id="rId6"/>
    <p:sldId id="276" r:id="rId7"/>
    <p:sldId id="280" r:id="rId8"/>
    <p:sldId id="279" r:id="rId9"/>
    <p:sldId id="278" r:id="rId10"/>
    <p:sldId id="277" r:id="rId11"/>
    <p:sldId id="268" r:id="rId12"/>
    <p:sldId id="269" r:id="rId13"/>
    <p:sldId id="281" r:id="rId14"/>
    <p:sldId id="289" r:id="rId15"/>
    <p:sldId id="270" r:id="rId16"/>
    <p:sldId id="296" r:id="rId17"/>
    <p:sldId id="297" r:id="rId18"/>
    <p:sldId id="301" r:id="rId19"/>
    <p:sldId id="295" r:id="rId20"/>
    <p:sldId id="300" r:id="rId21"/>
    <p:sldId id="282" r:id="rId22"/>
    <p:sldId id="283" r:id="rId23"/>
    <p:sldId id="284" r:id="rId24"/>
    <p:sldId id="267" r:id="rId25"/>
    <p:sldId id="285" r:id="rId26"/>
    <p:sldId id="286" r:id="rId27"/>
    <p:sldId id="287" r:id="rId28"/>
    <p:sldId id="302" r:id="rId29"/>
    <p:sldId id="290"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8.7097721900631711E-2"/>
          <c:y val="5.2999737718892284E-2"/>
          <c:w val="0.90986140978763019"/>
          <c:h val="0.91381237567719098"/>
        </c:manualLayout>
      </c:layout>
      <c:barChart>
        <c:barDir val="col"/>
        <c:grouping val="clustered"/>
        <c:ser>
          <c:idx val="0"/>
          <c:order val="0"/>
          <c:tx>
            <c:strRef>
              <c:f>Лист1!$B$1</c:f>
              <c:strCache>
                <c:ptCount val="1"/>
                <c:pt idx="0">
                  <c:v>Ряд 1</c:v>
                </c:pt>
              </c:strCache>
            </c:strRef>
          </c:tx>
          <c:cat>
            <c:strRef>
              <c:f>Лист1!$A$2:$A$9</c:f>
              <c:strCache>
                <c:ptCount val="4"/>
                <c:pt idx="0">
                  <c:v>Категория 1</c:v>
                </c:pt>
                <c:pt idx="1">
                  <c:v>Категория 2</c:v>
                </c:pt>
                <c:pt idx="2">
                  <c:v>Категория 3</c:v>
                </c:pt>
                <c:pt idx="3">
                  <c:v>Категория 4</c:v>
                </c:pt>
              </c:strCache>
            </c:strRef>
          </c:cat>
          <c:val>
            <c:numRef>
              <c:f>Лист1!$B$2:$B$9</c:f>
              <c:numCache>
                <c:formatCode>0%</c:formatCode>
                <c:ptCount val="8"/>
                <c:pt idx="0">
                  <c:v>6.0000000000000199E-2</c:v>
                </c:pt>
                <c:pt idx="1">
                  <c:v>0.51</c:v>
                </c:pt>
                <c:pt idx="2">
                  <c:v>0.42000000000000032</c:v>
                </c:pt>
                <c:pt idx="3">
                  <c:v>1.0000000000000044E-2</c:v>
                </c:pt>
                <c:pt idx="6" formatCode="General">
                  <c:v>0</c:v>
                </c:pt>
              </c:numCache>
            </c:numRef>
          </c:val>
        </c:ser>
        <c:ser>
          <c:idx val="1"/>
          <c:order val="1"/>
          <c:tx>
            <c:strRef>
              <c:f>Лист1!$C$1</c:f>
              <c:strCache>
                <c:ptCount val="1"/>
                <c:pt idx="0">
                  <c:v>Ряд 2</c:v>
                </c:pt>
              </c:strCache>
            </c:strRef>
          </c:tx>
          <c:cat>
            <c:strRef>
              <c:f>Лист1!$A$2:$A$9</c:f>
              <c:strCache>
                <c:ptCount val="4"/>
                <c:pt idx="0">
                  <c:v>Категория 1</c:v>
                </c:pt>
                <c:pt idx="1">
                  <c:v>Категория 2</c:v>
                </c:pt>
                <c:pt idx="2">
                  <c:v>Категория 3</c:v>
                </c:pt>
                <c:pt idx="3">
                  <c:v>Категория 4</c:v>
                </c:pt>
              </c:strCache>
            </c:strRef>
          </c:cat>
          <c:val>
            <c:numRef>
              <c:f>Лист1!$C$2:$C$9</c:f>
              <c:numCache>
                <c:formatCode>0%</c:formatCode>
                <c:ptCount val="8"/>
                <c:pt idx="0">
                  <c:v>3.0000000000000113E-2</c:v>
                </c:pt>
                <c:pt idx="1">
                  <c:v>0.56000000000000005</c:v>
                </c:pt>
                <c:pt idx="2">
                  <c:v>0.4</c:v>
                </c:pt>
                <c:pt idx="3">
                  <c:v>1.0000000000000044E-2</c:v>
                </c:pt>
              </c:numCache>
            </c:numRef>
          </c:val>
        </c:ser>
        <c:ser>
          <c:idx val="2"/>
          <c:order val="2"/>
          <c:tx>
            <c:strRef>
              <c:f>Лист1!$D$1</c:f>
              <c:strCache>
                <c:ptCount val="1"/>
                <c:pt idx="0">
                  <c:v>Столбец1</c:v>
                </c:pt>
              </c:strCache>
            </c:strRef>
          </c:tx>
          <c:cat>
            <c:strRef>
              <c:f>Лист1!$A$2:$A$9</c:f>
              <c:strCache>
                <c:ptCount val="4"/>
                <c:pt idx="0">
                  <c:v>Категория 1</c:v>
                </c:pt>
                <c:pt idx="1">
                  <c:v>Категория 2</c:v>
                </c:pt>
                <c:pt idx="2">
                  <c:v>Категория 3</c:v>
                </c:pt>
                <c:pt idx="3">
                  <c:v>Категория 4</c:v>
                </c:pt>
              </c:strCache>
            </c:strRef>
          </c:cat>
          <c:val>
            <c:numRef>
              <c:f>Лист1!$D$2:$D$9</c:f>
              <c:numCache>
                <c:formatCode>General</c:formatCode>
                <c:ptCount val="8"/>
              </c:numCache>
            </c:numRef>
          </c:val>
        </c:ser>
        <c:axId val="81078144"/>
        <c:axId val="84004864"/>
      </c:barChart>
      <c:catAx>
        <c:axId val="81078144"/>
        <c:scaling>
          <c:orientation val="minMax"/>
        </c:scaling>
        <c:delete val="1"/>
        <c:axPos val="b"/>
        <c:tickLblPos val="none"/>
        <c:crossAx val="84004864"/>
        <c:crosses val="autoZero"/>
        <c:auto val="1"/>
        <c:lblAlgn val="ctr"/>
        <c:lblOffset val="100"/>
      </c:catAx>
      <c:valAx>
        <c:axId val="84004864"/>
        <c:scaling>
          <c:orientation val="minMax"/>
        </c:scaling>
        <c:axPos val="l"/>
        <c:majorGridlines/>
        <c:numFmt formatCode="0%" sourceLinked="1"/>
        <c:tickLblPos val="nextTo"/>
        <c:txPr>
          <a:bodyPr/>
          <a:lstStyle/>
          <a:p>
            <a:pPr>
              <a:defRPr b="1"/>
            </a:pPr>
            <a:endParaRPr lang="ru-RU"/>
          </a:p>
        </c:txPr>
        <c:crossAx val="81078144"/>
        <c:crosses val="autoZero"/>
        <c:crossBetween val="between"/>
      </c:valAx>
    </c:plotArea>
    <c:legend>
      <c:legendPos val="r"/>
      <c:legendEntry>
        <c:idx val="2"/>
        <c:delete val="1"/>
      </c:legendEntry>
      <c:layout>
        <c:manualLayout>
          <c:xMode val="edge"/>
          <c:yMode val="edge"/>
          <c:x val="0.69989939738090412"/>
          <c:y val="0.40678378455593767"/>
          <c:w val="0.28584268372703575"/>
          <c:h val="0.16375541338582775"/>
        </c:manualLayout>
      </c:layout>
      <c:txPr>
        <a:bodyPr/>
        <a:lstStyle/>
        <a:p>
          <a:pPr>
            <a:defRPr b="1"/>
          </a:pPr>
          <a:endParaRPr lang="ru-RU"/>
        </a:p>
      </c:txPr>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5263" y="228600"/>
            <a:ext cx="8015287" cy="9144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609600" y="1600200"/>
            <a:ext cx="7924800" cy="4419600"/>
          </a:xfrm>
        </p:spPr>
        <p:txBody>
          <a:bodyPr/>
          <a:lstStyle/>
          <a:p>
            <a:pPr lvl="0"/>
            <a:endParaRPr lang="ru-RU"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ru-RU"/>
          </a:p>
        </p:txBody>
      </p:sp>
      <p:sp>
        <p:nvSpPr>
          <p:cNvPr id="5" name="Rectangle 9"/>
          <p:cNvSpPr>
            <a:spLocks noGrp="1" noChangeArrowheads="1"/>
          </p:cNvSpPr>
          <p:nvPr>
            <p:ph type="ftr" sz="quarter" idx="11"/>
          </p:nvPr>
        </p:nvSpPr>
        <p:spPr>
          <a:ln/>
        </p:spPr>
        <p:txBody>
          <a:bodyPr/>
          <a:lstStyle>
            <a:lvl1pPr>
              <a:defRPr/>
            </a:lvl1pPr>
          </a:lstStyle>
          <a:p>
            <a:pPr>
              <a:defRPr/>
            </a:pPr>
            <a:endParaRPr lang="ru-RU"/>
          </a:p>
        </p:txBody>
      </p:sp>
      <p:sp>
        <p:nvSpPr>
          <p:cNvPr id="6" name="Rectangle 10"/>
          <p:cNvSpPr>
            <a:spLocks noGrp="1" noChangeArrowheads="1"/>
          </p:cNvSpPr>
          <p:nvPr>
            <p:ph type="sldNum" sz="quarter" idx="12"/>
          </p:nvPr>
        </p:nvSpPr>
        <p:spPr>
          <a:ln/>
        </p:spPr>
        <p:txBody>
          <a:bodyPr/>
          <a:lstStyle>
            <a:lvl1pPr>
              <a:defRPr/>
            </a:lvl1pPr>
          </a:lstStyle>
          <a:p>
            <a:pPr>
              <a:defRPr/>
            </a:pPr>
            <a:fld id="{B2953950-F339-4F52-95F8-9AB2CFC07227}" type="slidenum">
              <a:rPr lang="ru-RU"/>
              <a:pPr>
                <a:defRPr/>
              </a:pPr>
              <a:t>‹#›</a:t>
            </a:fld>
            <a:endParaRPr lang="ru-RU"/>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29BDD70B-11F5-4923-8A26-143271844C2C}"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29BDD70B-11F5-4923-8A26-143271844C2C}"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BDD70B-11F5-4923-8A26-143271844C2C}" type="slidenum">
              <a:rPr lang="ru-RU" smtClean="0"/>
              <a:pPr/>
              <a:t>‹#›</a:t>
            </a:fld>
            <a:endParaRPr lang="ru-RU"/>
          </a:p>
        </p:txBody>
      </p:sp>
    </p:spTree>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36C6FF07-2432-4FB7-A9B9-F1CC8467B6FE}" type="datetimeFigureOut">
              <a:rPr lang="ru-RU" smtClean="0"/>
              <a:pPr/>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9BDD70B-11F5-4923-8A26-143271844C2C}"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6C6FF07-2432-4FB7-A9B9-F1CC8467B6FE}" type="datetimeFigureOut">
              <a:rPr lang="ru-RU" smtClean="0"/>
              <a:pPr/>
              <a:t>27.06.2018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9BDD70B-11F5-4923-8A26-143271844C2C}"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spd="slow">
    <p:zoom/>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wmf"/><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1.jpeg"/><Relationship Id="rId4" Type="http://schemas.openxmlformats.org/officeDocument/2006/relationships/image" Target="../media/image20.wmf"/></Relationships>
</file>

<file path=ppt/slides/_rels/slide1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8.wmf"/><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19.jpe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hyperlink" Target="http://nesiditsa.ru/wp-content/uploads/2012/10/RASL_1.j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8" Type="http://schemas.openxmlformats.org/officeDocument/2006/relationships/image" Target="../media/image29.gif"/><Relationship Id="rId3" Type="http://schemas.openxmlformats.org/officeDocument/2006/relationships/image" Target="../media/image20.wmf"/><Relationship Id="rId7" Type="http://schemas.openxmlformats.org/officeDocument/2006/relationships/image" Target="../media/image9.jpeg"/><Relationship Id="rId2" Type="http://schemas.openxmlformats.org/officeDocument/2006/relationships/image" Target="../media/image18.wmf"/><Relationship Id="rId1"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28.wmf"/><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28.wmf"/><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28.wmf"/><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28.wmf"/><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28.wmf"/><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4.jpeg"/><Relationship Id="rId7" Type="http://schemas.openxmlformats.org/officeDocument/2006/relationships/image" Target="../media/image37.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36.jpe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42.jpeg"/><Relationship Id="rId4" Type="http://schemas.openxmlformats.org/officeDocument/2006/relationships/image" Target="../media/image41.jpeg"/></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45.jpeg"/><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31.wmf"/><Relationship Id="rId7" Type="http://schemas.openxmlformats.org/officeDocument/2006/relationships/hyperlink" Target="http://commons.wikimedia.org/wiki/File:Kolpino_Izhora_River43.jpg?uselang=ru" TargetMode="External"/><Relationship Id="rId12" Type="http://schemas.openxmlformats.org/officeDocument/2006/relationships/image" Target="../media/image50.jpeg"/><Relationship Id="rId2" Type="http://schemas.openxmlformats.org/officeDocument/2006/relationships/image" Target="../media/image28.wmf"/><Relationship Id="rId1" Type="http://schemas.openxmlformats.org/officeDocument/2006/relationships/slideLayout" Target="../slideLayouts/slideLayout2.xml"/><Relationship Id="rId6" Type="http://schemas.openxmlformats.org/officeDocument/2006/relationships/image" Target="../media/image46.jpeg"/><Relationship Id="rId11" Type="http://schemas.openxmlformats.org/officeDocument/2006/relationships/image" Target="../media/image49.jpeg"/><Relationship Id="rId5" Type="http://schemas.openxmlformats.org/officeDocument/2006/relationships/hyperlink" Target="http://commons.wikimedia.org/wiki/File:Troitsky-sobor_Izhora_river_and_Bridge.jpg?uselang=ru" TargetMode="External"/><Relationship Id="rId10" Type="http://schemas.openxmlformats.org/officeDocument/2006/relationships/image" Target="../media/image48.jpeg"/><Relationship Id="rId4" Type="http://schemas.openxmlformats.org/officeDocument/2006/relationships/image" Target="../media/image32.jpeg"/><Relationship Id="rId9" Type="http://schemas.openxmlformats.org/officeDocument/2006/relationships/hyperlink" Target="http://commons.wikimedia.org/wiki/File:Kolpino_Raumanskaia4.jpg?uselang=ru"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3.jpeg"/><Relationship Id="rId2" Type="http://schemas.openxmlformats.org/officeDocument/2006/relationships/image" Target="../media/image12.gif"/><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9.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620688"/>
            <a:ext cx="8314184" cy="1656184"/>
          </a:xfrm>
        </p:spPr>
        <p:txBody>
          <a:bodyPr>
            <a:normAutofit fontScale="90000"/>
          </a:bodyPr>
          <a:lstStyle/>
          <a:p>
            <a:pPr algn="ctr"/>
            <a:r>
              <a:rPr lang="ru-RU" b="1" dirty="0" smtClean="0">
                <a:solidFill>
                  <a:schemeClr val="tx1"/>
                </a:solidFill>
              </a:rPr>
              <a:t>Составление математических задач экологического и краеведческого содержания</a:t>
            </a:r>
            <a:endParaRPr lang="ru-RU" b="1" dirty="0">
              <a:solidFill>
                <a:schemeClr val="tx1"/>
              </a:solidFill>
            </a:endParaRPr>
          </a:p>
        </p:txBody>
      </p:sp>
      <p:sp>
        <p:nvSpPr>
          <p:cNvPr id="3" name="Подзаголовок 2"/>
          <p:cNvSpPr>
            <a:spLocks noGrp="1"/>
          </p:cNvSpPr>
          <p:nvPr>
            <p:ph type="subTitle" idx="1"/>
          </p:nvPr>
        </p:nvSpPr>
        <p:spPr>
          <a:xfrm>
            <a:off x="4067944" y="4149080"/>
            <a:ext cx="4680520" cy="1130424"/>
          </a:xfrm>
        </p:spPr>
        <p:txBody>
          <a:bodyPr>
            <a:normAutofit/>
          </a:bodyPr>
          <a:lstStyle/>
          <a:p>
            <a:pPr algn="ctr"/>
            <a:r>
              <a:rPr lang="ru-RU" sz="2000" dirty="0" smtClean="0">
                <a:solidFill>
                  <a:schemeClr val="tx1"/>
                </a:solidFill>
                <a:latin typeface="+mj-lt"/>
                <a:cs typeface="Arial" pitchFamily="34" charset="0"/>
              </a:rPr>
              <a:t>выполнила  Н.В. Лавренова</a:t>
            </a:r>
          </a:p>
          <a:p>
            <a:pPr algn="ctr"/>
            <a:r>
              <a:rPr lang="ru-RU" sz="2000" dirty="0" smtClean="0">
                <a:solidFill>
                  <a:schemeClr val="tx1"/>
                </a:solidFill>
                <a:latin typeface="+mj-lt"/>
                <a:cs typeface="Arial" pitchFamily="34" charset="0"/>
              </a:rPr>
              <a:t>учитель математики ГБОУ школы №476 </a:t>
            </a:r>
          </a:p>
          <a:p>
            <a:pPr algn="ctr"/>
            <a:r>
              <a:rPr lang="ru-RU" sz="2000" dirty="0" smtClean="0">
                <a:solidFill>
                  <a:schemeClr val="tx1"/>
                </a:solidFill>
                <a:latin typeface="+mj-lt"/>
                <a:cs typeface="Arial" pitchFamily="34" charset="0"/>
              </a:rPr>
              <a:t>Санкт-Петербурга</a:t>
            </a:r>
            <a:endParaRPr lang="ru-RU" sz="2000" dirty="0">
              <a:solidFill>
                <a:schemeClr val="tx1"/>
              </a:solidFill>
              <a:latin typeface="+mj-lt"/>
              <a:cs typeface="Arial" pitchFamily="34" charset="0"/>
            </a:endParaRPr>
          </a:p>
        </p:txBody>
      </p:sp>
      <p:pic>
        <p:nvPicPr>
          <p:cNvPr id="4" name="Picture 4" descr="2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5536" y="1988840"/>
            <a:ext cx="2894998" cy="3585344"/>
          </a:xfrm>
          <a:prstGeom prst="rect">
            <a:avLst/>
          </a:prstGeom>
          <a:noFill/>
          <a:effectLst>
            <a:outerShdw blurRad="50800" dist="38100" dir="8100000" algn="tr" rotWithShape="0">
              <a:prstClr val="black">
                <a:alpha val="40000"/>
              </a:prstClr>
            </a:outerShdw>
          </a:effectLst>
        </p:spPr>
      </p:pic>
      <p:pic>
        <p:nvPicPr>
          <p:cNvPr id="6" name="Рисунок 5" descr="1.jpg"/>
          <p:cNvPicPr>
            <a:picLocks noChangeAspect="1"/>
          </p:cNvPicPr>
          <p:nvPr/>
        </p:nvPicPr>
        <p:blipFill>
          <a:blip r:embed="rId3" cstate="print"/>
          <a:srcRect/>
          <a:stretch>
            <a:fillRect/>
          </a:stretch>
        </p:blipFill>
        <p:spPr bwMode="auto">
          <a:xfrm rot="20774356">
            <a:off x="3349692" y="2364026"/>
            <a:ext cx="1384844" cy="1440185"/>
          </a:xfrm>
          <a:prstGeom prst="rect">
            <a:avLst/>
          </a:prstGeom>
          <a:blipFill dpi="0" rotWithShape="1">
            <a:blip r:embed="rId4" cstate="print"/>
            <a:srcRect/>
            <a:tile tx="0" ty="0" sx="100000" sy="100000" flip="none" algn="tl"/>
          </a:blipFill>
          <a:ln w="9525">
            <a:noFill/>
            <a:miter lim="800000"/>
            <a:headEnd/>
            <a:tailEnd/>
          </a:ln>
          <a:effectLst>
            <a:outerShdw blurRad="50800" dist="38100" dir="8100000" algn="tr" rotWithShape="0">
              <a:prstClr val="black">
                <a:alpha val="40000"/>
              </a:prstClr>
            </a:outerShdw>
          </a:effectLst>
        </p:spPr>
      </p:pic>
      <p:pic>
        <p:nvPicPr>
          <p:cNvPr id="8" name="Picture 4" descr="G:\бум\imagesCAWX2Q9F.jpg"/>
          <p:cNvPicPr>
            <a:picLocks noChangeAspect="1" noChangeArrowheads="1"/>
          </p:cNvPicPr>
          <p:nvPr/>
        </p:nvPicPr>
        <p:blipFill>
          <a:blip r:embed="rId5" cstate="print"/>
          <a:srcRect/>
          <a:stretch>
            <a:fillRect/>
          </a:stretch>
        </p:blipFill>
        <p:spPr bwMode="auto">
          <a:xfrm>
            <a:off x="6876256" y="1844824"/>
            <a:ext cx="2087315" cy="2160240"/>
          </a:xfrm>
          <a:prstGeom prst="rect">
            <a:avLst/>
          </a:prstGeom>
          <a:noFill/>
          <a:ln w="9525">
            <a:noFill/>
            <a:miter lim="800000"/>
            <a:headEnd/>
            <a:tailEnd/>
          </a:ln>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chemeClr val="tx1"/>
                </a:solidFill>
              </a:rPr>
              <a:t>Задача №5</a:t>
            </a:r>
            <a:endParaRPr lang="ru-RU" sz="3200" b="1" dirty="0">
              <a:solidFill>
                <a:schemeClr val="tx1"/>
              </a:solidFill>
            </a:endParaRPr>
          </a:p>
        </p:txBody>
      </p:sp>
      <p:sp>
        <p:nvSpPr>
          <p:cNvPr id="3" name="Содержимое 2"/>
          <p:cNvSpPr>
            <a:spLocks noGrp="1"/>
          </p:cNvSpPr>
          <p:nvPr>
            <p:ph idx="1"/>
          </p:nvPr>
        </p:nvSpPr>
        <p:spPr>
          <a:xfrm>
            <a:off x="899592" y="1484784"/>
            <a:ext cx="6984776" cy="4525963"/>
          </a:xfrm>
        </p:spPr>
        <p:txBody>
          <a:bodyPr>
            <a:normAutofit/>
          </a:bodyPr>
          <a:lstStyle/>
          <a:p>
            <a:pPr>
              <a:buNone/>
            </a:pPr>
            <a:r>
              <a:rPr lang="ru-RU" sz="2000" b="1" dirty="0" smtClean="0">
                <a:solidFill>
                  <a:schemeClr val="tx2">
                    <a:lumMod val="50000"/>
                  </a:schemeClr>
                </a:solidFill>
              </a:rPr>
              <a:t>    </a:t>
            </a:r>
            <a:r>
              <a:rPr lang="ru-RU" sz="2000" b="1" dirty="0" smtClean="0">
                <a:solidFill>
                  <a:schemeClr val="tx1"/>
                </a:solidFill>
              </a:rPr>
              <a:t>  Одна энергосберегающая лампочка за свой длительный срок работы предотвращает выброс в атмосферу более 200 м³ СО</a:t>
            </a:r>
            <a:r>
              <a:rPr lang="ru-RU" sz="1100" b="1" dirty="0" smtClean="0">
                <a:solidFill>
                  <a:schemeClr val="tx1"/>
                </a:solidFill>
              </a:rPr>
              <a:t>2. </a:t>
            </a:r>
            <a:r>
              <a:rPr lang="ru-RU" sz="2000" b="1" dirty="0" smtClean="0">
                <a:solidFill>
                  <a:schemeClr val="tx1"/>
                </a:solidFill>
              </a:rPr>
              <a:t>Какой можно предотвратить выброс в атмосферу вредного вещества, если в 3-х комнатной квартире будут использоваться по 1 такой лампочки на каждую комнату (не забудьте учесть  все помещения в квартире)?</a:t>
            </a:r>
          </a:p>
        </p:txBody>
      </p:sp>
      <p:pic>
        <p:nvPicPr>
          <p:cNvPr id="4" name="Рисунок 3" descr="http://elektroas.ru/wp-content/uploads/2013/01/Lampi-400x243.jpg"/>
          <p:cNvPicPr/>
          <p:nvPr/>
        </p:nvPicPr>
        <p:blipFill>
          <a:blip r:embed="rId2" cstate="print"/>
          <a:srcRect/>
          <a:stretch>
            <a:fillRect/>
          </a:stretch>
        </p:blipFill>
        <p:spPr bwMode="auto">
          <a:xfrm>
            <a:off x="395536" y="4365104"/>
            <a:ext cx="3096344" cy="2232248"/>
          </a:xfrm>
          <a:prstGeom prst="rect">
            <a:avLst/>
          </a:prstGeom>
          <a:noFill/>
          <a:ln w="9525">
            <a:noFill/>
            <a:miter lim="800000"/>
            <a:headEnd/>
            <a:tailEnd/>
          </a:ln>
        </p:spPr>
      </p:pic>
      <p:pic>
        <p:nvPicPr>
          <p:cNvPr id="5" name="Рисунок 4" descr="Сегодня Экомобиль вновь в нашем районе "/>
          <p:cNvPicPr/>
          <p:nvPr/>
        </p:nvPicPr>
        <p:blipFill>
          <a:blip r:embed="rId3" cstate="print"/>
          <a:srcRect/>
          <a:stretch>
            <a:fillRect/>
          </a:stretch>
        </p:blipFill>
        <p:spPr bwMode="auto">
          <a:xfrm>
            <a:off x="5652120" y="4365104"/>
            <a:ext cx="3096344" cy="2232248"/>
          </a:xfrm>
          <a:prstGeom prst="rect">
            <a:avLst/>
          </a:prstGeom>
          <a:noFill/>
          <a:ln w="9525">
            <a:noFill/>
            <a:miter lim="800000"/>
            <a:headEnd/>
            <a:tailEnd/>
          </a:ln>
        </p:spPr>
      </p:pic>
      <p:pic>
        <p:nvPicPr>
          <p:cNvPr id="9"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179512" y="116632"/>
            <a:ext cx="1043608" cy="1124744"/>
          </a:xfrm>
          <a:prstGeom prst="rect">
            <a:avLst/>
          </a:prstGeom>
          <a:noFill/>
          <a:ln w="9525">
            <a:noFill/>
            <a:miter lim="800000"/>
            <a:headEnd/>
            <a:tailEnd/>
          </a:ln>
        </p:spPr>
      </p:pic>
      <p:pic>
        <p:nvPicPr>
          <p:cNvPr id="10" name="Picture 4" descr="2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524328" y="116632"/>
            <a:ext cx="1454838" cy="1512168"/>
          </a:xfrm>
          <a:prstGeom prst="rect">
            <a:avLst/>
          </a:prstGeom>
          <a:noFill/>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5" descr="MC900252039[1]"/>
          <p:cNvPicPr>
            <a:picLocks noChangeAspect="1" noChangeArrowheads="1"/>
          </p:cNvPicPr>
          <p:nvPr/>
        </p:nvPicPr>
        <p:blipFill>
          <a:blip r:embed="rId2" cstate="print"/>
          <a:srcRect/>
          <a:stretch>
            <a:fillRect/>
          </a:stretch>
        </p:blipFill>
        <p:spPr bwMode="auto">
          <a:xfrm>
            <a:off x="7596336" y="0"/>
            <a:ext cx="1209675" cy="1223963"/>
          </a:xfrm>
          <a:prstGeom prst="rect">
            <a:avLst/>
          </a:prstGeom>
          <a:noFill/>
          <a:ln w="9525">
            <a:noFill/>
            <a:miter lim="800000"/>
            <a:headEnd/>
            <a:tailEnd/>
          </a:ln>
        </p:spPr>
      </p:pic>
      <p:sp>
        <p:nvSpPr>
          <p:cNvPr id="4100" name="Text Box 4"/>
          <p:cNvSpPr txBox="1">
            <a:spLocks noChangeArrowheads="1"/>
          </p:cNvSpPr>
          <p:nvPr/>
        </p:nvSpPr>
        <p:spPr bwMode="auto">
          <a:xfrm>
            <a:off x="611560" y="1916832"/>
            <a:ext cx="7849369" cy="3477875"/>
          </a:xfrm>
          <a:prstGeom prst="rect">
            <a:avLst/>
          </a:prstGeom>
          <a:noFill/>
          <a:ln w="9525">
            <a:noFill/>
            <a:miter lim="800000"/>
            <a:headEnd/>
            <a:tailEnd/>
          </a:ln>
        </p:spPr>
        <p:txBody>
          <a:bodyPr wrap="square">
            <a:spAutoFit/>
          </a:bodyPr>
          <a:lstStyle/>
          <a:p>
            <a:pPr lvl="0"/>
            <a:r>
              <a:rPr lang="ru-RU" sz="2000" b="1" dirty="0" smtClean="0"/>
              <a:t>36 млн. тонн вредных веществ выбрасывается за год автомобильным транспортом. Особенно опасны машины с дизельным двигателем, на саже адсорбируется бензопирен (канцероген). За 1 час работы двигателя “КамАЗ” на холостом ходу выбрасывается в воздух 87 г окиси углерода, 120 г окиси азота, 7 г углеводорода. Определите, какое количество вредных веществ попадает в атмосферу за 1 час, если возле предприятия на холостом ходу работают 100 двигателей стоящих там автомашин?</a:t>
            </a:r>
          </a:p>
          <a:p>
            <a:pPr lvl="0"/>
            <a:endParaRPr lang="ru-RU" sz="2000" dirty="0" smtClean="0"/>
          </a:p>
          <a:p>
            <a:pPr lvl="0"/>
            <a:r>
              <a:rPr lang="ru-RU" sz="2000" b="1" dirty="0" smtClean="0">
                <a:solidFill>
                  <a:srgbClr val="FF0000"/>
                </a:solidFill>
              </a:rPr>
              <a:t>Ответ: 21400г = 21кг 400г</a:t>
            </a:r>
          </a:p>
          <a:p>
            <a:r>
              <a:rPr lang="ru-RU" sz="2000" dirty="0" smtClean="0">
                <a:solidFill>
                  <a:srgbClr val="FF0000"/>
                </a:solidFill>
              </a:rPr>
              <a:t> </a:t>
            </a:r>
          </a:p>
        </p:txBody>
      </p:sp>
      <p:pic>
        <p:nvPicPr>
          <p:cNvPr id="4101" name="Picture 19" descr="MP900449115[1]"/>
          <p:cNvPicPr>
            <a:picLocks noChangeAspect="1" noChangeArrowheads="1"/>
          </p:cNvPicPr>
          <p:nvPr/>
        </p:nvPicPr>
        <p:blipFill>
          <a:blip r:embed="rId3" cstate="print"/>
          <a:srcRect/>
          <a:stretch>
            <a:fillRect/>
          </a:stretch>
        </p:blipFill>
        <p:spPr bwMode="auto">
          <a:xfrm>
            <a:off x="7524328" y="5229200"/>
            <a:ext cx="1258887" cy="1258887"/>
          </a:xfrm>
          <a:prstGeom prst="rect">
            <a:avLst/>
          </a:prstGeom>
          <a:noFill/>
          <a:ln w="9525">
            <a:noFill/>
            <a:miter lim="800000"/>
            <a:headEnd/>
            <a:tailEnd/>
          </a:ln>
        </p:spPr>
      </p:pic>
      <p:pic>
        <p:nvPicPr>
          <p:cNvPr id="4102" name="Picture 21" descr="MC900213281[1]"/>
          <p:cNvPicPr>
            <a:picLocks noChangeAspect="1" noChangeArrowheads="1"/>
          </p:cNvPicPr>
          <p:nvPr/>
        </p:nvPicPr>
        <p:blipFill>
          <a:blip r:embed="rId4" cstate="print"/>
          <a:srcRect/>
          <a:stretch>
            <a:fillRect/>
          </a:stretch>
        </p:blipFill>
        <p:spPr bwMode="auto">
          <a:xfrm>
            <a:off x="107504" y="188640"/>
            <a:ext cx="1824038" cy="874713"/>
          </a:xfrm>
          <a:prstGeom prst="rect">
            <a:avLst/>
          </a:prstGeom>
          <a:noFill/>
          <a:ln w="9525">
            <a:noFill/>
            <a:miter lim="800000"/>
            <a:headEnd/>
            <a:tailEnd/>
          </a:ln>
        </p:spPr>
      </p:pic>
      <p:sp>
        <p:nvSpPr>
          <p:cNvPr id="10" name="Заголовок 9"/>
          <p:cNvSpPr>
            <a:spLocks noGrp="1"/>
          </p:cNvSpPr>
          <p:nvPr>
            <p:ph type="title"/>
          </p:nvPr>
        </p:nvSpPr>
        <p:spPr>
          <a:xfrm>
            <a:off x="1907704" y="260648"/>
            <a:ext cx="4824536" cy="838200"/>
          </a:xfrm>
        </p:spPr>
        <p:txBody>
          <a:bodyPr>
            <a:normAutofit/>
          </a:bodyPr>
          <a:lstStyle/>
          <a:p>
            <a:pPr algn="ctr"/>
            <a:r>
              <a:rPr lang="ru-RU" sz="3200" b="1" dirty="0" smtClean="0">
                <a:solidFill>
                  <a:schemeClr val="tx1"/>
                </a:solidFill>
              </a:rPr>
              <a:t>Задача №6</a:t>
            </a:r>
            <a:endParaRPr lang="ru-RU" sz="3200" b="1" dirty="0">
              <a:solidFill>
                <a:schemeClr val="tx1"/>
              </a:solidFill>
            </a:endParaRPr>
          </a:p>
        </p:txBody>
      </p:sp>
      <p:pic>
        <p:nvPicPr>
          <p:cNvPr id="9218" name="Picture 2" descr="http://im7-tub-ru.yandex.net/i?id=213448318-69-72"/>
          <p:cNvPicPr>
            <a:picLocks noChangeAspect="1" noChangeArrowheads="1"/>
          </p:cNvPicPr>
          <p:nvPr/>
        </p:nvPicPr>
        <p:blipFill>
          <a:blip r:embed="rId5" cstate="print"/>
          <a:srcRect/>
          <a:stretch>
            <a:fillRect/>
          </a:stretch>
        </p:blipFill>
        <p:spPr bwMode="auto">
          <a:xfrm>
            <a:off x="3923928" y="4581128"/>
            <a:ext cx="3312368" cy="2088232"/>
          </a:xfrm>
          <a:prstGeom prst="rect">
            <a:avLst/>
          </a:prstGeom>
          <a:noFill/>
        </p:spPr>
      </p:pic>
      <p:pic>
        <p:nvPicPr>
          <p:cNvPr id="12" name="Picture 8" descr="1294196408_prev"/>
          <p:cNvPicPr>
            <a:picLocks noChangeAspect="1" noChangeArrowheads="1"/>
          </p:cNvPicPr>
          <p:nvPr/>
        </p:nvPicPr>
        <p:blipFill>
          <a:blip r:embed="rId6" cstate="print">
            <a:clrChange>
              <a:clrFrom>
                <a:srgbClr val="FFFFFF"/>
              </a:clrFrom>
              <a:clrTo>
                <a:srgbClr val="FFFFFF">
                  <a:alpha val="0"/>
                </a:srgbClr>
              </a:clrTo>
            </a:clrChange>
          </a:blip>
          <a:srcRect l="52130" b="67059"/>
          <a:stretch>
            <a:fillRect/>
          </a:stretch>
        </p:blipFill>
        <p:spPr bwMode="auto">
          <a:xfrm>
            <a:off x="3851920" y="980728"/>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00">
                                            <p:txEl>
                                              <p:pRg st="2" end="2"/>
                                            </p:txEl>
                                          </p:spTgt>
                                        </p:tgtEl>
                                        <p:attrNameLst>
                                          <p:attrName>style.visibility</p:attrName>
                                        </p:attrNameLst>
                                      </p:cBhvr>
                                      <p:to>
                                        <p:strVal val="visible"/>
                                      </p:to>
                                    </p:set>
                                    <p:animEffect transition="in" filter="wipe(left)">
                                      <p:cBhvr>
                                        <p:cTn id="7" dur="3000"/>
                                        <p:tgtEl>
                                          <p:spTgt spid="41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algn="ctr" eaLnBrk="1" hangingPunct="1"/>
            <a:r>
              <a:rPr lang="ru-RU" sz="3200" b="1" dirty="0" smtClean="0">
                <a:solidFill>
                  <a:schemeClr val="tx1"/>
                </a:solidFill>
              </a:rPr>
              <a:t>Задача №7</a:t>
            </a:r>
          </a:p>
        </p:txBody>
      </p:sp>
      <p:sp>
        <p:nvSpPr>
          <p:cNvPr id="6147" name="Rectangle 3"/>
          <p:cNvSpPr>
            <a:spLocks noGrp="1" noChangeArrowheads="1"/>
          </p:cNvSpPr>
          <p:nvPr>
            <p:ph idx="1"/>
          </p:nvPr>
        </p:nvSpPr>
        <p:spPr>
          <a:xfrm>
            <a:off x="1619672" y="2564904"/>
            <a:ext cx="5976664" cy="3671862"/>
          </a:xfrm>
        </p:spPr>
        <p:txBody>
          <a:bodyPr>
            <a:normAutofit/>
          </a:bodyPr>
          <a:lstStyle/>
          <a:p>
            <a:pPr algn="just">
              <a:lnSpc>
                <a:spcPct val="85000"/>
              </a:lnSpc>
              <a:buNone/>
            </a:pPr>
            <a:r>
              <a:rPr lang="ru-RU" dirty="0" smtClean="0"/>
              <a:t>    </a:t>
            </a:r>
            <a:r>
              <a:rPr lang="ru-RU" sz="2000" b="1" dirty="0" smtClean="0">
                <a:solidFill>
                  <a:schemeClr val="tx1"/>
                </a:solidFill>
              </a:rPr>
              <a:t>Легковому автомобилю для сгорания 1,4 л бензина требуется 2,5 кг кислорода. Лес на площади 1 га выделяет 280 кг кислорода в год. Рассчитайте, сколько га леса должны выделять кислород, чтобы один автомобиль в течение года ежедневно расходовал </a:t>
            </a:r>
            <a:r>
              <a:rPr lang="ru-RU" sz="2000" b="1" dirty="0" smtClean="0">
                <a:solidFill>
                  <a:srgbClr val="FF0000"/>
                </a:solidFill>
              </a:rPr>
              <a:t>10 л </a:t>
            </a:r>
            <a:r>
              <a:rPr lang="ru-RU" sz="2000" b="1" dirty="0" smtClean="0">
                <a:solidFill>
                  <a:schemeClr val="tx1"/>
                </a:solidFill>
              </a:rPr>
              <a:t>бензина?" </a:t>
            </a:r>
          </a:p>
        </p:txBody>
      </p:sp>
      <p:pic>
        <p:nvPicPr>
          <p:cNvPr id="6148" name="Picture 7" descr="MC900252039[1]"/>
          <p:cNvPicPr>
            <a:picLocks noChangeAspect="1" noChangeArrowheads="1"/>
          </p:cNvPicPr>
          <p:nvPr/>
        </p:nvPicPr>
        <p:blipFill>
          <a:blip r:embed="rId2" cstate="print"/>
          <a:srcRect/>
          <a:stretch>
            <a:fillRect/>
          </a:stretch>
        </p:blipFill>
        <p:spPr bwMode="auto">
          <a:xfrm>
            <a:off x="7596336" y="188640"/>
            <a:ext cx="1209675" cy="1223963"/>
          </a:xfrm>
          <a:prstGeom prst="rect">
            <a:avLst/>
          </a:prstGeom>
          <a:noFill/>
          <a:ln w="9525">
            <a:noFill/>
            <a:miter lim="800000"/>
            <a:headEnd/>
            <a:tailEnd/>
          </a:ln>
        </p:spPr>
      </p:pic>
      <p:pic>
        <p:nvPicPr>
          <p:cNvPr id="6149" name="Picture 8" descr="MC900213281[1]"/>
          <p:cNvPicPr>
            <a:picLocks noChangeAspect="1" noChangeArrowheads="1"/>
          </p:cNvPicPr>
          <p:nvPr/>
        </p:nvPicPr>
        <p:blipFill>
          <a:blip r:embed="rId3" cstate="print"/>
          <a:srcRect/>
          <a:stretch>
            <a:fillRect/>
          </a:stretch>
        </p:blipFill>
        <p:spPr bwMode="auto">
          <a:xfrm>
            <a:off x="323528" y="332656"/>
            <a:ext cx="1824038" cy="1080418"/>
          </a:xfrm>
          <a:prstGeom prst="rect">
            <a:avLst/>
          </a:prstGeom>
          <a:noFill/>
          <a:ln w="9525">
            <a:noFill/>
            <a:miter lim="800000"/>
            <a:headEnd/>
            <a:tailEnd/>
          </a:ln>
        </p:spPr>
      </p:pic>
      <p:pic>
        <p:nvPicPr>
          <p:cNvPr id="8" name="Picture 23" descr="MC900441736[1]"/>
          <p:cNvPicPr>
            <a:picLocks noChangeAspect="1" noChangeArrowheads="1"/>
          </p:cNvPicPr>
          <p:nvPr/>
        </p:nvPicPr>
        <p:blipFill>
          <a:blip r:embed="rId4" cstate="print"/>
          <a:srcRect/>
          <a:stretch>
            <a:fillRect/>
          </a:stretch>
        </p:blipFill>
        <p:spPr bwMode="auto">
          <a:xfrm>
            <a:off x="755576" y="4653136"/>
            <a:ext cx="2304256" cy="1979985"/>
          </a:xfrm>
          <a:prstGeom prst="rect">
            <a:avLst/>
          </a:prstGeom>
          <a:noFill/>
          <a:ln w="9525">
            <a:noFill/>
            <a:miter lim="800000"/>
            <a:headEnd/>
            <a:tailEnd/>
          </a:ln>
        </p:spPr>
      </p:pic>
      <p:pic>
        <p:nvPicPr>
          <p:cNvPr id="9" name="Picture 19" descr="MP900449115[1]"/>
          <p:cNvPicPr>
            <a:picLocks noChangeAspect="1" noChangeArrowheads="1"/>
          </p:cNvPicPr>
          <p:nvPr/>
        </p:nvPicPr>
        <p:blipFill>
          <a:blip r:embed="rId5" cstate="print"/>
          <a:srcRect/>
          <a:stretch>
            <a:fillRect/>
          </a:stretch>
        </p:blipFill>
        <p:spPr bwMode="auto">
          <a:xfrm>
            <a:off x="7596336" y="5301208"/>
            <a:ext cx="1402903" cy="1330895"/>
          </a:xfrm>
          <a:prstGeom prst="rect">
            <a:avLst/>
          </a:prstGeom>
          <a:noFill/>
          <a:ln w="9525">
            <a:noFill/>
            <a:miter lim="800000"/>
            <a:headEnd/>
            <a:tailEnd/>
          </a:ln>
        </p:spPr>
      </p:pic>
      <p:pic>
        <p:nvPicPr>
          <p:cNvPr id="10" name="Picture 8" descr="1294196408_prev"/>
          <p:cNvPicPr>
            <a:picLocks noChangeAspect="1" noChangeArrowheads="1"/>
          </p:cNvPicPr>
          <p:nvPr/>
        </p:nvPicPr>
        <p:blipFill>
          <a:blip r:embed="rId6" cstate="print">
            <a:clrChange>
              <a:clrFrom>
                <a:srgbClr val="FFFFFF"/>
              </a:clrFrom>
              <a:clrTo>
                <a:srgbClr val="FFFFFF">
                  <a:alpha val="0"/>
                </a:srgbClr>
              </a:clrTo>
            </a:clrChange>
          </a:blip>
          <a:srcRect l="52130" b="67059"/>
          <a:stretch>
            <a:fillRect/>
          </a:stretch>
        </p:blipFill>
        <p:spPr bwMode="auto">
          <a:xfrm>
            <a:off x="4139952" y="1340768"/>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86800" cy="838200"/>
          </a:xfrm>
        </p:spPr>
        <p:txBody>
          <a:bodyPr>
            <a:normAutofit/>
          </a:bodyPr>
          <a:lstStyle/>
          <a:p>
            <a:pPr algn="ctr"/>
            <a:r>
              <a:rPr lang="ru-RU" sz="3200" b="1" dirty="0" smtClean="0">
                <a:solidFill>
                  <a:schemeClr val="tx1"/>
                </a:solidFill>
              </a:rPr>
              <a:t>Информация</a:t>
            </a:r>
            <a:endParaRPr lang="ru-RU" sz="3200" b="1" dirty="0">
              <a:solidFill>
                <a:schemeClr val="tx1"/>
              </a:solidFill>
            </a:endParaRPr>
          </a:p>
        </p:txBody>
      </p:sp>
      <p:sp>
        <p:nvSpPr>
          <p:cNvPr id="3" name="Содержимое 2"/>
          <p:cNvSpPr>
            <a:spLocks noGrp="1"/>
          </p:cNvSpPr>
          <p:nvPr>
            <p:ph idx="1"/>
          </p:nvPr>
        </p:nvSpPr>
        <p:spPr>
          <a:xfrm>
            <a:off x="323528" y="1916832"/>
            <a:ext cx="8686800" cy="4525963"/>
          </a:xfrm>
        </p:spPr>
        <p:txBody>
          <a:bodyPr>
            <a:normAutofit fontScale="62500" lnSpcReduction="20000"/>
          </a:bodyPr>
          <a:lstStyle/>
          <a:p>
            <a:pPr>
              <a:buNone/>
            </a:pPr>
            <a:r>
              <a:rPr lang="ru-RU" dirty="0" smtClean="0">
                <a:solidFill>
                  <a:schemeClr val="tx1"/>
                </a:solidFill>
              </a:rPr>
              <a:t>     </a:t>
            </a:r>
            <a:r>
              <a:rPr lang="ru-RU" b="1" dirty="0" smtClean="0">
                <a:solidFill>
                  <a:schemeClr val="tx1"/>
                </a:solidFill>
              </a:rPr>
              <a:t>Гектар леса за год отфильтровывает из воздуха 50-70 тонн пыли, поглощая ежедневно 220-280 кг углекислого газа и выделяя 180 - 220 кг кислорода.  Площадь лесных насаждений Ленинградской области около 6040 тыс.га и составляет 76%,изменяясь по районам от 61%  до 88%. Леса </a:t>
            </a:r>
            <a:r>
              <a:rPr lang="en-US" b="1" dirty="0" smtClean="0">
                <a:solidFill>
                  <a:schemeClr val="tx1"/>
                </a:solidFill>
              </a:rPr>
              <a:t>I</a:t>
            </a:r>
            <a:r>
              <a:rPr lang="ru-RU" b="1" dirty="0" smtClean="0">
                <a:solidFill>
                  <a:schemeClr val="tx1"/>
                </a:solidFill>
              </a:rPr>
              <a:t> группы-40% , </a:t>
            </a:r>
            <a:r>
              <a:rPr lang="en-US" b="1" dirty="0" smtClean="0">
                <a:solidFill>
                  <a:schemeClr val="tx1"/>
                </a:solidFill>
              </a:rPr>
              <a:t>II</a:t>
            </a:r>
            <a:r>
              <a:rPr lang="ru-RU" b="1" dirty="0" smtClean="0">
                <a:solidFill>
                  <a:schemeClr val="tx1"/>
                </a:solidFill>
              </a:rPr>
              <a:t> группы - 60%. Площадь зеленых насаждений, находящихся на балансе садово-парковых предприятий Колпинского района (далее – ЗНСПХ) составляет 196,5 га или 1,91 % территории района. На территории ЗНСПХ района произрастает 27 тысяч деревьев и 80 тысяч кустарников. Площадь газонов в районе составляет 160,6 га, площадь цветников – 0,8 га. Обеспеченность жителей района ЗНСПХ равна 10,8 кв.м/чел. </a:t>
            </a:r>
            <a:r>
              <a:rPr lang="ru-RU" b="1" dirty="0" smtClean="0">
                <a:solidFill>
                  <a:schemeClr val="accent2">
                    <a:lumMod val="50000"/>
                  </a:schemeClr>
                </a:solidFill>
              </a:rPr>
              <a:t>По данным экологического мониторинга: 6% объектов района находятся в идеальном состоянии, 51% – в хорошем, 42% – в удовлетворительном, 1% – в неудовлетворительном. Общее состояние территорий объектов ЗНСПХ по занимаемой ими площади распределяется следующим образом: 3% – в идеальном состоянии, 56% – в хорошем состоянии, 40% – в удовлетворительном состоянии, 1% – в неудовлетворительном состоянии.</a:t>
            </a:r>
            <a:endParaRPr lang="ru-RU" b="1" dirty="0">
              <a:solidFill>
                <a:schemeClr val="accent2">
                  <a:lumMod val="50000"/>
                </a:schemeClr>
              </a:solidFill>
            </a:endParaRPr>
          </a:p>
        </p:txBody>
      </p:sp>
      <p:pic>
        <p:nvPicPr>
          <p:cNvPr id="5" name="Picture 8" descr="1294196408_prev"/>
          <p:cNvPicPr>
            <a:picLocks noChangeAspect="1" noChangeArrowheads="1"/>
          </p:cNvPicPr>
          <p:nvPr/>
        </p:nvPicPr>
        <p:blipFill>
          <a:blip r:embed="rId2" cstate="print">
            <a:clrChange>
              <a:clrFrom>
                <a:srgbClr val="FFFFFF"/>
              </a:clrFrom>
              <a:clrTo>
                <a:srgbClr val="FFFFFF">
                  <a:alpha val="0"/>
                </a:srgbClr>
              </a:clrTo>
            </a:clrChange>
          </a:blip>
          <a:srcRect l="52130" b="67059"/>
          <a:stretch>
            <a:fillRect/>
          </a:stretch>
        </p:blipFill>
        <p:spPr bwMode="auto">
          <a:xfrm>
            <a:off x="4067944" y="908720"/>
            <a:ext cx="1043608" cy="1124744"/>
          </a:xfrm>
          <a:prstGeom prst="rect">
            <a:avLst/>
          </a:prstGeom>
          <a:noFill/>
          <a:ln w="9525">
            <a:noFill/>
            <a:miter lim="800000"/>
            <a:headEnd/>
            <a:tailEnd/>
          </a:ln>
        </p:spPr>
      </p:pic>
      <p:pic>
        <p:nvPicPr>
          <p:cNvPr id="6" name="Рисунок 5" descr="41.jpg"/>
          <p:cNvPicPr/>
          <p:nvPr/>
        </p:nvPicPr>
        <p:blipFill>
          <a:blip r:embed="rId3" cstate="print"/>
          <a:srcRect/>
          <a:stretch>
            <a:fillRect/>
          </a:stretch>
        </p:blipFill>
        <p:spPr bwMode="auto">
          <a:xfrm>
            <a:off x="6156176" y="188640"/>
            <a:ext cx="2987824" cy="1695450"/>
          </a:xfrm>
          <a:prstGeom prst="rect">
            <a:avLst/>
          </a:prstGeom>
          <a:noFill/>
          <a:ln w="9525">
            <a:noFill/>
            <a:miter lim="800000"/>
            <a:headEnd/>
            <a:tailEnd/>
          </a:ln>
        </p:spPr>
      </p:pic>
      <p:pic>
        <p:nvPicPr>
          <p:cNvPr id="7" name="Рисунок 6" descr="Парк в Колпино">
            <a:hlinkClick r:id="rId4"/>
          </p:cNvPr>
          <p:cNvPicPr/>
          <p:nvPr/>
        </p:nvPicPr>
        <p:blipFill>
          <a:blip r:embed="rId5" cstate="print"/>
          <a:srcRect/>
          <a:stretch>
            <a:fillRect/>
          </a:stretch>
        </p:blipFill>
        <p:spPr bwMode="auto">
          <a:xfrm>
            <a:off x="179512" y="188640"/>
            <a:ext cx="2880320" cy="1728192"/>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686800" cy="720080"/>
          </a:xfrm>
        </p:spPr>
        <p:txBody>
          <a:bodyPr>
            <a:normAutofit/>
          </a:bodyPr>
          <a:lstStyle/>
          <a:p>
            <a:r>
              <a:rPr lang="ru-RU" sz="3200" b="1" dirty="0" smtClean="0">
                <a:solidFill>
                  <a:schemeClr val="tx1"/>
                </a:solidFill>
              </a:rPr>
              <a:t>Состояние ЗНСПХ в Колпинском районе</a:t>
            </a:r>
            <a:endParaRPr lang="ru-RU" sz="3200" b="1" dirty="0">
              <a:solidFill>
                <a:schemeClr val="tx1"/>
              </a:solidFill>
            </a:endParaRPr>
          </a:p>
        </p:txBody>
      </p:sp>
      <p:sp>
        <p:nvSpPr>
          <p:cNvPr id="9" name="Содержимое 8"/>
          <p:cNvSpPr>
            <a:spLocks noGrp="1"/>
          </p:cNvSpPr>
          <p:nvPr>
            <p:ph idx="1"/>
          </p:nvPr>
        </p:nvSpPr>
        <p:spPr>
          <a:xfrm>
            <a:off x="251520" y="2132857"/>
            <a:ext cx="8686800" cy="2952328"/>
          </a:xfrm>
        </p:spPr>
        <p:txBody>
          <a:bodyPr/>
          <a:lstStyle/>
          <a:p>
            <a:endParaRPr lang="ru-RU" dirty="0" smtClean="0"/>
          </a:p>
          <a:p>
            <a:endParaRPr lang="ru-RU" dirty="0" smtClean="0"/>
          </a:p>
          <a:p>
            <a:endParaRPr lang="ru-RU" dirty="0" smtClean="0"/>
          </a:p>
          <a:p>
            <a:pPr>
              <a:buNone/>
            </a:pPr>
            <a:endParaRPr lang="ru-RU" dirty="0" smtClean="0"/>
          </a:p>
          <a:p>
            <a:pPr>
              <a:buNone/>
            </a:pPr>
            <a:endParaRPr lang="ru-RU" dirty="0" smtClean="0"/>
          </a:p>
          <a:p>
            <a:pPr>
              <a:buNone/>
            </a:pPr>
            <a:endParaRPr lang="ru-RU" dirty="0" smtClean="0"/>
          </a:p>
          <a:p>
            <a:pPr>
              <a:buNone/>
            </a:pPr>
            <a:endParaRPr lang="ru-RU" dirty="0"/>
          </a:p>
        </p:txBody>
      </p:sp>
      <p:graphicFrame>
        <p:nvGraphicFramePr>
          <p:cNvPr id="6" name="Диаграмма 5"/>
          <p:cNvGraphicFramePr/>
          <p:nvPr/>
        </p:nvGraphicFramePr>
        <p:xfrm>
          <a:off x="323528" y="1844824"/>
          <a:ext cx="4752528" cy="3976216"/>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79512" y="5949280"/>
            <a:ext cx="5436096" cy="707886"/>
          </a:xfrm>
          <a:prstGeom prst="rect">
            <a:avLst/>
          </a:prstGeom>
          <a:noFill/>
        </p:spPr>
        <p:txBody>
          <a:bodyPr wrap="square" rtlCol="0">
            <a:spAutoFit/>
          </a:bodyPr>
          <a:lstStyle/>
          <a:p>
            <a:r>
              <a:rPr lang="ru-RU" sz="2000" b="1" dirty="0" smtClean="0"/>
              <a:t>Ряд 1 - данным экологического мониторинга</a:t>
            </a:r>
          </a:p>
          <a:p>
            <a:r>
              <a:rPr lang="ru-RU" sz="2000" b="1" dirty="0" smtClean="0"/>
              <a:t>Ряд  2 - состояние территорий объектов   </a:t>
            </a:r>
            <a:endParaRPr lang="ru-RU" sz="2000" b="1" dirty="0"/>
          </a:p>
        </p:txBody>
      </p:sp>
      <p:pic>
        <p:nvPicPr>
          <p:cNvPr id="10" name="Picture 8" descr="1294196408_prev"/>
          <p:cNvPicPr>
            <a:picLocks noChangeAspect="1" noChangeArrowheads="1"/>
          </p:cNvPicPr>
          <p:nvPr/>
        </p:nvPicPr>
        <p:blipFill>
          <a:blip r:embed="rId3" cstate="print">
            <a:clrChange>
              <a:clrFrom>
                <a:srgbClr val="FFFFFF"/>
              </a:clrFrom>
              <a:clrTo>
                <a:srgbClr val="FFFFFF">
                  <a:alpha val="0"/>
                </a:srgbClr>
              </a:clrTo>
            </a:clrChange>
          </a:blip>
          <a:srcRect l="52130" b="67059"/>
          <a:stretch>
            <a:fillRect/>
          </a:stretch>
        </p:blipFill>
        <p:spPr bwMode="auto">
          <a:xfrm>
            <a:off x="179512" y="764704"/>
            <a:ext cx="1043608" cy="1124744"/>
          </a:xfrm>
          <a:prstGeom prst="rect">
            <a:avLst/>
          </a:prstGeom>
          <a:noFill/>
          <a:ln w="9525">
            <a:noFill/>
            <a:miter lim="800000"/>
            <a:headEnd/>
            <a:tailEnd/>
          </a:ln>
        </p:spPr>
      </p:pic>
      <p:pic>
        <p:nvPicPr>
          <p:cNvPr id="11" name="Рисунок 10" descr="http://icrmlabs.files.wordpress.com/2011/02/ecomap2.jpg"/>
          <p:cNvPicPr/>
          <p:nvPr/>
        </p:nvPicPr>
        <p:blipFill>
          <a:blip r:embed="rId4" cstate="print"/>
          <a:srcRect/>
          <a:stretch>
            <a:fillRect/>
          </a:stretch>
        </p:blipFill>
        <p:spPr bwMode="auto">
          <a:xfrm>
            <a:off x="4895528" y="1340768"/>
            <a:ext cx="4248472" cy="4248472"/>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MC900252039[1]"/>
          <p:cNvPicPr>
            <a:picLocks noChangeAspect="1" noChangeArrowheads="1"/>
          </p:cNvPicPr>
          <p:nvPr/>
        </p:nvPicPr>
        <p:blipFill>
          <a:blip r:embed="rId2" cstate="print"/>
          <a:srcRect/>
          <a:stretch>
            <a:fillRect/>
          </a:stretch>
        </p:blipFill>
        <p:spPr bwMode="auto">
          <a:xfrm>
            <a:off x="7740352" y="0"/>
            <a:ext cx="1209675" cy="1223963"/>
          </a:xfrm>
          <a:prstGeom prst="rect">
            <a:avLst/>
          </a:prstGeom>
          <a:noFill/>
          <a:ln w="9525">
            <a:noFill/>
            <a:miter lim="800000"/>
            <a:headEnd/>
            <a:tailEnd/>
          </a:ln>
        </p:spPr>
      </p:pic>
      <p:pic>
        <p:nvPicPr>
          <p:cNvPr id="7173" name="Picture 5" descr="MC900213281[1]"/>
          <p:cNvPicPr>
            <a:picLocks noChangeAspect="1" noChangeArrowheads="1"/>
          </p:cNvPicPr>
          <p:nvPr/>
        </p:nvPicPr>
        <p:blipFill>
          <a:blip r:embed="rId3" cstate="print"/>
          <a:srcRect/>
          <a:stretch>
            <a:fillRect/>
          </a:stretch>
        </p:blipFill>
        <p:spPr bwMode="auto">
          <a:xfrm>
            <a:off x="179512" y="116632"/>
            <a:ext cx="1824038" cy="1008112"/>
          </a:xfrm>
          <a:prstGeom prst="rect">
            <a:avLst/>
          </a:prstGeom>
          <a:noFill/>
          <a:ln w="9525">
            <a:noFill/>
            <a:miter lim="800000"/>
            <a:headEnd/>
            <a:tailEnd/>
          </a:ln>
        </p:spPr>
      </p:pic>
      <p:sp>
        <p:nvSpPr>
          <p:cNvPr id="9" name="Заголовок 8"/>
          <p:cNvSpPr>
            <a:spLocks noGrp="1"/>
          </p:cNvSpPr>
          <p:nvPr>
            <p:ph type="title"/>
          </p:nvPr>
        </p:nvSpPr>
        <p:spPr>
          <a:xfrm>
            <a:off x="251520" y="260648"/>
            <a:ext cx="8686800" cy="838200"/>
          </a:xfrm>
        </p:spPr>
        <p:txBody>
          <a:bodyPr>
            <a:normAutofit/>
          </a:bodyPr>
          <a:lstStyle/>
          <a:p>
            <a:pPr algn="ctr"/>
            <a:r>
              <a:rPr lang="ru-RU" sz="3200" b="1" dirty="0" smtClean="0">
                <a:solidFill>
                  <a:schemeClr val="tx1"/>
                </a:solidFill>
              </a:rPr>
              <a:t>Задача №8</a:t>
            </a:r>
            <a:endParaRPr lang="ru-RU" sz="3200" b="1" dirty="0">
              <a:solidFill>
                <a:schemeClr val="tx1"/>
              </a:solidFill>
            </a:endParaRPr>
          </a:p>
        </p:txBody>
      </p:sp>
      <p:sp>
        <p:nvSpPr>
          <p:cNvPr id="12" name="TextBox 11"/>
          <p:cNvSpPr txBox="1"/>
          <p:nvPr/>
        </p:nvSpPr>
        <p:spPr>
          <a:xfrm>
            <a:off x="1259632" y="2060848"/>
            <a:ext cx="6696744" cy="369332"/>
          </a:xfrm>
          <a:prstGeom prst="rect">
            <a:avLst/>
          </a:prstGeom>
          <a:noFill/>
        </p:spPr>
        <p:txBody>
          <a:bodyPr wrap="square" rtlCol="0">
            <a:spAutoFit/>
          </a:bodyPr>
          <a:lstStyle/>
          <a:p>
            <a:r>
              <a:rPr lang="ru-RU" i="1" dirty="0" smtClean="0"/>
              <a:t> </a:t>
            </a:r>
            <a:endParaRPr lang="ru-RU" dirty="0"/>
          </a:p>
        </p:txBody>
      </p:sp>
      <p:pic>
        <p:nvPicPr>
          <p:cNvPr id="13" name="Рисунок 12" descr="экосводка.jpg"/>
          <p:cNvPicPr/>
          <p:nvPr/>
        </p:nvPicPr>
        <p:blipFill>
          <a:blip r:embed="rId4" cstate="print"/>
          <a:srcRect/>
          <a:stretch>
            <a:fillRect/>
          </a:stretch>
        </p:blipFill>
        <p:spPr bwMode="auto">
          <a:xfrm>
            <a:off x="251520" y="2060848"/>
            <a:ext cx="6336704" cy="4464496"/>
          </a:xfrm>
          <a:prstGeom prst="rect">
            <a:avLst/>
          </a:prstGeom>
          <a:noFill/>
          <a:ln w="9525">
            <a:noFill/>
            <a:miter lim="800000"/>
            <a:headEnd/>
            <a:tailEnd/>
          </a:ln>
        </p:spPr>
      </p:pic>
      <p:pic>
        <p:nvPicPr>
          <p:cNvPr id="14" name="Рисунок 13" descr="http://im0-tub-ru.yandex.net/i?id=176617947-02-72"/>
          <p:cNvPicPr/>
          <p:nvPr/>
        </p:nvPicPr>
        <p:blipFill>
          <a:blip r:embed="rId5" cstate="print"/>
          <a:srcRect/>
          <a:stretch>
            <a:fillRect/>
          </a:stretch>
        </p:blipFill>
        <p:spPr bwMode="auto">
          <a:xfrm>
            <a:off x="6876256" y="3140968"/>
            <a:ext cx="2088232" cy="1944216"/>
          </a:xfrm>
          <a:prstGeom prst="rect">
            <a:avLst/>
          </a:prstGeom>
          <a:noFill/>
          <a:ln w="9525">
            <a:noFill/>
            <a:miter lim="800000"/>
            <a:headEnd/>
            <a:tailEnd/>
          </a:ln>
        </p:spPr>
      </p:pic>
      <p:pic>
        <p:nvPicPr>
          <p:cNvPr id="15" name="Picture 6" descr="MC900211983[1]"/>
          <p:cNvPicPr>
            <a:picLocks noChangeAspect="1" noChangeArrowheads="1"/>
          </p:cNvPicPr>
          <p:nvPr/>
        </p:nvPicPr>
        <p:blipFill>
          <a:blip r:embed="rId6" cstate="print"/>
          <a:srcRect/>
          <a:stretch>
            <a:fillRect/>
          </a:stretch>
        </p:blipFill>
        <p:spPr bwMode="auto">
          <a:xfrm>
            <a:off x="7164288" y="5085184"/>
            <a:ext cx="1819275" cy="1498600"/>
          </a:xfrm>
          <a:prstGeom prst="rect">
            <a:avLst/>
          </a:prstGeom>
          <a:noFill/>
          <a:ln w="9525">
            <a:noFill/>
            <a:miter lim="800000"/>
            <a:headEnd/>
            <a:tailEnd/>
          </a:ln>
        </p:spPr>
      </p:pic>
      <p:pic>
        <p:nvPicPr>
          <p:cNvPr id="16" name="Picture 8" descr="1294196408_prev"/>
          <p:cNvPicPr>
            <a:picLocks noChangeAspect="1" noChangeArrowheads="1"/>
          </p:cNvPicPr>
          <p:nvPr/>
        </p:nvPicPr>
        <p:blipFill>
          <a:blip r:embed="rId7" cstate="print">
            <a:clrChange>
              <a:clrFrom>
                <a:srgbClr val="FFFFFF"/>
              </a:clrFrom>
              <a:clrTo>
                <a:srgbClr val="FFFFFF">
                  <a:alpha val="0"/>
                </a:srgbClr>
              </a:clrTo>
            </a:clrChange>
          </a:blip>
          <a:srcRect l="52130" b="67059"/>
          <a:stretch>
            <a:fillRect/>
          </a:stretch>
        </p:blipFill>
        <p:spPr bwMode="auto">
          <a:xfrm>
            <a:off x="4067944" y="980728"/>
            <a:ext cx="1043608" cy="1124744"/>
          </a:xfrm>
          <a:prstGeom prst="rect">
            <a:avLst/>
          </a:prstGeom>
          <a:noFill/>
          <a:ln w="9525">
            <a:noFill/>
            <a:miter lim="800000"/>
            <a:headEnd/>
            <a:tailEnd/>
          </a:ln>
        </p:spPr>
      </p:pic>
      <p:pic>
        <p:nvPicPr>
          <p:cNvPr id="17" name="Рисунок 16" descr="http://ms2.znate.ru/tw_files2/urls_2/38/d-37394/37394_html_224bc265.gif"/>
          <p:cNvPicPr/>
          <p:nvPr/>
        </p:nvPicPr>
        <p:blipFill>
          <a:blip r:embed="rId8" cstate="print"/>
          <a:srcRect/>
          <a:stretch>
            <a:fillRect/>
          </a:stretch>
        </p:blipFill>
        <p:spPr bwMode="auto">
          <a:xfrm>
            <a:off x="6660232" y="1196752"/>
            <a:ext cx="2376264" cy="1872208"/>
          </a:xfrm>
          <a:prstGeom prst="rect">
            <a:avLst/>
          </a:prstGeom>
          <a:noFill/>
          <a:ln w="9525">
            <a:noFill/>
            <a:miter lim="800000"/>
            <a:headEnd/>
            <a:tailEnd/>
          </a:ln>
        </p:spPr>
      </p:pic>
      <p:sp>
        <p:nvSpPr>
          <p:cNvPr id="18" name="TextBox 17"/>
          <p:cNvSpPr txBox="1"/>
          <p:nvPr/>
        </p:nvSpPr>
        <p:spPr>
          <a:xfrm>
            <a:off x="5796136" y="188640"/>
            <a:ext cx="2664296" cy="369332"/>
          </a:xfrm>
          <a:prstGeom prst="rect">
            <a:avLst/>
          </a:prstGeom>
          <a:noFill/>
        </p:spPr>
        <p:txBody>
          <a:bodyPr wrap="square" rtlCol="0">
            <a:spAutoFit/>
          </a:bodyPr>
          <a:lstStyle/>
          <a:p>
            <a:endParaRPr lang="ru-RU" dirty="0"/>
          </a:p>
        </p:txBody>
      </p:sp>
    </p:spTree>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686800" cy="792088"/>
          </a:xfrm>
        </p:spPr>
        <p:txBody>
          <a:bodyPr>
            <a:normAutofit/>
          </a:bodyPr>
          <a:lstStyle/>
          <a:p>
            <a:pPr algn="ctr"/>
            <a:r>
              <a:rPr lang="ru-RU" sz="3200" b="1" dirty="0" smtClean="0">
                <a:solidFill>
                  <a:schemeClr val="tx1"/>
                </a:solidFill>
              </a:rPr>
              <a:t>Задача №9</a:t>
            </a:r>
            <a:endParaRPr lang="ru-RU" sz="3200" b="1" dirty="0">
              <a:solidFill>
                <a:schemeClr val="tx1"/>
              </a:solidFill>
            </a:endParaRPr>
          </a:p>
        </p:txBody>
      </p:sp>
      <p:sp>
        <p:nvSpPr>
          <p:cNvPr id="3" name="Содержимое 2"/>
          <p:cNvSpPr>
            <a:spLocks noGrp="1"/>
          </p:cNvSpPr>
          <p:nvPr>
            <p:ph idx="1"/>
          </p:nvPr>
        </p:nvSpPr>
        <p:spPr>
          <a:xfrm>
            <a:off x="251520" y="1124744"/>
            <a:ext cx="8686800" cy="5544616"/>
          </a:xfrm>
        </p:spPr>
        <p:txBody>
          <a:bodyPr>
            <a:noAutofit/>
          </a:bodyPr>
          <a:lstStyle/>
          <a:p>
            <a:pPr>
              <a:buNone/>
            </a:pPr>
            <a:r>
              <a:rPr lang="ru-RU" sz="2000" b="1" dirty="0" smtClean="0">
                <a:solidFill>
                  <a:schemeClr val="tx1"/>
                </a:solidFill>
              </a:rPr>
              <a:t>Выбросы в атмосферу от предприятий Ленинградской </a:t>
            </a:r>
          </a:p>
          <a:p>
            <a:pPr>
              <a:buNone/>
            </a:pPr>
            <a:r>
              <a:rPr lang="ru-RU" sz="2000" b="1" dirty="0" smtClean="0">
                <a:solidFill>
                  <a:schemeClr val="tx1"/>
                </a:solidFill>
              </a:rPr>
              <a:t>области и Санкт-Петербурга составили:</a:t>
            </a:r>
          </a:p>
          <a:p>
            <a:pPr>
              <a:buNone/>
            </a:pPr>
            <a:r>
              <a:rPr lang="ru-RU" sz="2000" b="1" dirty="0" smtClean="0">
                <a:solidFill>
                  <a:schemeClr val="tx1"/>
                </a:solidFill>
              </a:rPr>
              <a:t>твёрдые вещества – 3,9 тыс.т</a:t>
            </a:r>
          </a:p>
          <a:p>
            <a:pPr>
              <a:buNone/>
            </a:pPr>
            <a:r>
              <a:rPr lang="ru-RU" sz="2000" b="1" dirty="0" smtClean="0">
                <a:solidFill>
                  <a:schemeClr val="tx1"/>
                </a:solidFill>
              </a:rPr>
              <a:t>диоксид серы – 12,5 тыс.т</a:t>
            </a:r>
          </a:p>
          <a:p>
            <a:pPr lvl="0">
              <a:buNone/>
            </a:pPr>
            <a:r>
              <a:rPr lang="ru-RU" sz="2000" b="1" dirty="0" smtClean="0">
                <a:solidFill>
                  <a:schemeClr val="tx1"/>
                </a:solidFill>
              </a:rPr>
              <a:t>оксида углерода -396 тыс.т</a:t>
            </a:r>
          </a:p>
          <a:p>
            <a:pPr lvl="0">
              <a:buNone/>
            </a:pPr>
            <a:r>
              <a:rPr lang="ru-RU" sz="2000" b="1" dirty="0" smtClean="0">
                <a:solidFill>
                  <a:schemeClr val="tx1"/>
                </a:solidFill>
              </a:rPr>
              <a:t>Оксид азота – 135,9 тыс.т</a:t>
            </a:r>
          </a:p>
          <a:p>
            <a:pPr lvl="0">
              <a:buNone/>
            </a:pPr>
            <a:r>
              <a:rPr lang="ru-RU" sz="2000" b="1" dirty="0" smtClean="0">
                <a:solidFill>
                  <a:schemeClr val="tx1"/>
                </a:solidFill>
              </a:rPr>
              <a:t>углеводорода – 2,7 тыс.т</a:t>
            </a:r>
          </a:p>
          <a:p>
            <a:pPr lvl="0">
              <a:buNone/>
            </a:pPr>
            <a:r>
              <a:rPr lang="ru-RU" sz="2000" b="1" dirty="0" smtClean="0">
                <a:solidFill>
                  <a:schemeClr val="tx1"/>
                </a:solidFill>
              </a:rPr>
              <a:t>летучих органических соединений – 74,2 тыс.т</a:t>
            </a:r>
          </a:p>
          <a:p>
            <a:pPr>
              <a:buNone/>
            </a:pPr>
            <a:r>
              <a:rPr lang="ru-RU" sz="2000" b="1" dirty="0" smtClean="0">
                <a:solidFill>
                  <a:schemeClr val="tx1"/>
                </a:solidFill>
              </a:rPr>
              <a:t>Задание . </a:t>
            </a:r>
            <a:br>
              <a:rPr lang="ru-RU" sz="2000" b="1" dirty="0" smtClean="0">
                <a:solidFill>
                  <a:schemeClr val="tx1"/>
                </a:solidFill>
              </a:rPr>
            </a:br>
            <a:r>
              <a:rPr lang="ru-RU" sz="2000" b="1" dirty="0" smtClean="0">
                <a:solidFill>
                  <a:schemeClr val="tx1"/>
                </a:solidFill>
              </a:rPr>
              <a:t>а) Вычислите общее количество выбрасываемых в атмосферу веществ.</a:t>
            </a:r>
            <a:br>
              <a:rPr lang="ru-RU" sz="2000" b="1" dirty="0" smtClean="0">
                <a:solidFill>
                  <a:schemeClr val="tx1"/>
                </a:solidFill>
              </a:rPr>
            </a:br>
            <a:r>
              <a:rPr lang="ru-RU" sz="2000" b="1" dirty="0" smtClean="0">
                <a:solidFill>
                  <a:schemeClr val="tx1"/>
                </a:solidFill>
              </a:rPr>
              <a:t>б) С помощью микрокалькулятора вычислите, сколько процентов от общего количества составляют диоксид серы, оксид углерода, углеводород (ответ округлите до сотых)?</a:t>
            </a:r>
            <a:endParaRPr lang="ru-RU" sz="2000" dirty="0">
              <a:solidFill>
                <a:schemeClr val="tx1"/>
              </a:solidFill>
            </a:endParaRPr>
          </a:p>
        </p:txBody>
      </p:sp>
      <p:pic>
        <p:nvPicPr>
          <p:cNvPr id="5" name="Рисунок 4" descr="Характеристика уровня загрязнения атмосферного воздуха в районе за прошедшую неделю"/>
          <p:cNvPicPr/>
          <p:nvPr/>
        </p:nvPicPr>
        <p:blipFill>
          <a:blip r:embed="rId2" cstate="print"/>
          <a:srcRect/>
          <a:stretch>
            <a:fillRect/>
          </a:stretch>
        </p:blipFill>
        <p:spPr bwMode="auto">
          <a:xfrm>
            <a:off x="6732240" y="116632"/>
            <a:ext cx="2232248" cy="1656184"/>
          </a:xfrm>
          <a:prstGeom prst="rect">
            <a:avLst/>
          </a:prstGeom>
          <a:noFill/>
          <a:ln w="9525">
            <a:noFill/>
            <a:miter lim="800000"/>
            <a:headEnd/>
            <a:tailEnd/>
          </a:ln>
        </p:spPr>
      </p:pic>
      <p:pic>
        <p:nvPicPr>
          <p:cNvPr id="6" name="Picture 4" descr="MC900281149[1]"/>
          <p:cNvPicPr>
            <a:picLocks noChangeAspect="1" noChangeArrowheads="1"/>
          </p:cNvPicPr>
          <p:nvPr/>
        </p:nvPicPr>
        <p:blipFill>
          <a:blip r:embed="rId3" cstate="print"/>
          <a:srcRect/>
          <a:stretch>
            <a:fillRect/>
          </a:stretch>
        </p:blipFill>
        <p:spPr bwMode="auto">
          <a:xfrm>
            <a:off x="179512" y="0"/>
            <a:ext cx="1619250" cy="1260475"/>
          </a:xfrm>
          <a:prstGeom prst="rect">
            <a:avLst/>
          </a:prstGeom>
          <a:noFill/>
          <a:ln w="9525">
            <a:noFill/>
            <a:miter lim="800000"/>
            <a:headEnd/>
            <a:tailEnd/>
          </a:ln>
        </p:spPr>
      </p:pic>
      <p:pic>
        <p:nvPicPr>
          <p:cNvPr id="7"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2483768" y="0"/>
            <a:ext cx="1043608" cy="1124744"/>
          </a:xfrm>
          <a:prstGeom prst="rect">
            <a:avLst/>
          </a:prstGeom>
          <a:noFill/>
          <a:ln w="9525">
            <a:noFill/>
            <a:miter lim="800000"/>
            <a:headEnd/>
            <a:tailEnd/>
          </a:ln>
        </p:spPr>
      </p:pic>
      <p:pic>
        <p:nvPicPr>
          <p:cNvPr id="9" name="Picture 224" descr="MC900211983[1]"/>
          <p:cNvPicPr>
            <a:picLocks noChangeAspect="1" noChangeArrowheads="1"/>
          </p:cNvPicPr>
          <p:nvPr/>
        </p:nvPicPr>
        <p:blipFill>
          <a:blip r:embed="rId5" cstate="print"/>
          <a:srcRect/>
          <a:stretch>
            <a:fillRect/>
          </a:stretch>
        </p:blipFill>
        <p:spPr bwMode="auto">
          <a:xfrm>
            <a:off x="6948264" y="2780928"/>
            <a:ext cx="1819275" cy="1498600"/>
          </a:xfrm>
          <a:prstGeom prst="rect">
            <a:avLst/>
          </a:prstGeom>
          <a:noFill/>
          <a:ln w="9525">
            <a:noFill/>
            <a:miter lim="800000"/>
            <a:headEnd/>
            <a:tailEnd/>
          </a:ln>
        </p:spPr>
      </p:pic>
      <p:sp>
        <p:nvSpPr>
          <p:cNvPr id="8" name="TextBox 7"/>
          <p:cNvSpPr txBox="1"/>
          <p:nvPr/>
        </p:nvSpPr>
        <p:spPr>
          <a:xfrm>
            <a:off x="2267744" y="5661248"/>
            <a:ext cx="5472608" cy="400110"/>
          </a:xfrm>
          <a:prstGeom prst="rect">
            <a:avLst/>
          </a:prstGeom>
          <a:noFill/>
        </p:spPr>
        <p:txBody>
          <a:bodyPr wrap="square" rtlCol="0">
            <a:spAutoFit/>
          </a:bodyPr>
          <a:lstStyle/>
          <a:p>
            <a:pPr>
              <a:buNone/>
            </a:pPr>
            <a:r>
              <a:rPr lang="ru-RU" sz="2000" b="1" dirty="0" smtClean="0">
                <a:solidFill>
                  <a:srgbClr val="FF0000"/>
                </a:solidFill>
              </a:rPr>
              <a:t>Ответ: а) 625,2 тыс.т ; б) 2%; 63%  0,4%.   </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4" name="AutoShape 12"/>
          <p:cNvSpPr>
            <a:spLocks noChangeArrowheads="1"/>
          </p:cNvSpPr>
          <p:nvPr/>
        </p:nvSpPr>
        <p:spPr bwMode="auto">
          <a:xfrm>
            <a:off x="5220072" y="1556792"/>
            <a:ext cx="3600201" cy="4679950"/>
          </a:xfrm>
          <a:prstGeom prst="roundRect">
            <a:avLst>
              <a:gd name="adj" fmla="val 16667"/>
            </a:avLst>
          </a:prstGeom>
          <a:solidFill>
            <a:schemeClr val="accent1">
              <a:alpha val="62000"/>
            </a:schemeClr>
          </a:solidFill>
          <a:ln w="9525">
            <a:solidFill>
              <a:schemeClr val="accent1"/>
            </a:solidFill>
            <a:round/>
            <a:headEnd/>
            <a:tailEnd/>
          </a:ln>
          <a:effectLst>
            <a:outerShdw dist="107763" dir="2700000" algn="ctr" rotWithShape="0">
              <a:schemeClr val="bg2">
                <a:alpha val="50000"/>
              </a:schemeClr>
            </a:outerShdw>
          </a:effectLst>
        </p:spPr>
        <p:txBody>
          <a:bodyPr wrap="none" anchor="ctr"/>
          <a:lstStyle/>
          <a:p>
            <a:pPr>
              <a:defRPr/>
            </a:pPr>
            <a:endParaRPr lang="ru-RU"/>
          </a:p>
        </p:txBody>
      </p:sp>
      <p:sp>
        <p:nvSpPr>
          <p:cNvPr id="18442" name="AutoShape 10"/>
          <p:cNvSpPr>
            <a:spLocks noChangeArrowheads="1"/>
          </p:cNvSpPr>
          <p:nvPr/>
        </p:nvSpPr>
        <p:spPr bwMode="auto">
          <a:xfrm>
            <a:off x="323528" y="1340768"/>
            <a:ext cx="4823519" cy="4897561"/>
          </a:xfrm>
          <a:prstGeom prst="roundRect">
            <a:avLst>
              <a:gd name="adj" fmla="val 16667"/>
            </a:avLst>
          </a:prstGeom>
          <a:solidFill>
            <a:schemeClr val="folHlink">
              <a:alpha val="61000"/>
            </a:schemeClr>
          </a:solidFill>
          <a:ln w="9525">
            <a:solidFill>
              <a:schemeClr val="folHlink"/>
            </a:solidFill>
            <a:round/>
            <a:headEnd/>
            <a:tailEnd/>
          </a:ln>
          <a:effectLst>
            <a:outerShdw dist="107763" dir="18900000" algn="ctr" rotWithShape="0">
              <a:schemeClr val="bg2">
                <a:alpha val="50000"/>
              </a:schemeClr>
            </a:outerShdw>
          </a:effectLst>
        </p:spPr>
        <p:txBody>
          <a:bodyPr wrap="none" anchor="ctr"/>
          <a:lstStyle/>
          <a:p>
            <a:pPr>
              <a:defRPr/>
            </a:pPr>
            <a:endParaRPr lang="ru-RU" dirty="0"/>
          </a:p>
        </p:txBody>
      </p:sp>
      <p:sp>
        <p:nvSpPr>
          <p:cNvPr id="8196" name="Rectangle 7"/>
          <p:cNvSpPr>
            <a:spLocks noGrp="1" noChangeArrowheads="1"/>
          </p:cNvSpPr>
          <p:nvPr>
            <p:ph sz="half" idx="1"/>
          </p:nvPr>
        </p:nvSpPr>
        <p:spPr>
          <a:xfrm>
            <a:off x="395536" y="1484784"/>
            <a:ext cx="4752975" cy="4708981"/>
          </a:xfrm>
        </p:spPr>
        <p:txBody>
          <a:bodyPr wrap="square">
            <a:spAutoFit/>
          </a:bodyPr>
          <a:lstStyle/>
          <a:p>
            <a:pPr lvl="0">
              <a:spcBef>
                <a:spcPts val="0"/>
              </a:spcBef>
              <a:buNone/>
            </a:pPr>
            <a:r>
              <a:rPr lang="ru-RU" sz="2000" b="1" dirty="0" smtClean="0">
                <a:solidFill>
                  <a:srgbClr val="000066"/>
                </a:solidFill>
              </a:rPr>
              <a:t>         </a:t>
            </a:r>
            <a:r>
              <a:rPr lang="ru-RU" sz="2000" b="1" dirty="0" smtClean="0">
                <a:solidFill>
                  <a:schemeClr val="tx1"/>
                </a:solidFill>
              </a:rPr>
              <a:t>На свинцовом заводе в месяц</a:t>
            </a:r>
          </a:p>
          <a:p>
            <a:pPr lvl="0">
              <a:spcBef>
                <a:spcPts val="0"/>
              </a:spcBef>
              <a:buNone/>
            </a:pPr>
            <a:r>
              <a:rPr lang="ru-RU" sz="2000" b="1" dirty="0" smtClean="0">
                <a:solidFill>
                  <a:schemeClr val="tx1"/>
                </a:solidFill>
              </a:rPr>
              <a:t>  используется 5 фильтров очистки</a:t>
            </a:r>
          </a:p>
          <a:p>
            <a:pPr lvl="0">
              <a:spcBef>
                <a:spcPts val="0"/>
              </a:spcBef>
              <a:buNone/>
            </a:pPr>
            <a:r>
              <a:rPr lang="ru-RU" sz="2000" b="1" dirty="0" smtClean="0">
                <a:solidFill>
                  <a:schemeClr val="tx1"/>
                </a:solidFill>
              </a:rPr>
              <a:t>  воздуха. Производительность очистки</a:t>
            </a:r>
          </a:p>
          <a:p>
            <a:pPr lvl="0">
              <a:spcBef>
                <a:spcPts val="0"/>
              </a:spcBef>
              <a:buNone/>
            </a:pPr>
            <a:r>
              <a:rPr lang="ru-RU" sz="2000" b="1" dirty="0" smtClean="0">
                <a:solidFill>
                  <a:schemeClr val="tx1"/>
                </a:solidFill>
              </a:rPr>
              <a:t>  1 фильтра составляет до 24 тыс.</a:t>
            </a:r>
            <a:r>
              <a:rPr lang="ru-RU" sz="2000" b="1" dirty="0" smtClean="0">
                <a:solidFill>
                  <a:prstClr val="black"/>
                </a:solidFill>
              </a:rPr>
              <a:t>м³/ч.</a:t>
            </a:r>
          </a:p>
          <a:p>
            <a:pPr lvl="0">
              <a:spcBef>
                <a:spcPts val="0"/>
              </a:spcBef>
              <a:buNone/>
            </a:pPr>
            <a:r>
              <a:rPr lang="ru-RU" sz="2000" b="1" dirty="0" smtClean="0">
                <a:solidFill>
                  <a:schemeClr val="tx1"/>
                </a:solidFill>
              </a:rPr>
              <a:t>        На заводе по изготовлению</a:t>
            </a:r>
          </a:p>
          <a:p>
            <a:pPr lvl="0">
              <a:spcBef>
                <a:spcPts val="0"/>
              </a:spcBef>
              <a:buNone/>
            </a:pPr>
            <a:r>
              <a:rPr lang="ru-RU" sz="2000" b="1" dirty="0" smtClean="0">
                <a:solidFill>
                  <a:schemeClr val="tx1"/>
                </a:solidFill>
              </a:rPr>
              <a:t>  пластиковых изделий, в месяц</a:t>
            </a:r>
          </a:p>
          <a:p>
            <a:pPr lvl="0">
              <a:spcBef>
                <a:spcPts val="0"/>
              </a:spcBef>
              <a:buNone/>
            </a:pPr>
            <a:r>
              <a:rPr lang="ru-RU" sz="2000" b="1" dirty="0" smtClean="0">
                <a:solidFill>
                  <a:schemeClr val="tx1"/>
                </a:solidFill>
              </a:rPr>
              <a:t>  используется 10 фильтров очистки</a:t>
            </a:r>
          </a:p>
          <a:p>
            <a:pPr lvl="0">
              <a:spcBef>
                <a:spcPts val="0"/>
              </a:spcBef>
              <a:buNone/>
            </a:pPr>
            <a:r>
              <a:rPr lang="ru-RU" sz="2000" b="1" dirty="0" smtClean="0">
                <a:solidFill>
                  <a:schemeClr val="tx1"/>
                </a:solidFill>
              </a:rPr>
              <a:t>  воздуха. За последние 2 месяца </a:t>
            </a:r>
          </a:p>
          <a:p>
            <a:pPr lvl="0">
              <a:spcBef>
                <a:spcPts val="0"/>
              </a:spcBef>
              <a:buNone/>
            </a:pPr>
            <a:r>
              <a:rPr lang="ru-RU" sz="2000" b="1" dirty="0" smtClean="0">
                <a:solidFill>
                  <a:schemeClr val="tx1"/>
                </a:solidFill>
              </a:rPr>
              <a:t>  производительность очистки фильтров</a:t>
            </a:r>
          </a:p>
          <a:p>
            <a:pPr lvl="0">
              <a:spcBef>
                <a:spcPts val="0"/>
              </a:spcBef>
              <a:buNone/>
            </a:pPr>
            <a:r>
              <a:rPr lang="ru-RU" sz="2000" b="1" dirty="0" smtClean="0">
                <a:solidFill>
                  <a:schemeClr val="tx1"/>
                </a:solidFill>
              </a:rPr>
              <a:t>  составила до 240 тыс.</a:t>
            </a:r>
            <a:r>
              <a:rPr lang="ru-RU" sz="2000" b="1" dirty="0" smtClean="0">
                <a:solidFill>
                  <a:prstClr val="black"/>
                </a:solidFill>
              </a:rPr>
              <a:t>м³/ч</a:t>
            </a:r>
            <a:r>
              <a:rPr lang="ru-RU" sz="2000" b="1" dirty="0" smtClean="0">
                <a:solidFill>
                  <a:schemeClr val="tx1"/>
                </a:solidFill>
              </a:rPr>
              <a:t>. </a:t>
            </a:r>
          </a:p>
          <a:p>
            <a:pPr lvl="0">
              <a:spcBef>
                <a:spcPts val="0"/>
              </a:spcBef>
              <a:buNone/>
            </a:pPr>
            <a:r>
              <a:rPr lang="ru-RU" sz="2000" b="1" dirty="0" smtClean="0">
                <a:solidFill>
                  <a:schemeClr val="tx1"/>
                </a:solidFill>
              </a:rPr>
              <a:t>       А на заводе по изготовлению</a:t>
            </a:r>
          </a:p>
          <a:p>
            <a:pPr lvl="0">
              <a:spcBef>
                <a:spcPts val="0"/>
              </a:spcBef>
              <a:buNone/>
            </a:pPr>
            <a:r>
              <a:rPr lang="ru-RU" sz="2000" b="1" dirty="0" smtClean="0">
                <a:solidFill>
                  <a:schemeClr val="tx1"/>
                </a:solidFill>
              </a:rPr>
              <a:t>резиновых изделий, производительность</a:t>
            </a:r>
          </a:p>
          <a:p>
            <a:pPr lvl="0">
              <a:spcBef>
                <a:spcPts val="0"/>
              </a:spcBef>
              <a:buNone/>
            </a:pPr>
            <a:r>
              <a:rPr lang="ru-RU" sz="2000" b="1" dirty="0" smtClean="0">
                <a:solidFill>
                  <a:schemeClr val="tx1"/>
                </a:solidFill>
              </a:rPr>
              <a:t>очистки воздуха составила в месяц  до</a:t>
            </a:r>
          </a:p>
          <a:p>
            <a:pPr lvl="0">
              <a:spcBef>
                <a:spcPts val="0"/>
              </a:spcBef>
              <a:buNone/>
            </a:pPr>
            <a:r>
              <a:rPr lang="ru-RU" sz="2000" b="1" dirty="0" smtClean="0">
                <a:solidFill>
                  <a:schemeClr val="tx1"/>
                </a:solidFill>
              </a:rPr>
              <a:t>144 тыс.</a:t>
            </a:r>
            <a:r>
              <a:rPr lang="ru-RU" sz="2000" b="1" dirty="0" smtClean="0">
                <a:solidFill>
                  <a:prstClr val="black"/>
                </a:solidFill>
              </a:rPr>
              <a:t>м³/ч</a:t>
            </a:r>
            <a:r>
              <a:rPr lang="ru-RU" sz="2000" dirty="0" smtClean="0">
                <a:solidFill>
                  <a:prstClr val="black"/>
                </a:solidFill>
              </a:rPr>
              <a:t>, </a:t>
            </a:r>
            <a:r>
              <a:rPr lang="ru-RU" sz="2000" b="1" dirty="0" smtClean="0">
                <a:solidFill>
                  <a:prstClr val="black"/>
                </a:solidFill>
              </a:rPr>
              <a:t>а одного фильтра</a:t>
            </a:r>
            <a:r>
              <a:rPr lang="ru-RU" sz="2000" b="1" dirty="0" smtClean="0">
                <a:solidFill>
                  <a:schemeClr val="tx1"/>
                </a:solidFill>
              </a:rPr>
              <a:t> до </a:t>
            </a:r>
          </a:p>
          <a:p>
            <a:pPr lvl="0">
              <a:spcBef>
                <a:spcPts val="0"/>
              </a:spcBef>
              <a:buNone/>
            </a:pPr>
            <a:r>
              <a:rPr lang="ru-RU" sz="2000" b="1" dirty="0" smtClean="0">
                <a:solidFill>
                  <a:schemeClr val="tx1"/>
                </a:solidFill>
              </a:rPr>
              <a:t>  18  тыс.</a:t>
            </a:r>
            <a:r>
              <a:rPr lang="ru-RU" sz="2000" b="1" dirty="0" smtClean="0">
                <a:solidFill>
                  <a:prstClr val="black"/>
                </a:solidFill>
              </a:rPr>
              <a:t>м³</a:t>
            </a:r>
            <a:r>
              <a:rPr lang="ru-RU" sz="2000" dirty="0" smtClean="0">
                <a:solidFill>
                  <a:prstClr val="black"/>
                </a:solidFill>
              </a:rPr>
              <a:t> </a:t>
            </a:r>
            <a:r>
              <a:rPr lang="ru-RU" sz="2000" b="1" dirty="0" smtClean="0">
                <a:solidFill>
                  <a:schemeClr val="tx1"/>
                </a:solidFill>
              </a:rPr>
              <a:t>/ч.</a:t>
            </a:r>
          </a:p>
        </p:txBody>
      </p:sp>
      <p:sp>
        <p:nvSpPr>
          <p:cNvPr id="8197" name="Rectangle 8"/>
          <p:cNvSpPr>
            <a:spLocks noGrp="1" noChangeArrowheads="1"/>
          </p:cNvSpPr>
          <p:nvPr>
            <p:ph sz="half" idx="2"/>
          </p:nvPr>
        </p:nvSpPr>
        <p:spPr>
          <a:xfrm>
            <a:off x="5292080" y="1600200"/>
            <a:ext cx="3240360" cy="4419600"/>
          </a:xfrm>
        </p:spPr>
        <p:txBody>
          <a:bodyPr/>
          <a:lstStyle/>
          <a:p>
            <a:pPr eaLnBrk="1" hangingPunct="1">
              <a:buNone/>
            </a:pPr>
            <a:r>
              <a:rPr lang="ru-RU" sz="2000" b="1" dirty="0" smtClean="0">
                <a:solidFill>
                  <a:schemeClr val="tx1"/>
                </a:solidFill>
              </a:rPr>
              <a:t>      Найдите производительность очистки за месяц?</a:t>
            </a:r>
          </a:p>
          <a:p>
            <a:pPr algn="just">
              <a:buNone/>
            </a:pPr>
            <a:r>
              <a:rPr lang="ru-RU" sz="2000" b="1" dirty="0" smtClean="0">
                <a:solidFill>
                  <a:schemeClr val="tx1"/>
                </a:solidFill>
              </a:rPr>
              <a:t>      </a:t>
            </a:r>
          </a:p>
          <a:p>
            <a:pPr algn="just">
              <a:buNone/>
            </a:pPr>
            <a:r>
              <a:rPr lang="ru-RU" sz="2000" b="1" dirty="0" smtClean="0">
                <a:solidFill>
                  <a:schemeClr val="tx1"/>
                </a:solidFill>
              </a:rPr>
              <a:t>      Найдите производительность очистки 1 фильтра?</a:t>
            </a:r>
          </a:p>
          <a:p>
            <a:pPr>
              <a:buNone/>
            </a:pPr>
            <a:r>
              <a:rPr lang="ru-RU" sz="2000" b="1" dirty="0" smtClean="0">
                <a:solidFill>
                  <a:schemeClr val="tx1"/>
                </a:solidFill>
              </a:rPr>
              <a:t>     </a:t>
            </a:r>
          </a:p>
          <a:p>
            <a:pPr eaLnBrk="1" hangingPunct="1">
              <a:buNone/>
            </a:pPr>
            <a:r>
              <a:rPr lang="ru-RU" sz="2000" b="1" dirty="0" smtClean="0">
                <a:solidFill>
                  <a:schemeClr val="tx1"/>
                </a:solidFill>
              </a:rPr>
              <a:t>     Сколько фильтров нужно  заводу резиновых изделий на пол месяца</a:t>
            </a:r>
            <a:r>
              <a:rPr lang="ru-RU" sz="2000" b="1" dirty="0" smtClean="0">
                <a:solidFill>
                  <a:srgbClr val="000066"/>
                </a:solidFill>
              </a:rPr>
              <a:t>?</a:t>
            </a:r>
          </a:p>
        </p:txBody>
      </p:sp>
      <p:pic>
        <p:nvPicPr>
          <p:cNvPr id="8199" name="Picture 5" descr="MC900211983[1]"/>
          <p:cNvPicPr>
            <a:picLocks noGrp="1" noChangeAspect="1" noChangeArrowheads="1"/>
          </p:cNvPicPr>
          <p:nvPr>
            <p:ph type="body" idx="4294967295"/>
          </p:nvPr>
        </p:nvPicPr>
        <p:blipFill>
          <a:blip r:embed="rId2" cstate="print"/>
          <a:srcRect/>
          <a:stretch>
            <a:fillRect/>
          </a:stretch>
        </p:blipFill>
        <p:spPr>
          <a:xfrm>
            <a:off x="7324725" y="5085184"/>
            <a:ext cx="1819275" cy="1498600"/>
          </a:xfrm>
          <a:noFill/>
        </p:spPr>
      </p:pic>
      <p:pic>
        <p:nvPicPr>
          <p:cNvPr id="8198" name="Picture 4" descr="MC900281149[1]"/>
          <p:cNvPicPr>
            <a:picLocks noChangeAspect="1" noChangeArrowheads="1"/>
          </p:cNvPicPr>
          <p:nvPr/>
        </p:nvPicPr>
        <p:blipFill>
          <a:blip r:embed="rId3" cstate="print"/>
          <a:srcRect/>
          <a:stretch>
            <a:fillRect/>
          </a:stretch>
        </p:blipFill>
        <p:spPr bwMode="auto">
          <a:xfrm>
            <a:off x="0" y="115888"/>
            <a:ext cx="1619250" cy="1260475"/>
          </a:xfrm>
          <a:prstGeom prst="rect">
            <a:avLst/>
          </a:prstGeom>
          <a:noFill/>
          <a:ln w="9525">
            <a:noFill/>
            <a:miter lim="800000"/>
            <a:headEnd/>
            <a:tailEnd/>
          </a:ln>
        </p:spPr>
      </p:pic>
      <p:sp>
        <p:nvSpPr>
          <p:cNvPr id="18446" name="Text Box 14"/>
          <p:cNvSpPr txBox="1">
            <a:spLocks noChangeArrowheads="1"/>
          </p:cNvSpPr>
          <p:nvPr/>
        </p:nvSpPr>
        <p:spPr bwMode="auto">
          <a:xfrm>
            <a:off x="323850" y="6308725"/>
            <a:ext cx="6985000" cy="396875"/>
          </a:xfrm>
          <a:prstGeom prst="rect">
            <a:avLst/>
          </a:prstGeom>
          <a:noFill/>
          <a:ln w="9525">
            <a:noFill/>
            <a:miter lim="800000"/>
            <a:headEnd/>
            <a:tailEnd/>
          </a:ln>
          <a:effectLst/>
        </p:spPr>
        <p:txBody>
          <a:bodyPr>
            <a:spAutoFit/>
          </a:bodyPr>
          <a:lstStyle/>
          <a:p>
            <a:pPr algn="ctr">
              <a:spcBef>
                <a:spcPct val="50000"/>
              </a:spcBef>
              <a:defRPr/>
            </a:pPr>
            <a:r>
              <a:rPr lang="ru-RU" sz="2000" b="1" dirty="0">
                <a:solidFill>
                  <a:srgbClr val="660066"/>
                </a:solidFill>
                <a:effectLst>
                  <a:outerShdw blurRad="38100" dist="38100" dir="2700000" algn="tl">
                    <a:srgbClr val="C0C0C0"/>
                  </a:outerShdw>
                </a:effectLst>
              </a:rPr>
              <a:t>Запишите данные по условию задачи в таблицу</a:t>
            </a:r>
          </a:p>
        </p:txBody>
      </p:sp>
      <p:sp>
        <p:nvSpPr>
          <p:cNvPr id="10" name="Заголовок 1"/>
          <p:cNvSpPr>
            <a:spLocks noGrp="1"/>
          </p:cNvSpPr>
          <p:nvPr>
            <p:ph type="title"/>
          </p:nvPr>
        </p:nvSpPr>
        <p:spPr>
          <a:xfrm>
            <a:off x="179512" y="188640"/>
            <a:ext cx="8686800" cy="792088"/>
          </a:xfrm>
        </p:spPr>
        <p:txBody>
          <a:bodyPr>
            <a:normAutofit/>
          </a:bodyPr>
          <a:lstStyle/>
          <a:p>
            <a:pPr algn="ctr"/>
            <a:r>
              <a:rPr lang="ru-RU" sz="3200" b="1" dirty="0" smtClean="0">
                <a:solidFill>
                  <a:schemeClr val="tx1"/>
                </a:solidFill>
              </a:rPr>
              <a:t>Задача №10</a:t>
            </a:r>
            <a:endParaRPr lang="ru-RU" sz="3200" b="1" dirty="0">
              <a:solidFill>
                <a:schemeClr val="tx1"/>
              </a:solidFill>
            </a:endParaRPr>
          </a:p>
        </p:txBody>
      </p:sp>
      <p:pic>
        <p:nvPicPr>
          <p:cNvPr id="11"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7596336" y="0"/>
            <a:ext cx="1043608" cy="1124744"/>
          </a:xfrm>
          <a:prstGeom prst="rect">
            <a:avLst/>
          </a:prstGeom>
          <a:noFill/>
          <a:ln w="9525">
            <a:noFill/>
            <a:miter lim="800000"/>
            <a:headEnd/>
            <a:tailEnd/>
          </a:ln>
        </p:spPr>
      </p:pic>
      <p:sp>
        <p:nvSpPr>
          <p:cNvPr id="16" name="Прямоугольник 15"/>
          <p:cNvSpPr/>
          <p:nvPr/>
        </p:nvSpPr>
        <p:spPr>
          <a:xfrm>
            <a:off x="4244309" y="977385"/>
            <a:ext cx="184731" cy="369332"/>
          </a:xfrm>
          <a:prstGeom prst="rect">
            <a:avLst/>
          </a:prstGeom>
        </p:spPr>
        <p:txBody>
          <a:bodyPr wrap="none">
            <a:spAutoFit/>
          </a:bodyPr>
          <a:lstStyle/>
          <a:p>
            <a:pPr lvl="0">
              <a:defRPr/>
            </a:pPr>
            <a:endParaRPr lang="ru-RU" dirty="0">
              <a:solidFill>
                <a:prstClr val="black"/>
              </a:solidFill>
            </a:endParaRPr>
          </a:p>
        </p:txBody>
      </p:sp>
      <p:sp>
        <p:nvSpPr>
          <p:cNvPr id="19" name="Прямоугольник 18"/>
          <p:cNvSpPr/>
          <p:nvPr/>
        </p:nvSpPr>
        <p:spPr>
          <a:xfrm>
            <a:off x="4355434" y="3244334"/>
            <a:ext cx="184731" cy="369332"/>
          </a:xfrm>
          <a:prstGeom prst="rect">
            <a:avLst/>
          </a:prstGeom>
        </p:spPr>
        <p:txBody>
          <a:bodyPr wrap="none">
            <a:spAutoFit/>
          </a:bodyPr>
          <a:lstStyle/>
          <a:p>
            <a:pPr lvl="0">
              <a:defRPr/>
            </a:pPr>
            <a:endParaRPr lang="ru-RU" dirty="0">
              <a:solidFill>
                <a:prstClr val="black"/>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000"/>
                                  </p:stCondLst>
                                  <p:childTnLst>
                                    <p:set>
                                      <p:cBhvr>
                                        <p:cTn id="6" dur="1" fill="hold">
                                          <p:stCondLst>
                                            <p:cond delay="0"/>
                                          </p:stCondLst>
                                        </p:cTn>
                                        <p:tgtEl>
                                          <p:spTgt spid="18446"/>
                                        </p:tgtEl>
                                        <p:attrNameLst>
                                          <p:attrName>style.visibility</p:attrName>
                                        </p:attrNameLst>
                                      </p:cBhvr>
                                      <p:to>
                                        <p:strVal val="visible"/>
                                      </p:to>
                                    </p:set>
                                    <p:animEffect transition="in" filter="wipe(up)">
                                      <p:cBhvr>
                                        <p:cTn id="7" dur="3000"/>
                                        <p:tgtEl>
                                          <p:spTgt spid="18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36" name="Rectangle 32"/>
          <p:cNvSpPr>
            <a:spLocks noGrp="1" noChangeArrowheads="1"/>
          </p:cNvSpPr>
          <p:nvPr>
            <p:ph type="title"/>
          </p:nvPr>
        </p:nvSpPr>
        <p:spPr>
          <a:xfrm>
            <a:off x="195263" y="228600"/>
            <a:ext cx="8264525" cy="914400"/>
          </a:xfrm>
        </p:spPr>
        <p:txBody>
          <a:bodyPr/>
          <a:lstStyle/>
          <a:p>
            <a:pPr algn="ctr" eaLnBrk="1" hangingPunct="1">
              <a:defRPr/>
            </a:pPr>
            <a:r>
              <a:rPr lang="ru-RU" dirty="0" smtClean="0">
                <a:effectLst>
                  <a:outerShdw blurRad="38100" dist="38100" dir="2700000" algn="tl">
                    <a:srgbClr val="C0C0C0"/>
                  </a:outerShdw>
                </a:effectLst>
              </a:rPr>
              <a:t>         </a:t>
            </a:r>
          </a:p>
        </p:txBody>
      </p:sp>
      <p:graphicFrame>
        <p:nvGraphicFramePr>
          <p:cNvPr id="21727" name="Group 223"/>
          <p:cNvGraphicFramePr>
            <a:graphicFrameLocks noGrp="1"/>
          </p:cNvGraphicFramePr>
          <p:nvPr>
            <p:ph type="tbl" idx="1"/>
          </p:nvPr>
        </p:nvGraphicFramePr>
        <p:xfrm>
          <a:off x="467544" y="1268760"/>
          <a:ext cx="8064500" cy="3870960"/>
        </p:xfrm>
        <a:graphic>
          <a:graphicData uri="http://schemas.openxmlformats.org/drawingml/2006/table">
            <a:tbl>
              <a:tblPr/>
              <a:tblGrid>
                <a:gridCol w="3167062"/>
                <a:gridCol w="1657350"/>
                <a:gridCol w="1727200"/>
                <a:gridCol w="1512888"/>
              </a:tblGrid>
              <a:tr h="676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16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Свинцовый завод</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Завод пластиковых изделий</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CC99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Завод резиновых  изделий</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Кол-во фильтров в </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месяц (шт.)</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CC99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Производительность очистки 1 фильтра  (</a:t>
                      </a:r>
                      <a:r>
                        <a:rPr lang="ru-RU" sz="2000" b="1" dirty="0" smtClean="0">
                          <a:solidFill>
                            <a:prstClr val="black"/>
                          </a:solidFill>
                        </a:rPr>
                        <a:t>м³</a:t>
                      </a:r>
                      <a:r>
                        <a:rPr kumimoji="0" lang="ru-RU" sz="2000" b="1" i="0" u="none" strike="noStrike" cap="none" normalizeH="0" baseline="0" dirty="0" smtClean="0">
                          <a:ln>
                            <a:noFill/>
                          </a:ln>
                          <a:solidFill>
                            <a:schemeClr val="tx1"/>
                          </a:solidFill>
                          <a:effectLst/>
                          <a:latin typeface="+mn-lt"/>
                          <a:cs typeface="Arial" charset="0"/>
                        </a:rPr>
                        <a:t>/ч)</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9FF6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rgbClr val="990000"/>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CC99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Производительность очистки за 1 месяц (</a:t>
                      </a:r>
                      <a:r>
                        <a:rPr lang="ru-RU" sz="2000" b="1" dirty="0" smtClean="0">
                          <a:solidFill>
                            <a:prstClr val="black"/>
                          </a:solidFill>
                        </a:rPr>
                        <a:t>м³</a:t>
                      </a:r>
                      <a:r>
                        <a:rPr kumimoji="0" lang="ru-RU" sz="2000" b="1" i="0" u="none" strike="noStrike" cap="none" normalizeH="0" baseline="0" dirty="0" smtClean="0">
                          <a:ln>
                            <a:noFill/>
                          </a:ln>
                          <a:solidFill>
                            <a:schemeClr val="tx1"/>
                          </a:solidFill>
                          <a:effectLst/>
                          <a:latin typeface="+mn-lt"/>
                          <a:cs typeface="Arial" charset="0"/>
                        </a:rPr>
                        <a:t>/ч)</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CC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rgbClr val="990000"/>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ru-RU" sz="2000" b="1" i="0" u="none" strike="noStrike" cap="none" normalizeH="0" baseline="0" dirty="0" smtClean="0">
                          <a:ln>
                            <a:noFill/>
                          </a:ln>
                          <a:solidFill>
                            <a:schemeClr val="tx1"/>
                          </a:solidFill>
                          <a:effectLst/>
                          <a:latin typeface="+mn-lt"/>
                          <a:cs typeface="Arial" charset="0"/>
                        </a:rPr>
                        <a:t>Производительность очистки за 2 месяца(</a:t>
                      </a:r>
                      <a:r>
                        <a:rPr lang="ru-RU" sz="2000" b="1" dirty="0" smtClean="0">
                          <a:solidFill>
                            <a:prstClr val="black"/>
                          </a:solidFill>
                        </a:rPr>
                        <a:t>м³</a:t>
                      </a:r>
                      <a:r>
                        <a:rPr kumimoji="0" lang="ru-RU" sz="2000" b="1" i="0" u="none" strike="noStrike" cap="none" normalizeH="0" baseline="0" dirty="0" smtClean="0">
                          <a:ln>
                            <a:noFill/>
                          </a:ln>
                          <a:solidFill>
                            <a:schemeClr val="tx1"/>
                          </a:solidFill>
                          <a:effectLst/>
                          <a:latin typeface="+mn-lt"/>
                          <a:cs typeface="Arial" charset="0"/>
                        </a:rPr>
                        <a:t>/ч)</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0066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bl>
          </a:graphicData>
        </a:graphic>
      </p:graphicFrame>
      <p:sp>
        <p:nvSpPr>
          <p:cNvPr id="9251" name="Text Box 204"/>
          <p:cNvSpPr txBox="1">
            <a:spLocks noChangeArrowheads="1"/>
          </p:cNvSpPr>
          <p:nvPr/>
        </p:nvSpPr>
        <p:spPr bwMode="auto">
          <a:xfrm>
            <a:off x="179512" y="5229200"/>
            <a:ext cx="7921625" cy="1631216"/>
          </a:xfrm>
          <a:prstGeom prst="rect">
            <a:avLst/>
          </a:prstGeom>
          <a:noFill/>
          <a:ln w="9525">
            <a:noFill/>
            <a:miter lim="800000"/>
            <a:headEnd/>
            <a:tailEnd/>
          </a:ln>
        </p:spPr>
        <p:txBody>
          <a:bodyPr wrap="square">
            <a:spAutoFit/>
          </a:bodyPr>
          <a:lstStyle/>
          <a:p>
            <a:r>
              <a:rPr lang="ru-RU" sz="2000" b="1" dirty="0"/>
              <a:t>1</a:t>
            </a:r>
            <a:r>
              <a:rPr lang="ru-RU" sz="2000" b="1" dirty="0" smtClean="0"/>
              <a:t>. Найдите производительность очистки за месяц?</a:t>
            </a:r>
          </a:p>
          <a:p>
            <a:r>
              <a:rPr lang="ru-RU" sz="2000" b="1" dirty="0" smtClean="0"/>
              <a:t>2. Найдите производительность очистки 1 фильтра? </a:t>
            </a:r>
          </a:p>
          <a:p>
            <a:r>
              <a:rPr lang="ru-RU" sz="2000" b="1" dirty="0" smtClean="0"/>
              <a:t>3. Сколько фильтров нужно заводу резиновых изделий на пол</a:t>
            </a:r>
          </a:p>
          <a:p>
            <a:r>
              <a:rPr lang="ru-RU" sz="2000" b="1" dirty="0" smtClean="0"/>
              <a:t>     месяца?</a:t>
            </a:r>
            <a:r>
              <a:rPr lang="ru-RU" sz="2000" b="1" dirty="0" smtClean="0">
                <a:solidFill>
                  <a:prstClr val="black"/>
                </a:solidFill>
              </a:rPr>
              <a:t> </a:t>
            </a:r>
            <a:endParaRPr lang="ru-RU" sz="2000" dirty="0" smtClean="0"/>
          </a:p>
          <a:p>
            <a:pPr lvl="0"/>
            <a:endParaRPr lang="ru-RU" sz="2000" b="1" dirty="0"/>
          </a:p>
        </p:txBody>
      </p:sp>
      <p:pic>
        <p:nvPicPr>
          <p:cNvPr id="9252" name="Picture 224" descr="MC900211983[1]"/>
          <p:cNvPicPr>
            <a:picLocks noChangeAspect="1" noChangeArrowheads="1"/>
          </p:cNvPicPr>
          <p:nvPr/>
        </p:nvPicPr>
        <p:blipFill>
          <a:blip r:embed="rId2" cstate="print"/>
          <a:srcRect/>
          <a:stretch>
            <a:fillRect/>
          </a:stretch>
        </p:blipFill>
        <p:spPr bwMode="auto">
          <a:xfrm>
            <a:off x="7092280" y="5229200"/>
            <a:ext cx="1819275" cy="1498600"/>
          </a:xfrm>
          <a:prstGeom prst="rect">
            <a:avLst/>
          </a:prstGeom>
          <a:noFill/>
          <a:ln w="9525">
            <a:noFill/>
            <a:miter lim="800000"/>
            <a:headEnd/>
            <a:tailEnd/>
          </a:ln>
        </p:spPr>
      </p:pic>
      <p:pic>
        <p:nvPicPr>
          <p:cNvPr id="9253" name="Picture 225" descr="MC900281149[1]"/>
          <p:cNvPicPr>
            <a:picLocks noChangeAspect="1" noChangeArrowheads="1"/>
          </p:cNvPicPr>
          <p:nvPr/>
        </p:nvPicPr>
        <p:blipFill>
          <a:blip r:embed="rId3" cstate="print"/>
          <a:srcRect/>
          <a:stretch>
            <a:fillRect/>
          </a:stretch>
        </p:blipFill>
        <p:spPr bwMode="auto">
          <a:xfrm>
            <a:off x="0" y="115888"/>
            <a:ext cx="1619250" cy="1260475"/>
          </a:xfrm>
          <a:prstGeom prst="rect">
            <a:avLst/>
          </a:prstGeom>
          <a:noFill/>
          <a:ln w="9525">
            <a:noFill/>
            <a:miter lim="800000"/>
            <a:headEnd/>
            <a:tailEnd/>
          </a:ln>
        </p:spPr>
      </p:pic>
      <p:sp>
        <p:nvSpPr>
          <p:cNvPr id="7" name="Заголовок 1"/>
          <p:cNvSpPr txBox="1">
            <a:spLocks/>
          </p:cNvSpPr>
          <p:nvPr/>
        </p:nvSpPr>
        <p:spPr>
          <a:xfrm>
            <a:off x="457200" y="116632"/>
            <a:ext cx="8686800" cy="792088"/>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200" b="1" i="0" u="none" strike="noStrike" kern="1200" cap="all" spc="0" normalizeH="0" baseline="0" noProof="0" dirty="0" smtClean="0">
                <a:ln>
                  <a:noFill/>
                </a:ln>
                <a:solidFill>
                  <a:schemeClr val="tx1"/>
                </a:solidFill>
                <a:effectLst>
                  <a:reflection blurRad="12700" stA="48000" endA="300" endPos="55000" dir="5400000" sy="-90000" algn="bl" rotWithShape="0"/>
                </a:effectLst>
                <a:uLnTx/>
                <a:uFillTx/>
                <a:latin typeface="+mj-lt"/>
                <a:ea typeface="+mj-ea"/>
                <a:cs typeface="+mj-cs"/>
              </a:rPr>
              <a:t>Задача №10</a:t>
            </a:r>
            <a:endParaRPr kumimoji="0" lang="ru-RU" sz="3200" b="1" i="0" u="none" strike="noStrike" kern="1200" cap="all" spc="0" normalizeH="0" baseline="0" noProof="0" dirty="0">
              <a:ln>
                <a:noFill/>
              </a:ln>
              <a:solidFill>
                <a:schemeClr val="tx1"/>
              </a:solidFill>
              <a:effectLst>
                <a:reflection blurRad="12700" stA="48000" endA="300" endPos="55000" dir="5400000" sy="-90000" algn="bl" rotWithShape="0"/>
              </a:effectLst>
              <a:uLnTx/>
              <a:uFillTx/>
              <a:latin typeface="+mj-lt"/>
              <a:ea typeface="+mj-ea"/>
              <a:cs typeface="+mj-cs"/>
            </a:endParaRPr>
          </a:p>
        </p:txBody>
      </p:sp>
      <p:pic>
        <p:nvPicPr>
          <p:cNvPr id="8"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7884368" y="0"/>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36" name="Rectangle 32"/>
          <p:cNvSpPr>
            <a:spLocks noGrp="1" noChangeArrowheads="1"/>
          </p:cNvSpPr>
          <p:nvPr>
            <p:ph type="title"/>
          </p:nvPr>
        </p:nvSpPr>
        <p:spPr>
          <a:xfrm>
            <a:off x="195263" y="228600"/>
            <a:ext cx="8264525" cy="914400"/>
          </a:xfrm>
        </p:spPr>
        <p:txBody>
          <a:bodyPr/>
          <a:lstStyle/>
          <a:p>
            <a:pPr algn="ctr" eaLnBrk="1" hangingPunct="1">
              <a:defRPr/>
            </a:pPr>
            <a:r>
              <a:rPr lang="ru-RU" dirty="0" smtClean="0">
                <a:effectLst>
                  <a:outerShdw blurRad="38100" dist="38100" dir="2700000" algn="tl">
                    <a:srgbClr val="C0C0C0"/>
                  </a:outerShdw>
                </a:effectLst>
              </a:rPr>
              <a:t>         </a:t>
            </a:r>
          </a:p>
        </p:txBody>
      </p:sp>
      <p:graphicFrame>
        <p:nvGraphicFramePr>
          <p:cNvPr id="21727" name="Group 223"/>
          <p:cNvGraphicFramePr>
            <a:graphicFrameLocks noGrp="1"/>
          </p:cNvGraphicFramePr>
          <p:nvPr>
            <p:ph type="tbl" idx="1"/>
          </p:nvPr>
        </p:nvGraphicFramePr>
        <p:xfrm>
          <a:off x="323528" y="1136496"/>
          <a:ext cx="8064500" cy="4032448"/>
        </p:xfrm>
        <a:graphic>
          <a:graphicData uri="http://schemas.openxmlformats.org/drawingml/2006/table">
            <a:tbl>
              <a:tblPr/>
              <a:tblGrid>
                <a:gridCol w="3167062"/>
                <a:gridCol w="1657350"/>
                <a:gridCol w="1727200"/>
                <a:gridCol w="1512888"/>
              </a:tblGrid>
              <a:tr h="676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1600" b="0" i="0" u="none" strike="noStrike" cap="none" normalizeH="0" baseline="0" dirty="0" smtClean="0">
                        <a:ln>
                          <a:noFill/>
                        </a:ln>
                        <a:solidFill>
                          <a:schemeClr val="tx1"/>
                        </a:solidFill>
                        <a:effectLst/>
                        <a:latin typeface="Arial" charset="0"/>
                        <a:cs typeface="Arial"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Свинцовый завод</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Завод пластиковых изделий</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CC99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Завод резиновых  изделий</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Кол-во фильтров в </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месяц (шт.)</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5</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10</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CC99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Производительность очистки 1 фильтра (</a:t>
                      </a:r>
                      <a:r>
                        <a:rPr lang="ru-RU" sz="2000" b="1" dirty="0" smtClean="0">
                          <a:solidFill>
                            <a:prstClr val="black"/>
                          </a:solidFill>
                        </a:rPr>
                        <a:t>м³</a:t>
                      </a:r>
                      <a:r>
                        <a:rPr kumimoji="0" lang="ru-RU" sz="2000" b="1" i="0" u="none" strike="noStrike" cap="none" normalizeH="0" baseline="0" dirty="0" smtClean="0">
                          <a:ln>
                            <a:noFill/>
                          </a:ln>
                          <a:solidFill>
                            <a:schemeClr val="tx1"/>
                          </a:solidFill>
                          <a:effectLst/>
                          <a:latin typeface="+mn-lt"/>
                          <a:cs typeface="Arial" charset="0"/>
                        </a:rPr>
                        <a:t>/ч)</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9FF6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24</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rgbClr val="990000"/>
                          </a:solidFill>
                          <a:effectLst/>
                          <a:latin typeface="+mn-lt"/>
                          <a:cs typeface="Arial" charset="0"/>
                        </a:rPr>
                        <a:t>?</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CC99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18</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ru-RU" sz="2000" b="1" i="0" u="none" strike="noStrike" cap="none" normalizeH="0" baseline="0" dirty="0" smtClean="0">
                          <a:ln>
                            <a:noFill/>
                          </a:ln>
                          <a:solidFill>
                            <a:schemeClr val="tx1"/>
                          </a:solidFill>
                          <a:effectLst/>
                          <a:latin typeface="+mn-lt"/>
                          <a:cs typeface="Arial" charset="0"/>
                        </a:rPr>
                        <a:t> Производительность очистки за 1 месяц (</a:t>
                      </a:r>
                      <a:r>
                        <a:rPr lang="ru-RU" sz="2000" b="1" dirty="0" smtClean="0">
                          <a:solidFill>
                            <a:prstClr val="black"/>
                          </a:solidFill>
                        </a:rPr>
                        <a:t>м³</a:t>
                      </a:r>
                      <a:r>
                        <a:rPr kumimoji="0" lang="ru-RU" sz="2000" b="1" i="0" u="none" strike="noStrike" cap="none" normalizeH="0" baseline="0" dirty="0" smtClean="0">
                          <a:ln>
                            <a:noFill/>
                          </a:ln>
                          <a:solidFill>
                            <a:schemeClr val="tx1"/>
                          </a:solidFill>
                          <a:effectLst/>
                          <a:latin typeface="+mn-lt"/>
                          <a:cs typeface="Arial" charset="0"/>
                        </a:rPr>
                        <a:t>/ч)</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CC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rgbClr val="990000"/>
                          </a:solidFill>
                          <a:effectLst/>
                          <a:latin typeface="+mn-lt"/>
                          <a:cs typeface="Arial" charset="0"/>
                        </a:rPr>
                        <a:t>?</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144</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r h="86252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ru-RU" sz="2000" b="1" i="0" u="none" strike="noStrike" cap="none" normalizeH="0" baseline="0" dirty="0" smtClean="0">
                          <a:ln>
                            <a:noFill/>
                          </a:ln>
                          <a:solidFill>
                            <a:schemeClr val="tx1"/>
                          </a:solidFill>
                          <a:effectLst/>
                          <a:latin typeface="+mn-lt"/>
                          <a:cs typeface="Arial" charset="0"/>
                        </a:rPr>
                        <a:t>Производительность очистки за 2 месяца(</a:t>
                      </a:r>
                      <a:r>
                        <a:rPr lang="ru-RU" sz="2000" b="1" dirty="0" smtClean="0">
                          <a:solidFill>
                            <a:prstClr val="black"/>
                          </a:solidFill>
                        </a:rPr>
                        <a:t>м³</a:t>
                      </a:r>
                      <a:r>
                        <a:rPr kumimoji="0" lang="ru-RU" sz="2000" b="1" i="0" u="none" strike="noStrike" cap="none" normalizeH="0" baseline="0" dirty="0" smtClean="0">
                          <a:ln>
                            <a:noFill/>
                          </a:ln>
                          <a:solidFill>
                            <a:schemeClr val="tx1"/>
                          </a:solidFill>
                          <a:effectLst/>
                          <a:latin typeface="+mn-lt"/>
                          <a:cs typeface="Arial" charset="0"/>
                        </a:rPr>
                        <a:t>/ч)</a:t>
                      </a:r>
                    </a:p>
                  </a:txBody>
                  <a:tcPr anchor="ct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0066FF">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969696">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240</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ru-RU" sz="2000" b="1" i="0" u="none" strike="noStrike" cap="none" normalizeH="0" baseline="0" dirty="0" smtClean="0">
                          <a:ln>
                            <a:noFill/>
                          </a:ln>
                          <a:solidFill>
                            <a:schemeClr val="tx1"/>
                          </a:solidFill>
                          <a:effectLst/>
                          <a:latin typeface="+mn-lt"/>
                          <a:cs typeface="Arial" charset="0"/>
                        </a:rPr>
                        <a:t>-</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accent1">
                        <a:alpha val="50000"/>
                      </a:schemeClr>
                    </a:solidFill>
                  </a:tcPr>
                </a:tc>
              </a:tr>
            </a:tbl>
          </a:graphicData>
        </a:graphic>
      </p:graphicFrame>
      <p:sp>
        <p:nvSpPr>
          <p:cNvPr id="9251" name="Text Box 204"/>
          <p:cNvSpPr txBox="1">
            <a:spLocks noChangeArrowheads="1"/>
          </p:cNvSpPr>
          <p:nvPr/>
        </p:nvSpPr>
        <p:spPr bwMode="auto">
          <a:xfrm>
            <a:off x="179512" y="5229200"/>
            <a:ext cx="7921625" cy="1631216"/>
          </a:xfrm>
          <a:prstGeom prst="rect">
            <a:avLst/>
          </a:prstGeom>
          <a:noFill/>
          <a:ln w="9525">
            <a:noFill/>
            <a:miter lim="800000"/>
            <a:headEnd/>
            <a:tailEnd/>
          </a:ln>
        </p:spPr>
        <p:txBody>
          <a:bodyPr>
            <a:spAutoFit/>
          </a:bodyPr>
          <a:lstStyle/>
          <a:p>
            <a:r>
              <a:rPr lang="ru-RU" sz="2000" b="1" dirty="0" smtClean="0"/>
              <a:t>1. Найдите производительность очистки за месяц?</a:t>
            </a:r>
          </a:p>
          <a:p>
            <a:r>
              <a:rPr lang="ru-RU" sz="2000" b="1" dirty="0" smtClean="0"/>
              <a:t>2. Найдите производительность очистки 1 фильтра? </a:t>
            </a:r>
          </a:p>
          <a:p>
            <a:r>
              <a:rPr lang="ru-RU" sz="2000" b="1" dirty="0" smtClean="0"/>
              <a:t>3. Сколько фильтров нужно заводу резиновых изделий на пол</a:t>
            </a:r>
          </a:p>
          <a:p>
            <a:r>
              <a:rPr lang="ru-RU" sz="2000" b="1" dirty="0" smtClean="0"/>
              <a:t>     месяца?</a:t>
            </a:r>
            <a:r>
              <a:rPr lang="ru-RU" sz="2000" b="1" dirty="0" smtClean="0">
                <a:solidFill>
                  <a:prstClr val="black"/>
                </a:solidFill>
              </a:rPr>
              <a:t> </a:t>
            </a:r>
            <a:endParaRPr lang="ru-RU" sz="2000" dirty="0" smtClean="0"/>
          </a:p>
          <a:p>
            <a:r>
              <a:rPr lang="ru-RU" sz="2000" b="1" dirty="0" smtClean="0"/>
              <a:t> </a:t>
            </a:r>
            <a:endParaRPr lang="ru-RU" sz="2000" dirty="0"/>
          </a:p>
        </p:txBody>
      </p:sp>
      <p:pic>
        <p:nvPicPr>
          <p:cNvPr id="9252" name="Picture 224" descr="MC900211983[1]"/>
          <p:cNvPicPr>
            <a:picLocks noChangeAspect="1" noChangeArrowheads="1"/>
          </p:cNvPicPr>
          <p:nvPr/>
        </p:nvPicPr>
        <p:blipFill>
          <a:blip r:embed="rId2" cstate="print"/>
          <a:srcRect/>
          <a:stretch>
            <a:fillRect/>
          </a:stretch>
        </p:blipFill>
        <p:spPr bwMode="auto">
          <a:xfrm>
            <a:off x="7164288" y="5229200"/>
            <a:ext cx="1819275" cy="1498600"/>
          </a:xfrm>
          <a:prstGeom prst="rect">
            <a:avLst/>
          </a:prstGeom>
          <a:noFill/>
          <a:ln w="9525">
            <a:noFill/>
            <a:miter lim="800000"/>
            <a:headEnd/>
            <a:tailEnd/>
          </a:ln>
        </p:spPr>
      </p:pic>
      <p:pic>
        <p:nvPicPr>
          <p:cNvPr id="9253" name="Picture 225" descr="MC900281149[1]"/>
          <p:cNvPicPr>
            <a:picLocks noChangeAspect="1" noChangeArrowheads="1"/>
          </p:cNvPicPr>
          <p:nvPr/>
        </p:nvPicPr>
        <p:blipFill>
          <a:blip r:embed="rId3" cstate="print"/>
          <a:srcRect/>
          <a:stretch>
            <a:fillRect/>
          </a:stretch>
        </p:blipFill>
        <p:spPr bwMode="auto">
          <a:xfrm>
            <a:off x="0" y="115888"/>
            <a:ext cx="1619250" cy="1260475"/>
          </a:xfrm>
          <a:prstGeom prst="rect">
            <a:avLst/>
          </a:prstGeom>
          <a:noFill/>
          <a:ln w="9525">
            <a:noFill/>
            <a:miter lim="800000"/>
            <a:headEnd/>
            <a:tailEnd/>
          </a:ln>
        </p:spPr>
      </p:pic>
      <p:sp>
        <p:nvSpPr>
          <p:cNvPr id="7" name="Заголовок 1"/>
          <p:cNvSpPr txBox="1">
            <a:spLocks/>
          </p:cNvSpPr>
          <p:nvPr/>
        </p:nvSpPr>
        <p:spPr>
          <a:xfrm>
            <a:off x="457200" y="116632"/>
            <a:ext cx="8686800" cy="792088"/>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200" b="1" i="0" u="none" strike="noStrike" kern="1200" cap="all" spc="0" normalizeH="0" baseline="0" noProof="0" dirty="0" smtClean="0">
                <a:ln>
                  <a:noFill/>
                </a:ln>
                <a:solidFill>
                  <a:schemeClr val="tx1"/>
                </a:solidFill>
                <a:effectLst>
                  <a:reflection blurRad="12700" stA="48000" endA="300" endPos="55000" dir="5400000" sy="-90000" algn="bl" rotWithShape="0"/>
                </a:effectLst>
                <a:uLnTx/>
                <a:uFillTx/>
                <a:latin typeface="+mj-lt"/>
                <a:ea typeface="+mj-ea"/>
                <a:cs typeface="+mj-cs"/>
              </a:rPr>
              <a:t>Задача №10</a:t>
            </a:r>
            <a:endParaRPr kumimoji="0" lang="ru-RU" sz="3200" b="1" i="0" u="none" strike="noStrike" kern="1200" cap="all" spc="0" normalizeH="0" baseline="0" noProof="0" dirty="0">
              <a:ln>
                <a:noFill/>
              </a:ln>
              <a:solidFill>
                <a:schemeClr val="tx1"/>
              </a:solidFill>
              <a:effectLst>
                <a:reflection blurRad="12700" stA="48000" endA="300" endPos="55000" dir="5400000" sy="-90000" algn="bl" rotWithShape="0"/>
              </a:effectLst>
              <a:uLnTx/>
              <a:uFillTx/>
              <a:latin typeface="+mj-lt"/>
              <a:ea typeface="+mj-ea"/>
              <a:cs typeface="+mj-cs"/>
            </a:endParaRPr>
          </a:p>
        </p:txBody>
      </p:sp>
      <p:pic>
        <p:nvPicPr>
          <p:cNvPr id="8"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7884368" y="0"/>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699792" y="620688"/>
            <a:ext cx="5760640" cy="1319064"/>
          </a:xfrm>
        </p:spPr>
        <p:txBody>
          <a:bodyPr>
            <a:noAutofit/>
          </a:bodyPr>
          <a:lstStyle/>
          <a:p>
            <a:pPr algn="ctr"/>
            <a:r>
              <a:rPr lang="ru-RU" sz="2000" b="1" dirty="0" smtClean="0">
                <a:solidFill>
                  <a:schemeClr val="tx1"/>
                </a:solidFill>
                <a:cs typeface="Arial" pitchFamily="34" charset="0"/>
              </a:rPr>
              <a:t>Экология - "сумма знаний, относящихся</a:t>
            </a:r>
            <a:br>
              <a:rPr lang="ru-RU" sz="2000" b="1" dirty="0" smtClean="0">
                <a:solidFill>
                  <a:schemeClr val="tx1"/>
                </a:solidFill>
                <a:cs typeface="Arial" pitchFamily="34" charset="0"/>
              </a:rPr>
            </a:br>
            <a:r>
              <a:rPr lang="ru-RU" sz="2000" b="1" dirty="0" smtClean="0">
                <a:solidFill>
                  <a:schemeClr val="tx1"/>
                </a:solidFill>
                <a:cs typeface="Arial" pitchFamily="34" charset="0"/>
              </a:rPr>
              <a:t>к экономике природы". </a:t>
            </a:r>
            <a:br>
              <a:rPr lang="ru-RU" sz="2000" b="1" dirty="0" smtClean="0">
                <a:solidFill>
                  <a:schemeClr val="tx1"/>
                </a:solidFill>
                <a:cs typeface="Arial" pitchFamily="34" charset="0"/>
              </a:rPr>
            </a:br>
            <a:r>
              <a:rPr lang="ru-RU" sz="2000" b="1" dirty="0" smtClean="0">
                <a:solidFill>
                  <a:schemeClr val="tx1"/>
                </a:solidFill>
                <a:cs typeface="Arial" pitchFamily="34" charset="0"/>
              </a:rPr>
              <a:t>Э.Геккель (1866 г., немецкий биолог)</a:t>
            </a:r>
            <a:endParaRPr lang="ru-RU" sz="2000" b="1" dirty="0">
              <a:solidFill>
                <a:schemeClr val="tx1"/>
              </a:solidFill>
              <a:latin typeface="+mj-lt"/>
              <a:cs typeface="Arial" pitchFamily="34" charset="0"/>
            </a:endParaRPr>
          </a:p>
        </p:txBody>
      </p:sp>
      <p:pic>
        <p:nvPicPr>
          <p:cNvPr id="4" name="Picture 3"/>
          <p:cNvPicPr>
            <a:picLocks noChangeAspect="1" noChangeArrowheads="1"/>
          </p:cNvPicPr>
          <p:nvPr/>
        </p:nvPicPr>
        <p:blipFill>
          <a:blip r:embed="rId2" cstate="print"/>
          <a:srcRect/>
          <a:stretch>
            <a:fillRect/>
          </a:stretch>
        </p:blipFill>
        <p:spPr>
          <a:xfrm rot="21174595">
            <a:off x="469763" y="614542"/>
            <a:ext cx="2389946" cy="2517590"/>
          </a:xfrm>
          <a:prstGeom prst="rect">
            <a:avLst/>
          </a:prstGeom>
          <a:effectLst>
            <a:outerShdw blurRad="50800" dist="38100" dir="8100000" algn="tr" rotWithShape="0">
              <a:prstClr val="black">
                <a:alpha val="40000"/>
              </a:prstClr>
            </a:outerShdw>
          </a:effectLst>
        </p:spPr>
      </p:pic>
      <p:sp>
        <p:nvSpPr>
          <p:cNvPr id="7" name="TextBox 6"/>
          <p:cNvSpPr txBox="1"/>
          <p:nvPr/>
        </p:nvSpPr>
        <p:spPr>
          <a:xfrm>
            <a:off x="683568" y="3933056"/>
            <a:ext cx="4104456" cy="369332"/>
          </a:xfrm>
          <a:prstGeom prst="rect">
            <a:avLst/>
          </a:prstGeom>
          <a:noFill/>
        </p:spPr>
        <p:txBody>
          <a:bodyPr wrap="square" rtlCol="0">
            <a:spAutoFit/>
          </a:bodyPr>
          <a:lstStyle/>
          <a:p>
            <a:endParaRPr lang="ru-RU"/>
          </a:p>
        </p:txBody>
      </p:sp>
      <p:sp>
        <p:nvSpPr>
          <p:cNvPr id="8" name="Прямоугольник 7"/>
          <p:cNvSpPr/>
          <p:nvPr/>
        </p:nvSpPr>
        <p:spPr>
          <a:xfrm>
            <a:off x="611560" y="3429000"/>
            <a:ext cx="4572000" cy="2554545"/>
          </a:xfrm>
          <a:prstGeom prst="rect">
            <a:avLst/>
          </a:prstGeom>
        </p:spPr>
        <p:txBody>
          <a:bodyPr>
            <a:spAutoFit/>
          </a:bodyPr>
          <a:lstStyle/>
          <a:p>
            <a:r>
              <a:rPr lang="ru-RU" sz="2000" b="1" dirty="0" smtClean="0">
                <a:cs typeface="Arial" pitchFamily="34" charset="0"/>
              </a:rPr>
              <a:t>В книге "Всеобщая морфология организмов". Э. Геккель дал свое определение экологии, как науки: "Под экологией мы понимаем общую науку об отношениях организмов с окружающей средой, куда мы относим в широком смысле все условия существования</a:t>
            </a:r>
            <a:r>
              <a:rPr lang="ru-RU" b="1" dirty="0" smtClean="0">
                <a:cs typeface="Arial" pitchFamily="34" charset="0"/>
              </a:rPr>
              <a:t>».</a:t>
            </a:r>
            <a:endParaRPr lang="ru-RU" b="1" dirty="0"/>
          </a:p>
        </p:txBody>
      </p:sp>
      <p:pic>
        <p:nvPicPr>
          <p:cNvPr id="9" name="Picture 2"/>
          <p:cNvPicPr>
            <a:picLocks noChangeAspect="1" noChangeArrowheads="1"/>
          </p:cNvPicPr>
          <p:nvPr/>
        </p:nvPicPr>
        <p:blipFill>
          <a:blip r:embed="rId3" cstate="print"/>
          <a:srcRect/>
          <a:stretch>
            <a:fillRect/>
          </a:stretch>
        </p:blipFill>
        <p:spPr bwMode="auto">
          <a:xfrm>
            <a:off x="5148064" y="1988840"/>
            <a:ext cx="3816424" cy="4608512"/>
          </a:xfrm>
          <a:prstGeom prst="rect">
            <a:avLst/>
          </a:prstGeom>
          <a:noFill/>
          <a:ln w="9525">
            <a:noFill/>
            <a:miter lim="800000"/>
            <a:headEnd/>
            <a:tailEnd/>
          </a:ln>
          <a:effectLst/>
        </p:spPr>
      </p:pic>
    </p:spTree>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ChangeArrowheads="1"/>
          </p:cNvSpPr>
          <p:nvPr/>
        </p:nvSpPr>
        <p:spPr bwMode="auto">
          <a:xfrm>
            <a:off x="395536" y="1700808"/>
            <a:ext cx="8496300" cy="3785652"/>
          </a:xfrm>
          <a:prstGeom prst="rect">
            <a:avLst/>
          </a:prstGeom>
          <a:noFill/>
          <a:ln w="9525">
            <a:noFill/>
            <a:miter lim="800000"/>
            <a:headEnd/>
            <a:tailEnd/>
          </a:ln>
        </p:spPr>
        <p:txBody>
          <a:bodyPr>
            <a:spAutoFit/>
          </a:bodyPr>
          <a:lstStyle/>
          <a:p>
            <a:pPr marL="342900" indent="-342900">
              <a:buFontTx/>
              <a:buAutoNum type="arabicParenR"/>
            </a:pPr>
            <a:r>
              <a:rPr lang="ru-RU" sz="2000" b="1" dirty="0"/>
              <a:t> 24 </a:t>
            </a:r>
            <a:r>
              <a:rPr lang="en-US" sz="2000" b="1" dirty="0"/>
              <a:t>·</a:t>
            </a:r>
            <a:r>
              <a:rPr lang="ru-RU" sz="2000" b="1" dirty="0"/>
              <a:t> 5 = 120 </a:t>
            </a:r>
            <a:r>
              <a:rPr lang="ru-RU" sz="2000" b="1" dirty="0" smtClean="0"/>
              <a:t>(</a:t>
            </a:r>
            <a:r>
              <a:rPr lang="ru-RU" sz="2000" b="1" dirty="0" smtClean="0">
                <a:solidFill>
                  <a:prstClr val="black"/>
                </a:solidFill>
              </a:rPr>
              <a:t>м³/ч</a:t>
            </a:r>
            <a:r>
              <a:rPr lang="ru-RU" sz="2000" b="1" dirty="0" smtClean="0"/>
              <a:t> ) </a:t>
            </a:r>
            <a:r>
              <a:rPr lang="ru-RU" sz="2000" b="1" dirty="0"/>
              <a:t>– </a:t>
            </a:r>
            <a:r>
              <a:rPr lang="ru-RU" sz="2000" b="1" dirty="0" smtClean="0"/>
              <a:t>производительность очистки за </a:t>
            </a:r>
            <a:r>
              <a:rPr lang="ru-RU" sz="2000" b="1" dirty="0"/>
              <a:t>1 </a:t>
            </a:r>
            <a:r>
              <a:rPr lang="ru-RU" sz="2000" b="1" dirty="0" smtClean="0"/>
              <a:t>месяц на  </a:t>
            </a:r>
          </a:p>
          <a:p>
            <a:pPr marL="342900" indent="-342900"/>
            <a:r>
              <a:rPr lang="ru-RU" sz="2000" b="1" dirty="0" smtClean="0"/>
              <a:t>                                            свинцовом </a:t>
            </a:r>
            <a:r>
              <a:rPr lang="ru-RU" sz="2000" b="1" dirty="0"/>
              <a:t>заводе</a:t>
            </a:r>
            <a:r>
              <a:rPr lang="ru-RU" sz="2000" b="1" dirty="0" smtClean="0"/>
              <a:t>.</a:t>
            </a:r>
          </a:p>
          <a:p>
            <a:pPr marL="342900" indent="-342900"/>
            <a:r>
              <a:rPr lang="ru-RU" sz="2000" b="1" dirty="0" smtClean="0"/>
              <a:t>2)   240 : 20 = 12 (</a:t>
            </a:r>
            <a:r>
              <a:rPr lang="ru-RU" sz="2000" b="1" dirty="0" smtClean="0">
                <a:solidFill>
                  <a:prstClr val="black"/>
                </a:solidFill>
              </a:rPr>
              <a:t>м³</a:t>
            </a:r>
            <a:r>
              <a:rPr lang="ru-RU" sz="2000" b="1" dirty="0" smtClean="0"/>
              <a:t>/ч) – производительность очистки 1 фильтра завода </a:t>
            </a:r>
          </a:p>
          <a:p>
            <a:pPr marL="342900" indent="-342900"/>
            <a:r>
              <a:rPr lang="ru-RU" sz="2000" b="1" dirty="0" smtClean="0"/>
              <a:t>                                              пластиковых изделий. </a:t>
            </a:r>
          </a:p>
          <a:p>
            <a:pPr marL="457200" indent="-457200">
              <a:buAutoNum type="arabicParenR" startAt="3"/>
            </a:pPr>
            <a:r>
              <a:rPr lang="ru-RU" sz="2000" b="1" dirty="0" smtClean="0"/>
              <a:t>144 </a:t>
            </a:r>
            <a:r>
              <a:rPr lang="ru-RU" sz="2000" b="1" dirty="0"/>
              <a:t>: 18 = 8 </a:t>
            </a:r>
            <a:r>
              <a:rPr lang="ru-RU" sz="2000" b="1"/>
              <a:t>(</a:t>
            </a:r>
            <a:r>
              <a:rPr lang="ru-RU" sz="2000" b="1" smtClean="0"/>
              <a:t>ф) </a:t>
            </a:r>
            <a:r>
              <a:rPr lang="ru-RU" sz="2000" b="1" dirty="0"/>
              <a:t>– </a:t>
            </a:r>
            <a:r>
              <a:rPr lang="ru-RU" sz="2000" b="1" dirty="0" smtClean="0"/>
              <a:t> на месяц потребуется заводу резиновых изделий.</a:t>
            </a:r>
          </a:p>
          <a:p>
            <a:pPr marL="457200" indent="-457200">
              <a:buAutoNum type="arabicParenR" startAt="3"/>
            </a:pPr>
            <a:r>
              <a:rPr lang="ru-RU" sz="2000" b="1" dirty="0" smtClean="0"/>
              <a:t> 8 </a:t>
            </a:r>
            <a:r>
              <a:rPr lang="ru-RU" sz="2000" b="1" dirty="0"/>
              <a:t>: 2 = 4 (ф) – </a:t>
            </a:r>
            <a:r>
              <a:rPr lang="ru-RU" sz="2000" b="1" dirty="0" smtClean="0"/>
              <a:t> </a:t>
            </a:r>
            <a:r>
              <a:rPr lang="ru-RU" sz="2000" b="1" dirty="0"/>
              <a:t>на </a:t>
            </a:r>
            <a:r>
              <a:rPr lang="ru-RU" sz="2000" b="1" dirty="0" smtClean="0"/>
              <a:t>пол месяца потребуется заводу резиновых изделий. </a:t>
            </a:r>
          </a:p>
          <a:p>
            <a:pPr marL="342900" indent="-342900"/>
            <a:endParaRPr lang="ru-RU" sz="2000" b="1" dirty="0" smtClean="0"/>
          </a:p>
          <a:p>
            <a:pPr marL="342900" indent="-342900"/>
            <a:r>
              <a:rPr lang="ru-RU" sz="2000" b="1" dirty="0" smtClean="0"/>
              <a:t>      Ответ:  120 (</a:t>
            </a:r>
            <a:r>
              <a:rPr lang="ru-RU" sz="2000" b="1" dirty="0" smtClean="0">
                <a:solidFill>
                  <a:prstClr val="black"/>
                </a:solidFill>
              </a:rPr>
              <a:t>м³/ч</a:t>
            </a:r>
            <a:r>
              <a:rPr lang="ru-RU" sz="2000" dirty="0" smtClean="0"/>
              <a:t> </a:t>
            </a:r>
            <a:r>
              <a:rPr lang="ru-RU" sz="2000" b="1" dirty="0" smtClean="0"/>
              <a:t>) – производительность очистки за 1 месяц на  </a:t>
            </a:r>
          </a:p>
          <a:p>
            <a:pPr marL="342900" indent="-342900"/>
            <a:r>
              <a:rPr lang="ru-RU" sz="2000" b="1" dirty="0" smtClean="0"/>
              <a:t>                   свинцовом заводе; 12 (</a:t>
            </a:r>
            <a:r>
              <a:rPr lang="ru-RU" sz="2000" b="1" dirty="0" smtClean="0">
                <a:solidFill>
                  <a:prstClr val="black"/>
                </a:solidFill>
              </a:rPr>
              <a:t>м³</a:t>
            </a:r>
            <a:r>
              <a:rPr lang="ru-RU" sz="2000" b="1" dirty="0" smtClean="0"/>
              <a:t>/ч) – производительность очистки</a:t>
            </a:r>
          </a:p>
          <a:p>
            <a:pPr marL="342900" indent="-342900"/>
            <a:r>
              <a:rPr lang="ru-RU" sz="2000" b="1" dirty="0" smtClean="0"/>
              <a:t>                   1 фильтра завода  пластиковых изделий; 4 фильтра необходимо</a:t>
            </a:r>
          </a:p>
          <a:p>
            <a:pPr marL="342900" indent="-342900"/>
            <a:r>
              <a:rPr lang="ru-RU" sz="2000" b="1" dirty="0" smtClean="0"/>
              <a:t>                   заводу резиновых  изделий на пол месяца.</a:t>
            </a:r>
          </a:p>
          <a:p>
            <a:pPr marL="342900" indent="-342900"/>
            <a:endParaRPr lang="en-US" sz="2000" b="1" dirty="0"/>
          </a:p>
        </p:txBody>
      </p:sp>
      <p:pic>
        <p:nvPicPr>
          <p:cNvPr id="10244" name="Picture 6" descr="MC900211983[1]"/>
          <p:cNvPicPr>
            <a:picLocks noChangeAspect="1" noChangeArrowheads="1"/>
          </p:cNvPicPr>
          <p:nvPr/>
        </p:nvPicPr>
        <p:blipFill>
          <a:blip r:embed="rId2" cstate="print"/>
          <a:srcRect/>
          <a:stretch>
            <a:fillRect/>
          </a:stretch>
        </p:blipFill>
        <p:spPr bwMode="auto">
          <a:xfrm>
            <a:off x="7164288" y="5157192"/>
            <a:ext cx="1819275" cy="1498600"/>
          </a:xfrm>
          <a:prstGeom prst="rect">
            <a:avLst/>
          </a:prstGeom>
          <a:noFill/>
          <a:ln w="9525">
            <a:noFill/>
            <a:miter lim="800000"/>
            <a:headEnd/>
            <a:tailEnd/>
          </a:ln>
        </p:spPr>
      </p:pic>
      <p:pic>
        <p:nvPicPr>
          <p:cNvPr id="10245" name="Picture 7" descr="MC900281149[1]"/>
          <p:cNvPicPr>
            <a:picLocks noChangeAspect="1" noChangeArrowheads="1"/>
          </p:cNvPicPr>
          <p:nvPr/>
        </p:nvPicPr>
        <p:blipFill>
          <a:blip r:embed="rId3" cstate="print"/>
          <a:srcRect/>
          <a:stretch>
            <a:fillRect/>
          </a:stretch>
        </p:blipFill>
        <p:spPr bwMode="auto">
          <a:xfrm>
            <a:off x="179512" y="116632"/>
            <a:ext cx="1619250" cy="1260475"/>
          </a:xfrm>
          <a:prstGeom prst="rect">
            <a:avLst/>
          </a:prstGeom>
          <a:noFill/>
          <a:ln w="9525">
            <a:noFill/>
            <a:miter lim="800000"/>
            <a:headEnd/>
            <a:tailEnd/>
          </a:ln>
        </p:spPr>
      </p:pic>
      <p:pic>
        <p:nvPicPr>
          <p:cNvPr id="10246"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7596336" y="0"/>
            <a:ext cx="1416050" cy="1655762"/>
          </a:xfrm>
          <a:prstGeom prst="rect">
            <a:avLst/>
          </a:prstGeom>
          <a:noFill/>
          <a:ln w="9525">
            <a:noFill/>
            <a:miter lim="800000"/>
            <a:headEnd/>
            <a:tailEnd/>
          </a:ln>
        </p:spPr>
      </p:pic>
      <p:sp>
        <p:nvSpPr>
          <p:cNvPr id="7" name="Заголовок 1"/>
          <p:cNvSpPr txBox="1">
            <a:spLocks/>
          </p:cNvSpPr>
          <p:nvPr/>
        </p:nvSpPr>
        <p:spPr>
          <a:xfrm>
            <a:off x="457200" y="332656"/>
            <a:ext cx="8686800" cy="792088"/>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200" b="1" i="0" u="none" strike="noStrike" kern="1200" cap="all" spc="0" normalizeH="0" baseline="0" noProof="0" dirty="0" smtClean="0">
                <a:ln>
                  <a:noFill/>
                </a:ln>
                <a:solidFill>
                  <a:schemeClr val="tx1"/>
                </a:solidFill>
                <a:effectLst>
                  <a:reflection blurRad="12700" stA="48000" endA="300" endPos="55000" dir="5400000" sy="-90000" algn="bl" rotWithShape="0"/>
                </a:effectLst>
                <a:uLnTx/>
                <a:uFillTx/>
                <a:latin typeface="+mj-lt"/>
                <a:ea typeface="+mj-ea"/>
                <a:cs typeface="+mj-cs"/>
              </a:rPr>
              <a:t>Задача №10</a:t>
            </a:r>
            <a:endParaRPr kumimoji="0" lang="ru-RU" sz="3200" b="1" i="0" u="none" strike="noStrike" kern="1200" cap="all" spc="0" normalizeH="0" baseline="0" noProof="0" dirty="0">
              <a:ln>
                <a:noFill/>
              </a:ln>
              <a:solidFill>
                <a:schemeClr val="tx1"/>
              </a:solidFill>
              <a:effectLst>
                <a:reflection blurRad="12700" stA="48000" endA="300" endPos="55000" dir="5400000" sy="-90000" algn="bl" rotWithShape="0"/>
              </a:effectLst>
              <a:uLnTx/>
              <a:uFillTx/>
              <a:latin typeface="+mj-lt"/>
              <a:ea typeface="+mj-ea"/>
              <a:cs typeface="+mj-cs"/>
            </a:endParaRPr>
          </a:p>
        </p:txBody>
      </p:sp>
      <p:sp>
        <p:nvSpPr>
          <p:cNvPr id="16" name="Прямоугольник 15"/>
          <p:cNvSpPr/>
          <p:nvPr/>
        </p:nvSpPr>
        <p:spPr>
          <a:xfrm>
            <a:off x="4834549" y="5274747"/>
            <a:ext cx="248786" cy="369332"/>
          </a:xfrm>
          <a:prstGeom prst="rect">
            <a:avLst/>
          </a:prstGeom>
        </p:spPr>
        <p:txBody>
          <a:bodyPr wrap="none">
            <a:spAutoFit/>
          </a:bodyPr>
          <a:lstStyle/>
          <a:p>
            <a:pPr lvl="0"/>
            <a:r>
              <a:rPr lang="ru-RU" dirty="0" smtClean="0">
                <a:solidFill>
                  <a:prstClr val="black"/>
                </a:solidFill>
                <a:latin typeface="Arial" charset="0"/>
                <a:cs typeface="Arial" charset="0"/>
              </a:rPr>
              <a:t> </a:t>
            </a:r>
            <a:endParaRPr lang="ru-RU" dirty="0">
              <a:solidFill>
                <a:prstClr val="black"/>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wipe(up)">
                                      <p:cBhvr>
                                        <p:cTn id="7" dur="3000"/>
                                        <p:tgtEl>
                                          <p:spTgt spid="10243">
                                            <p:txEl>
                                              <p:pRg st="0" end="0"/>
                                            </p:txEl>
                                          </p:spTgt>
                                        </p:tgtEl>
                                      </p:cBhvr>
                                    </p:animEffect>
                                  </p:childTnLst>
                                </p:cTn>
                              </p:par>
                            </p:childTnLst>
                          </p:cTn>
                        </p:par>
                        <p:par>
                          <p:cTn id="8" fill="hold">
                            <p:stCondLst>
                              <p:cond delay="3000"/>
                            </p:stCondLst>
                            <p:childTnLst>
                              <p:par>
                                <p:cTn id="9" presetID="22" presetClass="entr" presetSubtype="1" fill="hold" nodeType="after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wipe(up)">
                                      <p:cBhvr>
                                        <p:cTn id="11" dur="3000"/>
                                        <p:tgtEl>
                                          <p:spTgt spid="1024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Effect transition="in" filter="wipe(up)">
                                      <p:cBhvr>
                                        <p:cTn id="16" dur="3000"/>
                                        <p:tgtEl>
                                          <p:spTgt spid="10243">
                                            <p:txEl>
                                              <p:pRg st="2" end="2"/>
                                            </p:txEl>
                                          </p:spTgt>
                                        </p:tgtEl>
                                      </p:cBhvr>
                                    </p:animEffect>
                                  </p:childTnLst>
                                </p:cTn>
                              </p:par>
                            </p:childTnLst>
                          </p:cTn>
                        </p:par>
                        <p:par>
                          <p:cTn id="17" fill="hold">
                            <p:stCondLst>
                              <p:cond delay="3000"/>
                            </p:stCondLst>
                            <p:childTnLst>
                              <p:par>
                                <p:cTn id="18" presetID="22" presetClass="entr" presetSubtype="1" fill="hold"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Effect transition="in" filter="wipe(up)">
                                      <p:cBhvr>
                                        <p:cTn id="20" dur="3000"/>
                                        <p:tgtEl>
                                          <p:spTgt spid="1024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Effect transition="in" filter="wipe(up)">
                                      <p:cBhvr>
                                        <p:cTn id="25" dur="3000"/>
                                        <p:tgtEl>
                                          <p:spTgt spid="1024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0243">
                                            <p:txEl>
                                              <p:pRg st="5" end="5"/>
                                            </p:txEl>
                                          </p:spTgt>
                                        </p:tgtEl>
                                        <p:attrNameLst>
                                          <p:attrName>style.visibility</p:attrName>
                                        </p:attrNameLst>
                                      </p:cBhvr>
                                      <p:to>
                                        <p:strVal val="visible"/>
                                      </p:to>
                                    </p:set>
                                    <p:animEffect transition="in" filter="wipe(up)">
                                      <p:cBhvr>
                                        <p:cTn id="30" dur="3000"/>
                                        <p:tgtEl>
                                          <p:spTgt spid="1024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0243">
                                            <p:txEl>
                                              <p:pRg st="7" end="7"/>
                                            </p:txEl>
                                          </p:spTgt>
                                        </p:tgtEl>
                                        <p:attrNameLst>
                                          <p:attrName>style.visibility</p:attrName>
                                        </p:attrNameLst>
                                      </p:cBhvr>
                                      <p:to>
                                        <p:strVal val="visible"/>
                                      </p:to>
                                    </p:set>
                                    <p:animEffect transition="in" filter="wipe(up)">
                                      <p:cBhvr>
                                        <p:cTn id="35" dur="3000"/>
                                        <p:tgtEl>
                                          <p:spTgt spid="10243">
                                            <p:txEl>
                                              <p:pRg st="7" end="7"/>
                                            </p:txEl>
                                          </p:spTgt>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10243">
                                            <p:txEl>
                                              <p:pRg st="8" end="8"/>
                                            </p:txEl>
                                          </p:spTgt>
                                        </p:tgtEl>
                                        <p:attrNameLst>
                                          <p:attrName>style.visibility</p:attrName>
                                        </p:attrNameLst>
                                      </p:cBhvr>
                                      <p:to>
                                        <p:strVal val="visible"/>
                                      </p:to>
                                    </p:set>
                                    <p:animEffect transition="in" filter="wipe(up)">
                                      <p:cBhvr>
                                        <p:cTn id="39" dur="3000"/>
                                        <p:tgtEl>
                                          <p:spTgt spid="10243">
                                            <p:txEl>
                                              <p:pRg st="8" end="8"/>
                                            </p:txEl>
                                          </p:spTgt>
                                        </p:tgtEl>
                                      </p:cBhvr>
                                    </p:animEffect>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10243">
                                            <p:txEl>
                                              <p:pRg st="9" end="9"/>
                                            </p:txEl>
                                          </p:spTgt>
                                        </p:tgtEl>
                                        <p:attrNameLst>
                                          <p:attrName>style.visibility</p:attrName>
                                        </p:attrNameLst>
                                      </p:cBhvr>
                                      <p:to>
                                        <p:strVal val="visible"/>
                                      </p:to>
                                    </p:set>
                                    <p:animEffect transition="in" filter="wipe(up)">
                                      <p:cBhvr>
                                        <p:cTn id="43" dur="3000"/>
                                        <p:tgtEl>
                                          <p:spTgt spid="10243">
                                            <p:txEl>
                                              <p:pRg st="9" end="9"/>
                                            </p:txEl>
                                          </p:spTgt>
                                        </p:tgtEl>
                                      </p:cBhvr>
                                    </p:animEffect>
                                  </p:childTnLst>
                                </p:cTn>
                              </p:par>
                            </p:childTnLst>
                          </p:cTn>
                        </p:par>
                        <p:par>
                          <p:cTn id="44" fill="hold">
                            <p:stCondLst>
                              <p:cond delay="9000"/>
                            </p:stCondLst>
                            <p:childTnLst>
                              <p:par>
                                <p:cTn id="45" presetID="22" presetClass="entr" presetSubtype="1" fill="hold" nodeType="afterEffect">
                                  <p:stCondLst>
                                    <p:cond delay="0"/>
                                  </p:stCondLst>
                                  <p:childTnLst>
                                    <p:set>
                                      <p:cBhvr>
                                        <p:cTn id="46" dur="1" fill="hold">
                                          <p:stCondLst>
                                            <p:cond delay="0"/>
                                          </p:stCondLst>
                                        </p:cTn>
                                        <p:tgtEl>
                                          <p:spTgt spid="10243">
                                            <p:txEl>
                                              <p:pRg st="10" end="10"/>
                                            </p:txEl>
                                          </p:spTgt>
                                        </p:tgtEl>
                                        <p:attrNameLst>
                                          <p:attrName>style.visibility</p:attrName>
                                        </p:attrNameLst>
                                      </p:cBhvr>
                                      <p:to>
                                        <p:strVal val="visible"/>
                                      </p:to>
                                    </p:set>
                                    <p:animEffect transition="in" filter="wipe(up)">
                                      <p:cBhvr>
                                        <p:cTn id="47" dur="3000"/>
                                        <p:tgtEl>
                                          <p:spTgt spid="1024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686800" cy="838200"/>
          </a:xfrm>
        </p:spPr>
        <p:txBody>
          <a:bodyPr>
            <a:normAutofit/>
          </a:bodyPr>
          <a:lstStyle/>
          <a:p>
            <a:pPr algn="ctr"/>
            <a:r>
              <a:rPr lang="ru-RU" sz="3200" b="1" dirty="0" smtClean="0">
                <a:solidFill>
                  <a:schemeClr val="tx1"/>
                </a:solidFill>
              </a:rPr>
              <a:t>Задача №11</a:t>
            </a:r>
            <a:endParaRPr lang="ru-RU" sz="3200" b="1" dirty="0">
              <a:solidFill>
                <a:schemeClr val="tx1"/>
              </a:solidFill>
            </a:endParaRPr>
          </a:p>
        </p:txBody>
      </p:sp>
      <p:sp>
        <p:nvSpPr>
          <p:cNvPr id="3" name="Содержимое 2"/>
          <p:cNvSpPr>
            <a:spLocks noGrp="1"/>
          </p:cNvSpPr>
          <p:nvPr>
            <p:ph idx="1"/>
          </p:nvPr>
        </p:nvSpPr>
        <p:spPr>
          <a:xfrm>
            <a:off x="323528" y="1556792"/>
            <a:ext cx="8686800" cy="4525963"/>
          </a:xfrm>
        </p:spPr>
        <p:txBody>
          <a:bodyPr>
            <a:normAutofit/>
          </a:bodyPr>
          <a:lstStyle/>
          <a:p>
            <a:pPr>
              <a:buNone/>
            </a:pPr>
            <a:r>
              <a:rPr lang="ru-RU" sz="2000" dirty="0" smtClean="0">
                <a:solidFill>
                  <a:schemeClr val="tx1"/>
                </a:solidFill>
              </a:rPr>
              <a:t>      </a:t>
            </a:r>
            <a:r>
              <a:rPr lang="ru-RU" sz="2000" b="1" dirty="0" smtClean="0">
                <a:solidFill>
                  <a:schemeClr val="tx1"/>
                </a:solidFill>
              </a:rPr>
              <a:t>В  школе №476 за день расходуется около 2720 граммов бумаги. Сколько бумаги выбрасывается учениками школы за один год, если в школе 680 учащихся и в учебном году 210 дней? Сколько деревьев мы можем сохранить, если одна тонна макулатуры спасает от вырубки 12-14 взрослых деревьев? </a:t>
            </a:r>
          </a:p>
          <a:p>
            <a:pPr>
              <a:buNone/>
            </a:pPr>
            <a:r>
              <a:rPr lang="ru-RU" sz="2600" b="1" dirty="0" smtClean="0">
                <a:solidFill>
                  <a:schemeClr val="tx1"/>
                </a:solidFill>
              </a:rPr>
              <a:t>    </a:t>
            </a:r>
            <a:r>
              <a:rPr lang="ru-RU" sz="2000" b="1" dirty="0" smtClean="0">
                <a:solidFill>
                  <a:schemeClr val="tx1"/>
                </a:solidFill>
              </a:rPr>
              <a:t>1. Сколько г бумаги приходится на одного ученика?</a:t>
            </a:r>
            <a:br>
              <a:rPr lang="ru-RU" sz="2000" b="1" dirty="0" smtClean="0">
                <a:solidFill>
                  <a:schemeClr val="tx1"/>
                </a:solidFill>
              </a:rPr>
            </a:br>
            <a:r>
              <a:rPr lang="ru-RU" sz="2000" b="1" dirty="0" smtClean="0">
                <a:solidFill>
                  <a:schemeClr val="tx1"/>
                </a:solidFill>
              </a:rPr>
              <a:t>    2720:680 = 4(г)</a:t>
            </a:r>
            <a:r>
              <a:rPr lang="ru-RU" sz="2000" b="1" dirty="0" smtClean="0"/>
              <a:t> </a:t>
            </a:r>
            <a:r>
              <a:rPr lang="ru-RU" sz="2000" b="1" dirty="0" smtClean="0">
                <a:solidFill>
                  <a:schemeClr val="tx1"/>
                </a:solidFill>
              </a:rPr>
              <a:t/>
            </a:r>
            <a:br>
              <a:rPr lang="ru-RU" sz="2000" b="1" dirty="0" smtClean="0">
                <a:solidFill>
                  <a:schemeClr val="tx1"/>
                </a:solidFill>
              </a:rPr>
            </a:br>
            <a:r>
              <a:rPr lang="ru-RU" sz="2000" b="1" dirty="0" smtClean="0">
                <a:solidFill>
                  <a:schemeClr val="tx1"/>
                </a:solidFill>
              </a:rPr>
              <a:t>2.Сколько бумаги выбрасывает в год наша школа?</a:t>
            </a:r>
            <a:br>
              <a:rPr lang="ru-RU" sz="2000" b="1" dirty="0" smtClean="0">
                <a:solidFill>
                  <a:schemeClr val="tx1"/>
                </a:solidFill>
              </a:rPr>
            </a:br>
            <a:r>
              <a:rPr lang="ru-RU" sz="2000" b="1" dirty="0" smtClean="0">
                <a:solidFill>
                  <a:schemeClr val="tx1"/>
                </a:solidFill>
              </a:rPr>
              <a:t>    2720 </a:t>
            </a:r>
            <a:r>
              <a:rPr lang="ru-RU" sz="1100" b="1" dirty="0" smtClean="0">
                <a:solidFill>
                  <a:schemeClr val="tx1"/>
                </a:solidFill>
              </a:rPr>
              <a:t>•</a:t>
            </a:r>
            <a:r>
              <a:rPr lang="ru-RU" sz="2000" b="1" dirty="0" smtClean="0">
                <a:solidFill>
                  <a:schemeClr val="tx1"/>
                </a:solidFill>
              </a:rPr>
              <a:t> 210 = 571200(г)= 571кг 200г</a:t>
            </a:r>
            <a:br>
              <a:rPr lang="ru-RU" sz="2000" b="1" dirty="0" smtClean="0">
                <a:solidFill>
                  <a:schemeClr val="tx1"/>
                </a:solidFill>
              </a:rPr>
            </a:br>
            <a:r>
              <a:rPr lang="ru-RU" sz="2000" b="1" dirty="0" smtClean="0">
                <a:solidFill>
                  <a:schemeClr val="accent2">
                    <a:lumMod val="50000"/>
                  </a:schemeClr>
                </a:solidFill>
              </a:rPr>
              <a:t>Если бы мы сдали эту бумагу в макулатуру, то спасли бы         от вырубки   6 -7 взрослых деревьев.</a:t>
            </a:r>
            <a:r>
              <a:rPr lang="ru-RU" sz="2000" dirty="0" smtClean="0">
                <a:solidFill>
                  <a:schemeClr val="accent2">
                    <a:lumMod val="50000"/>
                  </a:schemeClr>
                </a:solidFill>
              </a:rPr>
              <a:t/>
            </a:r>
            <a:br>
              <a:rPr lang="ru-RU" sz="2000" dirty="0" smtClean="0">
                <a:solidFill>
                  <a:schemeClr val="accent2">
                    <a:lumMod val="50000"/>
                  </a:schemeClr>
                </a:solidFill>
              </a:rPr>
            </a:br>
            <a:endParaRPr lang="ru-RU" sz="2000" dirty="0">
              <a:solidFill>
                <a:schemeClr val="accent2">
                  <a:lumMod val="50000"/>
                </a:schemeClr>
              </a:solidFill>
            </a:endParaRPr>
          </a:p>
        </p:txBody>
      </p:sp>
      <p:pic>
        <p:nvPicPr>
          <p:cNvPr id="5" name="Picture 4" descr="imagesCAK3OK04"/>
          <p:cNvPicPr>
            <a:picLocks noChangeAspect="1" noChangeArrowheads="1"/>
          </p:cNvPicPr>
          <p:nvPr/>
        </p:nvPicPr>
        <p:blipFill>
          <a:blip r:embed="rId2" cstate="print"/>
          <a:srcRect/>
          <a:stretch>
            <a:fillRect/>
          </a:stretch>
        </p:blipFill>
        <p:spPr bwMode="auto">
          <a:xfrm>
            <a:off x="107504" y="5517232"/>
            <a:ext cx="1296144" cy="1207343"/>
          </a:xfrm>
          <a:prstGeom prst="rect">
            <a:avLst/>
          </a:prstGeom>
          <a:noFill/>
          <a:ln w="9525">
            <a:noFill/>
            <a:miter lim="800000"/>
            <a:headEnd/>
            <a:tailEnd/>
          </a:ln>
        </p:spPr>
      </p:pic>
      <p:pic>
        <p:nvPicPr>
          <p:cNvPr id="6" name="Picture 8" descr="C:\Documents and Settings\ВИТАЛИЙ\Рабочий стол\проекты 2011\5 класс\Бумага, экология и математика\бум\imagesCADCGLB1.jpg"/>
          <p:cNvPicPr>
            <a:picLocks noChangeAspect="1" noChangeArrowheads="1"/>
          </p:cNvPicPr>
          <p:nvPr/>
        </p:nvPicPr>
        <p:blipFill>
          <a:blip r:embed="rId3" cstate="print"/>
          <a:srcRect/>
          <a:stretch>
            <a:fillRect/>
          </a:stretch>
        </p:blipFill>
        <p:spPr bwMode="auto">
          <a:xfrm>
            <a:off x="6516216" y="5229200"/>
            <a:ext cx="2319338" cy="1439862"/>
          </a:xfrm>
          <a:prstGeom prst="rect">
            <a:avLst/>
          </a:prstGeom>
          <a:noFill/>
          <a:ln w="9525">
            <a:noFill/>
            <a:miter lim="800000"/>
            <a:headEnd/>
            <a:tailEnd/>
          </a:ln>
        </p:spPr>
      </p:pic>
      <p:pic>
        <p:nvPicPr>
          <p:cNvPr id="52226" name="Picture 2" descr="http://476spb.edusite.ru/images/p1_dsc02266.jpg"/>
          <p:cNvPicPr>
            <a:picLocks noChangeAspect="1" noChangeArrowheads="1"/>
          </p:cNvPicPr>
          <p:nvPr/>
        </p:nvPicPr>
        <p:blipFill>
          <a:blip r:embed="rId4" cstate="print"/>
          <a:srcRect/>
          <a:stretch>
            <a:fillRect/>
          </a:stretch>
        </p:blipFill>
        <p:spPr bwMode="auto">
          <a:xfrm>
            <a:off x="179512" y="116632"/>
            <a:ext cx="2160240" cy="1375421"/>
          </a:xfrm>
          <a:prstGeom prst="rect">
            <a:avLst/>
          </a:prstGeom>
          <a:noFill/>
        </p:spPr>
      </p:pic>
      <p:pic>
        <p:nvPicPr>
          <p:cNvPr id="8" name="Рисунок 7" descr="http://nesiditsa.ru/wp-content/uploads/2012/10/0_2466a_9ef12c56_XL.jpg"/>
          <p:cNvPicPr/>
          <p:nvPr/>
        </p:nvPicPr>
        <p:blipFill>
          <a:blip r:embed="rId5" cstate="print"/>
          <a:srcRect/>
          <a:stretch>
            <a:fillRect/>
          </a:stretch>
        </p:blipFill>
        <p:spPr bwMode="auto">
          <a:xfrm>
            <a:off x="6732240" y="188640"/>
            <a:ext cx="2304256" cy="1440160"/>
          </a:xfrm>
          <a:prstGeom prst="rect">
            <a:avLst/>
          </a:prstGeom>
          <a:noFill/>
          <a:ln w="9525">
            <a:noFill/>
            <a:miter lim="800000"/>
            <a:headEnd/>
            <a:tailEnd/>
          </a:ln>
        </p:spPr>
      </p:pic>
      <p:pic>
        <p:nvPicPr>
          <p:cNvPr id="9" name="Picture 6" descr="imagesCAZY4QLX"/>
          <p:cNvPicPr>
            <a:picLocks noChangeAspect="1" noChangeArrowheads="1"/>
          </p:cNvPicPr>
          <p:nvPr/>
        </p:nvPicPr>
        <p:blipFill>
          <a:blip r:embed="rId6" cstate="print"/>
          <a:srcRect/>
          <a:stretch>
            <a:fillRect/>
          </a:stretch>
        </p:blipFill>
        <p:spPr bwMode="auto">
          <a:xfrm>
            <a:off x="7164288" y="2996952"/>
            <a:ext cx="1656184" cy="1944216"/>
          </a:xfrm>
          <a:prstGeom prst="rect">
            <a:avLst/>
          </a:prstGeom>
          <a:noFill/>
          <a:ln w="9525">
            <a:noFill/>
            <a:miter lim="800000"/>
            <a:headEnd/>
            <a:tailEnd/>
          </a:ln>
        </p:spPr>
      </p:pic>
      <p:pic>
        <p:nvPicPr>
          <p:cNvPr id="10" name="Picture 8" descr="1294196408_prev"/>
          <p:cNvPicPr>
            <a:picLocks noChangeAspect="1" noChangeArrowheads="1"/>
          </p:cNvPicPr>
          <p:nvPr/>
        </p:nvPicPr>
        <p:blipFill>
          <a:blip r:embed="rId7" cstate="print">
            <a:clrChange>
              <a:clrFrom>
                <a:srgbClr val="FFFFFF"/>
              </a:clrFrom>
              <a:clrTo>
                <a:srgbClr val="FFFFFF">
                  <a:alpha val="0"/>
                </a:srgbClr>
              </a:clrTo>
            </a:clrChange>
          </a:blip>
          <a:srcRect l="52130" b="67059"/>
          <a:stretch>
            <a:fillRect/>
          </a:stretch>
        </p:blipFill>
        <p:spPr bwMode="auto">
          <a:xfrm>
            <a:off x="4139952" y="764704"/>
            <a:ext cx="971600" cy="1008112"/>
          </a:xfrm>
          <a:prstGeom prst="rect">
            <a:avLst/>
          </a:prstGeom>
          <a:noFill/>
          <a:ln w="9525">
            <a:noFill/>
            <a:miter lim="800000"/>
            <a:headEnd/>
            <a:tailEnd/>
          </a:ln>
        </p:spPr>
      </p:pic>
      <p:pic>
        <p:nvPicPr>
          <p:cNvPr id="11" name="Picture 5" descr="C:\Documents and Settings\ВИТАЛИЙ\Рабочий стол\проекты 2011\5 класс\Бумага, экология и математика\бум\i1.jpeg"/>
          <p:cNvPicPr>
            <a:picLocks noChangeAspect="1" noChangeArrowheads="1"/>
          </p:cNvPicPr>
          <p:nvPr/>
        </p:nvPicPr>
        <p:blipFill>
          <a:blip r:embed="rId8" cstate="print"/>
          <a:srcRect/>
          <a:stretch>
            <a:fillRect/>
          </a:stretch>
        </p:blipFill>
        <p:spPr bwMode="auto">
          <a:xfrm>
            <a:off x="3059832" y="5157192"/>
            <a:ext cx="2232248" cy="1583878"/>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3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686800" cy="838200"/>
          </a:xfrm>
        </p:spPr>
        <p:txBody>
          <a:bodyPr>
            <a:normAutofit/>
          </a:bodyPr>
          <a:lstStyle/>
          <a:p>
            <a:pPr algn="ctr"/>
            <a:r>
              <a:rPr lang="ru-RU" sz="3200" b="1" dirty="0" smtClean="0">
                <a:solidFill>
                  <a:schemeClr val="tx1"/>
                </a:solidFill>
              </a:rPr>
              <a:t>Задача №12</a:t>
            </a:r>
            <a:endParaRPr lang="ru-RU" sz="3200" b="1" dirty="0">
              <a:solidFill>
                <a:schemeClr val="tx1"/>
              </a:solidFill>
            </a:endParaRPr>
          </a:p>
        </p:txBody>
      </p:sp>
      <p:sp>
        <p:nvSpPr>
          <p:cNvPr id="3" name="Содержимое 2"/>
          <p:cNvSpPr>
            <a:spLocks noGrp="1"/>
          </p:cNvSpPr>
          <p:nvPr>
            <p:ph idx="1"/>
          </p:nvPr>
        </p:nvSpPr>
        <p:spPr>
          <a:xfrm>
            <a:off x="179512" y="2132856"/>
            <a:ext cx="8686800" cy="4536504"/>
          </a:xfrm>
        </p:spPr>
        <p:txBody>
          <a:bodyPr>
            <a:noAutofit/>
          </a:bodyPr>
          <a:lstStyle/>
          <a:p>
            <a:pPr>
              <a:buNone/>
            </a:pPr>
            <a:r>
              <a:rPr lang="ru-RU" sz="2000" b="1" dirty="0" smtClean="0">
                <a:solidFill>
                  <a:schemeClr val="tx1"/>
                </a:solidFill>
              </a:rPr>
              <a:t>      В Колпинском районе Санкт-Петербурга  обучаются  21648 школьников. Сколько бумаги выбрасывается, за день и за год школьниками в нашем районе? </a:t>
            </a:r>
          </a:p>
          <a:p>
            <a:pPr>
              <a:buNone/>
            </a:pPr>
            <a:r>
              <a:rPr lang="ru-RU" sz="2000" b="1" dirty="0" smtClean="0">
                <a:solidFill>
                  <a:schemeClr val="tx1"/>
                </a:solidFill>
              </a:rPr>
              <a:t>     3. Сколько бумаги выбрасывается школьниками района за один день? </a:t>
            </a:r>
            <a:br>
              <a:rPr lang="ru-RU" sz="2000" b="1" dirty="0" smtClean="0">
                <a:solidFill>
                  <a:schemeClr val="tx1"/>
                </a:solidFill>
              </a:rPr>
            </a:br>
            <a:r>
              <a:rPr lang="ru-RU" sz="2000" b="1" dirty="0" smtClean="0">
                <a:solidFill>
                  <a:schemeClr val="tx1"/>
                </a:solidFill>
              </a:rPr>
              <a:t>     4</a:t>
            </a:r>
            <a:r>
              <a:rPr lang="ru-RU" sz="1100" b="1" dirty="0" smtClean="0">
                <a:solidFill>
                  <a:schemeClr val="tx1"/>
                </a:solidFill>
              </a:rPr>
              <a:t>•</a:t>
            </a:r>
            <a:r>
              <a:rPr lang="ru-RU" sz="2000" b="1" dirty="0" smtClean="0">
                <a:solidFill>
                  <a:schemeClr val="tx1"/>
                </a:solidFill>
              </a:rPr>
              <a:t> 21648 = 86592(г)</a:t>
            </a:r>
          </a:p>
          <a:p>
            <a:pPr>
              <a:buNone/>
            </a:pPr>
            <a:r>
              <a:rPr lang="ru-RU" sz="2000" b="1" dirty="0" smtClean="0">
                <a:solidFill>
                  <a:schemeClr val="tx1"/>
                </a:solidFill>
              </a:rPr>
              <a:t>     4. Сколько бумаги выбрасывается школьниками района за один год? </a:t>
            </a:r>
            <a:br>
              <a:rPr lang="ru-RU" sz="2000" b="1" dirty="0" smtClean="0">
                <a:solidFill>
                  <a:schemeClr val="tx1"/>
                </a:solidFill>
              </a:rPr>
            </a:br>
            <a:r>
              <a:rPr lang="ru-RU" sz="2000" b="1" dirty="0" smtClean="0">
                <a:solidFill>
                  <a:schemeClr val="tx1"/>
                </a:solidFill>
              </a:rPr>
              <a:t>    86592 </a:t>
            </a:r>
            <a:r>
              <a:rPr lang="ru-RU" sz="1100" b="1" dirty="0" smtClean="0">
                <a:solidFill>
                  <a:schemeClr val="tx1"/>
                </a:solidFill>
              </a:rPr>
              <a:t>• </a:t>
            </a:r>
            <a:r>
              <a:rPr lang="ru-RU" sz="2000" b="1" dirty="0" smtClean="0">
                <a:solidFill>
                  <a:schemeClr val="tx1"/>
                </a:solidFill>
              </a:rPr>
              <a:t>210 = 18184320(г)=18184кг320г=18т184кг320г</a:t>
            </a:r>
          </a:p>
          <a:p>
            <a:pPr>
              <a:buNone/>
            </a:pPr>
            <a:r>
              <a:rPr lang="ru-RU" sz="2000" b="1" dirty="0" smtClean="0">
                <a:solidFill>
                  <a:schemeClr val="tx1"/>
                </a:solidFill>
              </a:rPr>
              <a:t>     5. Сколько взрослых деревьев могут спасти все школьники района за год?</a:t>
            </a:r>
            <a:br>
              <a:rPr lang="ru-RU" sz="2000" b="1" dirty="0" smtClean="0">
                <a:solidFill>
                  <a:schemeClr val="tx1"/>
                </a:solidFill>
              </a:rPr>
            </a:br>
            <a:r>
              <a:rPr lang="ru-RU" sz="2000" b="1" dirty="0" smtClean="0">
                <a:solidFill>
                  <a:schemeClr val="tx1"/>
                </a:solidFill>
              </a:rPr>
              <a:t>А школьники района могли бы спасти 216-252 взрослых дерева.</a:t>
            </a:r>
            <a:r>
              <a:rPr lang="ru-RU" sz="2000" dirty="0" smtClean="0">
                <a:solidFill>
                  <a:schemeClr val="tx1"/>
                </a:solidFill>
              </a:rPr>
              <a:t/>
            </a:r>
            <a:br>
              <a:rPr lang="ru-RU" sz="2000" dirty="0" smtClean="0">
                <a:solidFill>
                  <a:schemeClr val="tx1"/>
                </a:solidFill>
              </a:rPr>
            </a:br>
            <a:r>
              <a:rPr lang="ru-RU" sz="2000" b="1" dirty="0" smtClean="0">
                <a:solidFill>
                  <a:schemeClr val="accent2">
                    <a:lumMod val="50000"/>
                  </a:schemeClr>
                </a:solidFill>
              </a:rPr>
              <a:t>Вывод: Леса – это легкие нашей планеты, а чтобы их спасти,                надо быть на своей земле разумным хозяином.</a:t>
            </a:r>
          </a:p>
          <a:p>
            <a:endParaRPr lang="ru-RU" sz="2000" dirty="0">
              <a:solidFill>
                <a:schemeClr val="tx1"/>
              </a:solidFill>
            </a:endParaRPr>
          </a:p>
        </p:txBody>
      </p:sp>
      <p:pic>
        <p:nvPicPr>
          <p:cNvPr id="6" name="Picture 4" descr="imagesCAS4DBNO"/>
          <p:cNvPicPr>
            <a:picLocks noChangeAspect="1" noChangeArrowheads="1"/>
          </p:cNvPicPr>
          <p:nvPr/>
        </p:nvPicPr>
        <p:blipFill>
          <a:blip r:embed="rId2" cstate="print"/>
          <a:srcRect/>
          <a:stretch>
            <a:fillRect/>
          </a:stretch>
        </p:blipFill>
        <p:spPr bwMode="auto">
          <a:xfrm>
            <a:off x="6444208" y="116632"/>
            <a:ext cx="2537395" cy="1656184"/>
          </a:xfrm>
          <a:prstGeom prst="rect">
            <a:avLst/>
          </a:prstGeom>
          <a:noFill/>
          <a:ln w="9525">
            <a:noFill/>
            <a:miter lim="800000"/>
            <a:headEnd/>
            <a:tailEnd/>
          </a:ln>
        </p:spPr>
      </p:pic>
      <p:pic>
        <p:nvPicPr>
          <p:cNvPr id="7" name="Picture 5" descr="imagesCAP2B1X4"/>
          <p:cNvPicPr>
            <a:picLocks noChangeAspect="1" noChangeArrowheads="1"/>
          </p:cNvPicPr>
          <p:nvPr/>
        </p:nvPicPr>
        <p:blipFill>
          <a:blip r:embed="rId3" cstate="print"/>
          <a:srcRect/>
          <a:stretch>
            <a:fillRect/>
          </a:stretch>
        </p:blipFill>
        <p:spPr bwMode="auto">
          <a:xfrm>
            <a:off x="251520" y="116632"/>
            <a:ext cx="2664296" cy="1656184"/>
          </a:xfrm>
          <a:prstGeom prst="rect">
            <a:avLst/>
          </a:prstGeom>
          <a:noFill/>
          <a:ln w="9525">
            <a:noFill/>
            <a:miter lim="800000"/>
            <a:headEnd/>
            <a:tailEnd/>
          </a:ln>
        </p:spPr>
      </p:pic>
      <p:pic>
        <p:nvPicPr>
          <p:cNvPr id="8" name="Picture 4" descr="C:\Documents and Settings\ВИТАЛИЙ\Рабочий стол\проекты 2011\5 класс\Бумага, экология и математика\бум\i8.jpeg"/>
          <p:cNvPicPr>
            <a:picLocks noChangeAspect="1" noChangeArrowheads="1"/>
          </p:cNvPicPr>
          <p:nvPr/>
        </p:nvPicPr>
        <p:blipFill>
          <a:blip r:embed="rId4" cstate="print"/>
          <a:srcRect/>
          <a:stretch>
            <a:fillRect/>
          </a:stretch>
        </p:blipFill>
        <p:spPr bwMode="auto">
          <a:xfrm>
            <a:off x="6084168" y="5949280"/>
            <a:ext cx="1407294" cy="792087"/>
          </a:xfrm>
          <a:prstGeom prst="rect">
            <a:avLst/>
          </a:prstGeom>
          <a:noFill/>
          <a:ln w="9525">
            <a:noFill/>
            <a:miter lim="800000"/>
            <a:headEnd/>
            <a:tailEnd/>
          </a:ln>
        </p:spPr>
      </p:pic>
      <p:pic>
        <p:nvPicPr>
          <p:cNvPr id="9" name="Picture 3" descr="C:\Documents and Settings\ВИТАЛИЙ\Рабочий стол\проекты 2011\5 класс\Бумага, экология и математика\бум\file21001.jpg"/>
          <p:cNvPicPr>
            <a:picLocks noChangeAspect="1" noChangeArrowheads="1"/>
          </p:cNvPicPr>
          <p:nvPr/>
        </p:nvPicPr>
        <p:blipFill>
          <a:blip r:embed="rId5" cstate="print"/>
          <a:srcRect/>
          <a:stretch>
            <a:fillRect/>
          </a:stretch>
        </p:blipFill>
        <p:spPr bwMode="auto">
          <a:xfrm>
            <a:off x="7740352" y="5373216"/>
            <a:ext cx="1259632" cy="1484784"/>
          </a:xfrm>
          <a:prstGeom prst="rect">
            <a:avLst/>
          </a:prstGeom>
          <a:noFill/>
          <a:ln w="9525">
            <a:noFill/>
            <a:miter lim="800000"/>
            <a:headEnd/>
            <a:tailEnd/>
          </a:ln>
        </p:spPr>
      </p:pic>
      <p:pic>
        <p:nvPicPr>
          <p:cNvPr id="10" name="Picture 8" descr="1294196408_prev"/>
          <p:cNvPicPr>
            <a:picLocks noChangeAspect="1" noChangeArrowheads="1"/>
          </p:cNvPicPr>
          <p:nvPr/>
        </p:nvPicPr>
        <p:blipFill>
          <a:blip r:embed="rId6" cstate="print">
            <a:clrChange>
              <a:clrFrom>
                <a:srgbClr val="FFFFFF"/>
              </a:clrFrom>
              <a:clrTo>
                <a:srgbClr val="FFFFFF">
                  <a:alpha val="0"/>
                </a:srgbClr>
              </a:clrTo>
            </a:clrChange>
          </a:blip>
          <a:srcRect l="52130" b="67059"/>
          <a:stretch>
            <a:fillRect/>
          </a:stretch>
        </p:blipFill>
        <p:spPr bwMode="auto">
          <a:xfrm>
            <a:off x="4067944" y="908720"/>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3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3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3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686800" cy="838200"/>
          </a:xfrm>
        </p:spPr>
        <p:txBody>
          <a:bodyPr>
            <a:normAutofit/>
          </a:bodyPr>
          <a:lstStyle/>
          <a:p>
            <a:pPr algn="ctr"/>
            <a:r>
              <a:rPr lang="ru-RU" sz="3200" b="1" dirty="0" smtClean="0">
                <a:solidFill>
                  <a:schemeClr val="tx1"/>
                </a:solidFill>
              </a:rPr>
              <a:t>Задача №13</a:t>
            </a:r>
            <a:endParaRPr lang="ru-RU" sz="3200" b="1" dirty="0">
              <a:solidFill>
                <a:schemeClr val="tx1"/>
              </a:solidFill>
            </a:endParaRPr>
          </a:p>
        </p:txBody>
      </p:sp>
      <p:sp>
        <p:nvSpPr>
          <p:cNvPr id="3" name="Содержимое 2"/>
          <p:cNvSpPr>
            <a:spLocks noGrp="1"/>
          </p:cNvSpPr>
          <p:nvPr>
            <p:ph idx="1"/>
          </p:nvPr>
        </p:nvSpPr>
        <p:spPr>
          <a:xfrm>
            <a:off x="323528" y="1772816"/>
            <a:ext cx="8686800" cy="4968552"/>
          </a:xfrm>
        </p:spPr>
        <p:txBody>
          <a:bodyPr>
            <a:noAutofit/>
          </a:bodyPr>
          <a:lstStyle/>
          <a:p>
            <a:pPr>
              <a:buNone/>
            </a:pPr>
            <a:r>
              <a:rPr lang="ru-RU" sz="2000" b="1" dirty="0" smtClean="0">
                <a:solidFill>
                  <a:schemeClr val="tx1"/>
                </a:solidFill>
              </a:rPr>
              <a:t>Известно, что в среднем на одного человека в сутки приходится 2,5 кг</a:t>
            </a:r>
          </a:p>
          <a:p>
            <a:pPr>
              <a:buNone/>
            </a:pPr>
            <a:r>
              <a:rPr lang="ru-RU" sz="2000" b="1" dirty="0" smtClean="0">
                <a:solidFill>
                  <a:schemeClr val="tx1"/>
                </a:solidFill>
              </a:rPr>
              <a:t>мусора. Сколько мусора выбрасывается жителями Колпинского района,</a:t>
            </a:r>
          </a:p>
          <a:p>
            <a:pPr>
              <a:buNone/>
            </a:pPr>
            <a:r>
              <a:rPr lang="ru-RU" sz="2000" b="1" dirty="0" smtClean="0">
                <a:solidFill>
                  <a:schemeClr val="tx1"/>
                </a:solidFill>
              </a:rPr>
              <a:t>если в районе проживает 180000 жителей? Сколько машин, грузоподъемностью в 3,5 тонны потребуется для вывоза этого мусора?</a:t>
            </a:r>
            <a:endParaRPr lang="ru-RU" sz="2000" dirty="0" smtClean="0">
              <a:solidFill>
                <a:schemeClr val="tx1"/>
              </a:solidFill>
            </a:endParaRPr>
          </a:p>
          <a:p>
            <a:pPr lvl="0">
              <a:buNone/>
            </a:pPr>
            <a:r>
              <a:rPr lang="ru-RU" sz="2000" b="1" dirty="0" smtClean="0">
                <a:solidFill>
                  <a:schemeClr val="tx1"/>
                </a:solidFill>
              </a:rPr>
              <a:t>Сколько мусора выбрасывается в Колпинском районе за один день?</a:t>
            </a:r>
            <a:br>
              <a:rPr lang="ru-RU" sz="2000" b="1" dirty="0" smtClean="0">
                <a:solidFill>
                  <a:schemeClr val="tx1"/>
                </a:solidFill>
              </a:rPr>
            </a:br>
            <a:r>
              <a:rPr lang="ru-RU" sz="2000" b="1" dirty="0" smtClean="0">
                <a:solidFill>
                  <a:schemeClr val="tx1"/>
                </a:solidFill>
              </a:rPr>
              <a:t>2,5 </a:t>
            </a:r>
            <a:r>
              <a:rPr lang="ru-RU" sz="1100" b="1" dirty="0" smtClean="0">
                <a:solidFill>
                  <a:schemeClr val="tx1"/>
                </a:solidFill>
              </a:rPr>
              <a:t>•</a:t>
            </a:r>
            <a:r>
              <a:rPr lang="ru-RU" sz="2000" b="1" dirty="0" smtClean="0">
                <a:solidFill>
                  <a:schemeClr val="tx1"/>
                </a:solidFill>
              </a:rPr>
              <a:t> 180000 = 450000 (кг) = 450(т)</a:t>
            </a:r>
          </a:p>
          <a:p>
            <a:pPr lvl="0">
              <a:buNone/>
            </a:pPr>
            <a:r>
              <a:rPr lang="ru-RU" sz="2000" b="1" dirty="0" smtClean="0">
                <a:solidFill>
                  <a:schemeClr val="tx1"/>
                </a:solidFill>
              </a:rPr>
              <a:t>Сколько мусора в районе выбрасывается за один год?</a:t>
            </a:r>
            <a:br>
              <a:rPr lang="ru-RU" sz="2000" b="1" dirty="0" smtClean="0">
                <a:solidFill>
                  <a:schemeClr val="tx1"/>
                </a:solidFill>
              </a:rPr>
            </a:br>
            <a:r>
              <a:rPr lang="ru-RU" sz="2000" b="1" dirty="0" smtClean="0">
                <a:solidFill>
                  <a:schemeClr val="tx1"/>
                </a:solidFill>
              </a:rPr>
              <a:t>450 </a:t>
            </a:r>
            <a:r>
              <a:rPr lang="ru-RU" sz="1100" b="1" dirty="0" smtClean="0">
                <a:solidFill>
                  <a:schemeClr val="tx1"/>
                </a:solidFill>
              </a:rPr>
              <a:t>•</a:t>
            </a:r>
            <a:r>
              <a:rPr lang="ru-RU" sz="2000" b="1" dirty="0" smtClean="0">
                <a:solidFill>
                  <a:schemeClr val="tx1"/>
                </a:solidFill>
              </a:rPr>
              <a:t> 365 = 164250(т). </a:t>
            </a:r>
          </a:p>
          <a:p>
            <a:pPr lvl="0">
              <a:buNone/>
            </a:pPr>
            <a:r>
              <a:rPr lang="ru-RU" sz="2000" b="1" dirty="0" smtClean="0">
                <a:solidFill>
                  <a:schemeClr val="tx1"/>
                </a:solidFill>
              </a:rPr>
              <a:t>Сколько машин потребуется для вывоза этого мусора?</a:t>
            </a:r>
            <a:br>
              <a:rPr lang="ru-RU" sz="2000" b="1" dirty="0" smtClean="0">
                <a:solidFill>
                  <a:schemeClr val="tx1"/>
                </a:solidFill>
              </a:rPr>
            </a:br>
            <a:r>
              <a:rPr lang="ru-RU" sz="2000" b="1" dirty="0" smtClean="0">
                <a:solidFill>
                  <a:schemeClr val="tx1"/>
                </a:solidFill>
              </a:rPr>
              <a:t>164250 : 3,5 = 46929 (машин)</a:t>
            </a:r>
          </a:p>
          <a:p>
            <a:pPr>
              <a:buFontTx/>
              <a:buChar char="-"/>
            </a:pPr>
            <a:r>
              <a:rPr lang="ru-RU" sz="2000" b="1" dirty="0" smtClean="0">
                <a:solidFill>
                  <a:schemeClr val="tx1"/>
                </a:solidFill>
              </a:rPr>
              <a:t>- А где же найти выход из создавшегося положения? </a:t>
            </a:r>
          </a:p>
          <a:p>
            <a:pPr marL="180000" indent="-180000">
              <a:buNone/>
            </a:pPr>
            <a:r>
              <a:rPr lang="ru-RU" sz="1800" b="1" dirty="0" smtClean="0">
                <a:solidFill>
                  <a:schemeClr val="accent2">
                    <a:lumMod val="50000"/>
                  </a:schemeClr>
                </a:solidFill>
              </a:rPr>
              <a:t>Вывод: Мусор должен вывозиться туда, где он меньше причинит зла </a:t>
            </a:r>
          </a:p>
          <a:p>
            <a:pPr marL="180000" indent="-180000">
              <a:buNone/>
            </a:pPr>
            <a:r>
              <a:rPr lang="ru-RU" sz="1800" b="1" dirty="0" smtClean="0">
                <a:solidFill>
                  <a:schemeClr val="accent2">
                    <a:lumMod val="50000"/>
                  </a:schemeClr>
                </a:solidFill>
              </a:rPr>
              <a:t>человеку и природе. Мусорные свалки должны быть санкционированы. </a:t>
            </a:r>
          </a:p>
          <a:p>
            <a:pPr marL="180000" lvl="0" indent="-180000">
              <a:buNone/>
            </a:pPr>
            <a:r>
              <a:rPr lang="ru-RU" sz="1800" b="1" dirty="0" smtClean="0">
                <a:solidFill>
                  <a:schemeClr val="accent2">
                    <a:lumMod val="50000"/>
                  </a:schemeClr>
                </a:solidFill>
              </a:rPr>
              <a:t>Строить мусороперерабатывающие заводы. Мусор нельзя сжигать</a:t>
            </a:r>
          </a:p>
          <a:p>
            <a:pPr marL="180000" lvl="0" indent="-180000">
              <a:buNone/>
            </a:pPr>
            <a:r>
              <a:rPr lang="ru-RU" sz="1800" b="1" dirty="0" smtClean="0">
                <a:solidFill>
                  <a:schemeClr val="accent2">
                    <a:lumMod val="50000"/>
                  </a:schemeClr>
                </a:solidFill>
              </a:rPr>
              <a:t>– это опасно для здоровья. Повышать уровень воспитанности граждан.</a:t>
            </a:r>
          </a:p>
          <a:p>
            <a:pPr marL="180000" indent="-180000"/>
            <a:endParaRPr lang="ru-RU" sz="1600" dirty="0"/>
          </a:p>
        </p:txBody>
      </p:sp>
      <p:pic>
        <p:nvPicPr>
          <p:cNvPr id="6" name="Рисунок 5" descr="http://im7-tub-ru.yandex.net/i?id=518458970-61-72"/>
          <p:cNvPicPr/>
          <p:nvPr/>
        </p:nvPicPr>
        <p:blipFill>
          <a:blip r:embed="rId2" cstate="print"/>
          <a:srcRect/>
          <a:stretch>
            <a:fillRect/>
          </a:stretch>
        </p:blipFill>
        <p:spPr bwMode="auto">
          <a:xfrm>
            <a:off x="7543800" y="5373216"/>
            <a:ext cx="1492696" cy="1322189"/>
          </a:xfrm>
          <a:prstGeom prst="rect">
            <a:avLst/>
          </a:prstGeom>
          <a:noFill/>
          <a:ln w="9525">
            <a:noFill/>
            <a:miter lim="800000"/>
            <a:headEnd/>
            <a:tailEnd/>
          </a:ln>
        </p:spPr>
      </p:pic>
      <p:pic>
        <p:nvPicPr>
          <p:cNvPr id="7" name="Picture 2" descr="D:\1161931219_g.jpg"/>
          <p:cNvPicPr>
            <a:picLocks noChangeAspect="1" noChangeArrowheads="1"/>
          </p:cNvPicPr>
          <p:nvPr/>
        </p:nvPicPr>
        <p:blipFill>
          <a:blip r:embed="rId3" cstate="print"/>
          <a:srcRect/>
          <a:stretch>
            <a:fillRect/>
          </a:stretch>
        </p:blipFill>
        <p:spPr bwMode="auto">
          <a:xfrm>
            <a:off x="6660232" y="3501008"/>
            <a:ext cx="2339752" cy="1800200"/>
          </a:xfrm>
          <a:prstGeom prst="rect">
            <a:avLst/>
          </a:prstGeom>
          <a:noFill/>
          <a:ln w="9525">
            <a:noFill/>
            <a:miter lim="800000"/>
            <a:headEnd/>
            <a:tailEnd/>
          </a:ln>
        </p:spPr>
      </p:pic>
      <p:pic>
        <p:nvPicPr>
          <p:cNvPr id="8" name="Рисунок 7" descr="http://nesiditsa.ru/wp-content/uploads/2012/10/0_2466a_9ef12c56_XL.jpg"/>
          <p:cNvPicPr/>
          <p:nvPr/>
        </p:nvPicPr>
        <p:blipFill>
          <a:blip r:embed="rId4" cstate="print"/>
          <a:srcRect/>
          <a:stretch>
            <a:fillRect/>
          </a:stretch>
        </p:blipFill>
        <p:spPr bwMode="auto">
          <a:xfrm>
            <a:off x="107504" y="116632"/>
            <a:ext cx="2880320" cy="1656184"/>
          </a:xfrm>
          <a:prstGeom prst="rect">
            <a:avLst/>
          </a:prstGeom>
          <a:noFill/>
          <a:ln w="9525">
            <a:noFill/>
            <a:miter lim="800000"/>
            <a:headEnd/>
            <a:tailEnd/>
          </a:ln>
        </p:spPr>
      </p:pic>
      <p:pic>
        <p:nvPicPr>
          <p:cNvPr id="9" name="Рисунок 8" descr="http://nesiditsa.ru/wp-content/uploads/2012/10/Karta-Kolpinskogo-rayona.jpg"/>
          <p:cNvPicPr/>
          <p:nvPr/>
        </p:nvPicPr>
        <p:blipFill>
          <a:blip r:embed="rId5" cstate="print"/>
          <a:srcRect/>
          <a:stretch>
            <a:fillRect/>
          </a:stretch>
        </p:blipFill>
        <p:spPr bwMode="auto">
          <a:xfrm>
            <a:off x="6084168" y="116632"/>
            <a:ext cx="2952328" cy="1656184"/>
          </a:xfrm>
          <a:prstGeom prst="rect">
            <a:avLst/>
          </a:prstGeom>
          <a:noFill/>
          <a:ln w="9525">
            <a:noFill/>
            <a:miter lim="800000"/>
            <a:headEnd/>
            <a:tailEnd/>
          </a:ln>
        </p:spPr>
      </p:pic>
      <p:pic>
        <p:nvPicPr>
          <p:cNvPr id="10" name="Picture 8" descr="1294196408_prev"/>
          <p:cNvPicPr>
            <a:picLocks noChangeAspect="1" noChangeArrowheads="1"/>
          </p:cNvPicPr>
          <p:nvPr/>
        </p:nvPicPr>
        <p:blipFill>
          <a:blip r:embed="rId6" cstate="print">
            <a:clrChange>
              <a:clrFrom>
                <a:srgbClr val="FFFFFF"/>
              </a:clrFrom>
              <a:clrTo>
                <a:srgbClr val="FFFFFF">
                  <a:alpha val="0"/>
                </a:srgbClr>
              </a:clrTo>
            </a:clrChange>
          </a:blip>
          <a:srcRect l="52130" b="67059"/>
          <a:stretch>
            <a:fillRect/>
          </a:stretch>
        </p:blipFill>
        <p:spPr bwMode="auto">
          <a:xfrm>
            <a:off x="3995936" y="764704"/>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up)">
                                      <p:cBhvr>
                                        <p:cTn id="7" dur="30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up)">
                                      <p:cBhvr>
                                        <p:cTn id="12" dur="3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up)">
                                      <p:cBhvr>
                                        <p:cTn id="17" dur="30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up)">
                                      <p:cBhvr>
                                        <p:cTn id="22" dur="3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up)">
                                      <p:cBhvr>
                                        <p:cTn id="27" dur="3000"/>
                                        <p:tgtEl>
                                          <p:spTgt spid="3">
                                            <p:txEl>
                                              <p:pRg st="7" end="7"/>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up)">
                                      <p:cBhvr>
                                        <p:cTn id="31" dur="3000"/>
                                        <p:tgtEl>
                                          <p:spTgt spid="3">
                                            <p:txEl>
                                              <p:pRg st="8" end="8"/>
                                            </p:txEl>
                                          </p:spTgt>
                                        </p:tgtEl>
                                      </p:cBhvr>
                                    </p:animEffect>
                                  </p:childTnLst>
                                </p:cTn>
                              </p:par>
                            </p:childTnLst>
                          </p:cTn>
                        </p:par>
                        <p:par>
                          <p:cTn id="32" fill="hold">
                            <p:stCondLst>
                              <p:cond delay="6000"/>
                            </p:stCondLst>
                            <p:childTnLst>
                              <p:par>
                                <p:cTn id="33" presetID="22" presetClass="entr" presetSubtype="1"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wipe(up)">
                                      <p:cBhvr>
                                        <p:cTn id="35" dur="3000"/>
                                        <p:tgtEl>
                                          <p:spTgt spid="3">
                                            <p:txEl>
                                              <p:pRg st="9" end="9"/>
                                            </p:txEl>
                                          </p:spTgt>
                                        </p:tgtEl>
                                      </p:cBhvr>
                                    </p:animEffect>
                                  </p:childTnLst>
                                </p:cTn>
                              </p:par>
                            </p:childTnLst>
                          </p:cTn>
                        </p:par>
                        <p:par>
                          <p:cTn id="36" fill="hold">
                            <p:stCondLst>
                              <p:cond delay="9000"/>
                            </p:stCondLst>
                            <p:childTnLst>
                              <p:par>
                                <p:cTn id="37" presetID="22" presetClass="entr" presetSubtype="1" fill="hold" nodeType="after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wipe(up)">
                                      <p:cBhvr>
                                        <p:cTn id="39" dur="3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51520" y="188640"/>
            <a:ext cx="8686800" cy="838200"/>
          </a:xfrm>
        </p:spPr>
        <p:txBody>
          <a:bodyPr/>
          <a:lstStyle/>
          <a:p>
            <a:pPr algn="ctr">
              <a:defRPr/>
            </a:pPr>
            <a:r>
              <a:rPr lang="ru-RU" b="1" dirty="0" smtClean="0">
                <a:effectLst>
                  <a:outerShdw blurRad="38100" dist="38100" dir="2700000" algn="tl">
                    <a:srgbClr val="C0C0C0"/>
                  </a:outerShdw>
                </a:effectLst>
              </a:rPr>
              <a:t> </a:t>
            </a:r>
            <a:r>
              <a:rPr lang="ru-RU" sz="3200" b="1" dirty="0" smtClean="0">
                <a:solidFill>
                  <a:schemeClr val="tx1"/>
                </a:solidFill>
              </a:rPr>
              <a:t>Задача №14</a:t>
            </a:r>
            <a:r>
              <a:rPr lang="ru-RU" sz="3200" b="1" dirty="0" smtClean="0">
                <a:effectLst>
                  <a:outerShdw blurRad="38100" dist="38100" dir="2700000" algn="tl">
                    <a:srgbClr val="C0C0C0"/>
                  </a:outerShdw>
                </a:effectLst>
              </a:rPr>
              <a:t>,</a:t>
            </a:r>
            <a:r>
              <a:rPr lang="ru-RU" sz="3200" b="1" dirty="0" smtClean="0">
                <a:solidFill>
                  <a:schemeClr val="tx1"/>
                </a:solidFill>
                <a:effectLst/>
              </a:rPr>
              <a:t>15</a:t>
            </a:r>
          </a:p>
        </p:txBody>
      </p:sp>
      <p:sp>
        <p:nvSpPr>
          <p:cNvPr id="10243" name="Rectangle 5"/>
          <p:cNvSpPr>
            <a:spLocks noChangeArrowheads="1"/>
          </p:cNvSpPr>
          <p:nvPr/>
        </p:nvSpPr>
        <p:spPr bwMode="auto">
          <a:xfrm>
            <a:off x="395288" y="1484313"/>
            <a:ext cx="8496300" cy="769441"/>
          </a:xfrm>
          <a:prstGeom prst="rect">
            <a:avLst/>
          </a:prstGeom>
          <a:noFill/>
          <a:ln w="9525">
            <a:noFill/>
            <a:miter lim="800000"/>
            <a:headEnd/>
            <a:tailEnd/>
          </a:ln>
        </p:spPr>
        <p:txBody>
          <a:bodyPr>
            <a:spAutoFit/>
          </a:bodyPr>
          <a:lstStyle/>
          <a:p>
            <a:pPr marL="342900" indent="-342900">
              <a:lnSpc>
                <a:spcPct val="200000"/>
              </a:lnSpc>
              <a:buFontTx/>
              <a:buAutoNum type="arabicParenR"/>
            </a:pPr>
            <a:endParaRPr lang="ru-RU" sz="800" b="1" dirty="0">
              <a:solidFill>
                <a:srgbClr val="4D4D4D"/>
              </a:solidFill>
            </a:endParaRPr>
          </a:p>
          <a:p>
            <a:pPr marL="342900" indent="-342900">
              <a:buFontTx/>
              <a:buAutoNum type="arabicParenR"/>
            </a:pPr>
            <a:endParaRPr lang="ru-RU" sz="800" b="1" dirty="0">
              <a:solidFill>
                <a:srgbClr val="4D4D4D"/>
              </a:solidFill>
            </a:endParaRPr>
          </a:p>
          <a:p>
            <a:pPr marL="342900" indent="-342900"/>
            <a:r>
              <a:rPr lang="ru-RU" sz="2000" b="1" dirty="0">
                <a:solidFill>
                  <a:srgbClr val="4D4D4D"/>
                </a:solidFill>
              </a:rPr>
              <a:t>				</a:t>
            </a:r>
            <a:endParaRPr lang="en-US" b="1" dirty="0">
              <a:solidFill>
                <a:srgbClr val="4D4D4D"/>
              </a:solidFill>
            </a:endParaRPr>
          </a:p>
        </p:txBody>
      </p:sp>
      <p:pic>
        <p:nvPicPr>
          <p:cNvPr id="10244" name="Picture 6" descr="MC900211983[1]"/>
          <p:cNvPicPr>
            <a:picLocks noChangeAspect="1" noChangeArrowheads="1"/>
          </p:cNvPicPr>
          <p:nvPr/>
        </p:nvPicPr>
        <p:blipFill>
          <a:blip r:embed="rId2" cstate="print"/>
          <a:srcRect/>
          <a:stretch>
            <a:fillRect/>
          </a:stretch>
        </p:blipFill>
        <p:spPr bwMode="auto">
          <a:xfrm>
            <a:off x="7164288" y="5013176"/>
            <a:ext cx="1819275" cy="1498600"/>
          </a:xfrm>
          <a:prstGeom prst="rect">
            <a:avLst/>
          </a:prstGeom>
          <a:noFill/>
          <a:ln w="9525">
            <a:noFill/>
            <a:miter lim="800000"/>
            <a:headEnd/>
            <a:tailEnd/>
          </a:ln>
        </p:spPr>
      </p:pic>
      <p:pic>
        <p:nvPicPr>
          <p:cNvPr id="10245" name="Picture 7" descr="MC900281149[1]"/>
          <p:cNvPicPr>
            <a:picLocks noChangeAspect="1" noChangeArrowheads="1"/>
          </p:cNvPicPr>
          <p:nvPr/>
        </p:nvPicPr>
        <p:blipFill>
          <a:blip r:embed="rId3" cstate="print"/>
          <a:srcRect/>
          <a:stretch>
            <a:fillRect/>
          </a:stretch>
        </p:blipFill>
        <p:spPr bwMode="auto">
          <a:xfrm>
            <a:off x="179512" y="188640"/>
            <a:ext cx="1619250" cy="1260475"/>
          </a:xfrm>
          <a:prstGeom prst="rect">
            <a:avLst/>
          </a:prstGeom>
          <a:noFill/>
          <a:ln w="9525">
            <a:noFill/>
            <a:miter lim="800000"/>
            <a:headEnd/>
            <a:tailEnd/>
          </a:ln>
        </p:spPr>
      </p:pic>
      <p:pic>
        <p:nvPicPr>
          <p:cNvPr id="10246"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3779912" y="692696"/>
            <a:ext cx="1200026" cy="1368152"/>
          </a:xfrm>
          <a:prstGeom prst="rect">
            <a:avLst/>
          </a:prstGeom>
          <a:noFill/>
          <a:ln w="9525">
            <a:noFill/>
            <a:miter lim="800000"/>
            <a:headEnd/>
            <a:tailEnd/>
          </a:ln>
        </p:spPr>
      </p:pic>
      <p:sp>
        <p:nvSpPr>
          <p:cNvPr id="10241" name="Rectangle 1"/>
          <p:cNvSpPr>
            <a:spLocks noChangeArrowheads="1"/>
          </p:cNvSpPr>
          <p:nvPr/>
        </p:nvSpPr>
        <p:spPr bwMode="auto">
          <a:xfrm>
            <a:off x="323528" y="1700808"/>
            <a:ext cx="792088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ru-RU" sz="2000" b="1" i="0" u="none" strike="noStrike" cap="none" normalizeH="0" baseline="0" dirty="0" smtClean="0">
                <a:ln>
                  <a:noFill/>
                </a:ln>
                <a:effectLst/>
                <a:ea typeface="Times New Roman" pitchFamily="18" charset="0"/>
                <a:cs typeface="Times New Roman" pitchFamily="18" charset="0"/>
              </a:rPr>
              <a:t>14. Через заводские очистительные сооружения в сутки проходит</a:t>
            </a:r>
          </a:p>
          <a:p>
            <a:pPr algn="just" fontAlgn="base">
              <a:spcBef>
                <a:spcPct val="0"/>
              </a:spcBef>
              <a:spcAft>
                <a:spcPct val="0"/>
              </a:spcAft>
            </a:pPr>
            <a:r>
              <a:rPr lang="ru-RU" sz="2000" b="1" dirty="0" smtClean="0">
                <a:ea typeface="Times New Roman" pitchFamily="18" charset="0"/>
                <a:cs typeface="Times New Roman" pitchFamily="18" charset="0"/>
              </a:rPr>
              <a:t>     </a:t>
            </a:r>
            <a:r>
              <a:rPr kumimoji="0" lang="ru-RU" sz="2000" b="1" i="0" u="none" strike="noStrike" cap="none" normalizeH="0" baseline="0" dirty="0" smtClean="0">
                <a:ln>
                  <a:noFill/>
                </a:ln>
                <a:effectLst/>
                <a:ea typeface="Times New Roman" pitchFamily="18" charset="0"/>
                <a:cs typeface="Times New Roman" pitchFamily="18" charset="0"/>
              </a:rPr>
              <a:t> 3000л воды. За сколько дней очистится 27000л воды? Сколько</a:t>
            </a:r>
          </a:p>
          <a:p>
            <a:pPr algn="just" fontAlgn="base">
              <a:spcBef>
                <a:spcPct val="0"/>
              </a:spcBef>
              <a:spcAft>
                <a:spcPct val="0"/>
              </a:spcAft>
            </a:pPr>
            <a:r>
              <a:rPr lang="ru-RU" sz="2000" b="1" dirty="0" smtClean="0">
                <a:ea typeface="Times New Roman" pitchFamily="18" charset="0"/>
                <a:cs typeface="Times New Roman" pitchFamily="18" charset="0"/>
              </a:rPr>
              <a:t>     </a:t>
            </a:r>
            <a:r>
              <a:rPr kumimoji="0" lang="ru-RU" sz="2000" b="1" i="0" u="none" strike="noStrike" cap="none" normalizeH="0" baseline="0" dirty="0" smtClean="0">
                <a:ln>
                  <a:noFill/>
                </a:ln>
                <a:effectLst/>
                <a:ea typeface="Times New Roman" pitchFamily="18" charset="0"/>
                <a:cs typeface="Times New Roman" pitchFamily="18" charset="0"/>
              </a:rPr>
              <a:t> литров воды проходит через очистительные сооружения за час?</a:t>
            </a:r>
            <a:r>
              <a:rPr lang="ru-RU" sz="2000" b="1" dirty="0" smtClean="0">
                <a:latin typeface="Calibri" pitchFamily="34" charset="0"/>
                <a:ea typeface="Times New Roman" pitchFamily="18" charset="0"/>
                <a:cs typeface="Times New Roman" pitchFamily="18" charset="0"/>
              </a:rPr>
              <a:t> </a:t>
            </a:r>
          </a:p>
          <a:p>
            <a:pPr algn="just" fontAlgn="base">
              <a:spcBef>
                <a:spcPct val="0"/>
              </a:spcBef>
              <a:spcAft>
                <a:spcPct val="0"/>
              </a:spcAft>
            </a:pPr>
            <a:r>
              <a:rPr lang="ru-RU" sz="2000" b="1" dirty="0" smtClean="0">
                <a:solidFill>
                  <a:srgbClr val="FF0000"/>
                </a:solidFill>
                <a:latin typeface="Calibri" pitchFamily="34" charset="0"/>
                <a:ea typeface="Times New Roman" pitchFamily="18" charset="0"/>
                <a:cs typeface="Times New Roman" pitchFamily="18" charset="0"/>
              </a:rPr>
              <a:t>Ответ: 9 дней;125 л</a:t>
            </a:r>
          </a:p>
          <a:p>
            <a:pPr marL="457200" indent="-457200" algn="just" fontAlgn="base">
              <a:spcBef>
                <a:spcPct val="0"/>
              </a:spcBef>
              <a:spcAft>
                <a:spcPct val="0"/>
              </a:spcAft>
            </a:pPr>
            <a:r>
              <a:rPr lang="ru-RU" sz="2000" b="1" dirty="0" smtClean="0">
                <a:ea typeface="Times New Roman" pitchFamily="18" charset="0"/>
                <a:cs typeface="Times New Roman" pitchFamily="18" charset="0"/>
              </a:rPr>
              <a:t>15. Завод выбрасывает отходы в реку. За одну минуту в реку поступает  100л загрязненной воды. Сколько загрязненной воды поступает в реку за час, за сутки?</a:t>
            </a:r>
          </a:p>
          <a:p>
            <a:pPr algn="just" fontAlgn="base">
              <a:spcBef>
                <a:spcPct val="0"/>
              </a:spcBef>
              <a:spcAft>
                <a:spcPct val="0"/>
              </a:spcAft>
            </a:pPr>
            <a:r>
              <a:rPr lang="ru-RU" sz="2000" b="1" dirty="0" smtClean="0">
                <a:solidFill>
                  <a:srgbClr val="FF0000"/>
                </a:solidFill>
                <a:latin typeface="Calibri" pitchFamily="34" charset="0"/>
                <a:ea typeface="Times New Roman" pitchFamily="18" charset="0"/>
                <a:cs typeface="Times New Roman" pitchFamily="18" charset="0"/>
              </a:rPr>
              <a:t>Ответ: 6 000л;144 000л</a:t>
            </a:r>
          </a:p>
          <a:p>
            <a:pPr fontAlgn="base">
              <a:spcBef>
                <a:spcPct val="0"/>
              </a:spcBef>
              <a:spcAft>
                <a:spcPct val="0"/>
              </a:spcAft>
            </a:pPr>
            <a:r>
              <a:rPr lang="ru-RU" sz="2000" b="1" dirty="0" smtClean="0">
                <a:solidFill>
                  <a:schemeClr val="accent2">
                    <a:lumMod val="50000"/>
                  </a:schemeClr>
                </a:solidFill>
              </a:rPr>
              <a:t> В Ижору через 9 стоков ежегодно попадает около 39 млн. кубометров </a:t>
            </a:r>
            <a:r>
              <a:rPr lang="ru-RU" sz="2000" b="1" u="sng" dirty="0" smtClean="0">
                <a:solidFill>
                  <a:schemeClr val="accent2">
                    <a:lumMod val="50000"/>
                  </a:schemeClr>
                </a:solidFill>
              </a:rPr>
              <a:t>сточных вод</a:t>
            </a:r>
            <a:r>
              <a:rPr lang="ru-RU" sz="2000" b="1" dirty="0" smtClean="0">
                <a:solidFill>
                  <a:schemeClr val="accent2">
                    <a:lumMod val="50000"/>
                  </a:schemeClr>
                </a:solidFill>
              </a:rPr>
              <a:t>, в основном это </a:t>
            </a:r>
            <a:r>
              <a:rPr lang="ru-RU" sz="2000" b="1" u="sng" dirty="0" smtClean="0">
                <a:solidFill>
                  <a:schemeClr val="accent2">
                    <a:lumMod val="50000"/>
                  </a:schemeClr>
                </a:solidFill>
              </a:rPr>
              <a:t>отходы от бытовых нужд.</a:t>
            </a:r>
            <a:endParaRPr lang="ru-RU" sz="2000" b="1" dirty="0" smtClean="0">
              <a:solidFill>
                <a:schemeClr val="accent2">
                  <a:lumMod val="50000"/>
                </a:schemeClr>
              </a:solidFill>
            </a:endParaRPr>
          </a:p>
          <a:p>
            <a:pPr algn="just" fontAlgn="base">
              <a:spcBef>
                <a:spcPct val="0"/>
              </a:spcBef>
              <a:spcAft>
                <a:spcPct val="0"/>
              </a:spcAft>
            </a:pPr>
            <a:endParaRPr lang="ru-RU" sz="2000" dirty="0" smtClean="0">
              <a:solidFill>
                <a:srgbClr val="FF0000"/>
              </a:solidFill>
              <a:latin typeface="Calibri" pitchFamily="34" charset="0"/>
              <a:ea typeface="Times New Roman" pitchFamily="18" charset="0"/>
              <a:cs typeface="Times New Roman" pitchFamily="18" charset="0"/>
            </a:endParaRPr>
          </a:p>
          <a:p>
            <a:pPr algn="just" fontAlgn="base">
              <a:spcBef>
                <a:spcPct val="0"/>
              </a:spcBef>
              <a:spcAft>
                <a:spcPct val="0"/>
              </a:spcAft>
            </a:pPr>
            <a:endParaRPr lang="ru-RU" sz="2000" dirty="0" smtClean="0">
              <a:latin typeface="Calibri" pitchFamily="34" charset="0"/>
              <a:ea typeface="Times New Roman" pitchFamily="18" charset="0"/>
              <a:cs typeface="Times New Roman" pitchFamily="18" charset="0"/>
            </a:endParaRPr>
          </a:p>
          <a:p>
            <a:pPr algn="just" fontAlgn="base">
              <a:spcBef>
                <a:spcPct val="0"/>
              </a:spcBef>
              <a:spcAft>
                <a:spcPct val="0"/>
              </a:spcAft>
            </a:pPr>
            <a:endParaRPr lang="ru-RU" sz="2000" dirty="0" smtClean="0">
              <a:latin typeface="Calibri" pitchFamily="34" charset="0"/>
              <a:cs typeface="Times New Roman" pitchFamily="18" charset="0"/>
            </a:endParaRPr>
          </a:p>
          <a:p>
            <a:pPr algn="just" fontAlgn="base">
              <a:spcBef>
                <a:spcPct val="0"/>
              </a:spcBef>
              <a:spcAft>
                <a:spcPct val="0"/>
              </a:spcAft>
            </a:pPr>
            <a:endParaRPr lang="ru-RU" sz="2800" dirty="0" smtClean="0">
              <a:latin typeface="Arial" pitchFamily="34" charset="0"/>
            </a:endParaRPr>
          </a:p>
          <a:p>
            <a:pPr marL="0" marR="0" lvl="0" indent="0" algn="just" defTabSz="914400" rtl="0" eaLnBrk="1" fontAlgn="base" latinLnBrk="0" hangingPunct="1">
              <a:lnSpc>
                <a:spcPct val="100000"/>
              </a:lnSpc>
              <a:spcBef>
                <a:spcPct val="0"/>
              </a:spcBef>
              <a:spcAft>
                <a:spcPct val="0"/>
              </a:spcAft>
              <a:buClrTx/>
              <a:buSzTx/>
              <a:tabLst/>
            </a:pPr>
            <a:endParaRPr kumimoji="0" lang="ru-RU" sz="2000" b="0" i="0" u="none" strike="noStrike" cap="none" normalizeH="0" baseline="0" dirty="0" smtClean="0">
              <a:ln>
                <a:noFill/>
              </a:ln>
              <a:effectLst/>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tabLst/>
            </a:pPr>
            <a:endParaRPr kumimoji="0" lang="ru-RU" sz="2000" b="0" i="0" u="none" strike="noStrike" cap="none" normalizeH="0" baseline="0" dirty="0" smtClean="0">
              <a:ln>
                <a:noFill/>
              </a:ln>
              <a:effectLst/>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tabLst/>
            </a:pPr>
            <a:endParaRPr lang="ru-RU" sz="2000" dirty="0" smtClean="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tabLst/>
            </a:pPr>
            <a:endParaRPr kumimoji="0" lang="ru-RU" sz="2000" b="0" i="0" u="none" strike="noStrike" cap="none" normalizeH="0" baseline="0" dirty="0" smtClean="0">
              <a:ln>
                <a:noFill/>
              </a:ln>
              <a:effectLst/>
            </a:endParaRPr>
          </a:p>
        </p:txBody>
      </p:sp>
      <p:pic>
        <p:nvPicPr>
          <p:cNvPr id="12" name="Рисунок 11" descr="Troitsky-sobor Izhora river and Bridge.jpg">
            <a:hlinkClick r:id="rId5"/>
          </p:cNvPr>
          <p:cNvPicPr/>
          <p:nvPr/>
        </p:nvPicPr>
        <p:blipFill>
          <a:blip r:embed="rId6" cstate="print"/>
          <a:srcRect/>
          <a:stretch>
            <a:fillRect/>
          </a:stretch>
        </p:blipFill>
        <p:spPr bwMode="auto">
          <a:xfrm>
            <a:off x="3923928" y="5013176"/>
            <a:ext cx="3024336" cy="1656184"/>
          </a:xfrm>
          <a:prstGeom prst="rect">
            <a:avLst/>
          </a:prstGeom>
          <a:noFill/>
          <a:ln w="9525">
            <a:noFill/>
            <a:miter lim="800000"/>
            <a:headEnd/>
            <a:tailEnd/>
          </a:ln>
        </p:spPr>
      </p:pic>
      <p:pic>
        <p:nvPicPr>
          <p:cNvPr id="13" name="Рисунок 12" descr="Kolpino Izhora River43.jpg">
            <a:hlinkClick r:id="rId7"/>
          </p:cNvPr>
          <p:cNvPicPr/>
          <p:nvPr/>
        </p:nvPicPr>
        <p:blipFill>
          <a:blip r:embed="rId8" cstate="print"/>
          <a:srcRect/>
          <a:stretch>
            <a:fillRect/>
          </a:stretch>
        </p:blipFill>
        <p:spPr bwMode="auto">
          <a:xfrm>
            <a:off x="6588224" y="116632"/>
            <a:ext cx="2380615" cy="1656184"/>
          </a:xfrm>
          <a:prstGeom prst="rect">
            <a:avLst/>
          </a:prstGeom>
          <a:noFill/>
          <a:ln w="9525">
            <a:noFill/>
            <a:miter lim="800000"/>
            <a:headEnd/>
            <a:tailEnd/>
          </a:ln>
        </p:spPr>
      </p:pic>
      <p:pic>
        <p:nvPicPr>
          <p:cNvPr id="14" name="Рисунок 13" descr="Kolpino Raumanskaia4.jpg">
            <a:hlinkClick r:id="rId9"/>
          </p:cNvPr>
          <p:cNvPicPr/>
          <p:nvPr/>
        </p:nvPicPr>
        <p:blipFill>
          <a:blip r:embed="rId10" cstate="print"/>
          <a:srcRect/>
          <a:stretch>
            <a:fillRect/>
          </a:stretch>
        </p:blipFill>
        <p:spPr bwMode="auto">
          <a:xfrm>
            <a:off x="467544" y="5013176"/>
            <a:ext cx="3024336" cy="1650494"/>
          </a:xfrm>
          <a:prstGeom prst="rect">
            <a:avLst/>
          </a:prstGeom>
          <a:noFill/>
          <a:ln w="9525">
            <a:noFill/>
            <a:miter lim="800000"/>
            <a:headEnd/>
            <a:tailEnd/>
          </a:ln>
        </p:spPr>
      </p:pic>
      <p:pic>
        <p:nvPicPr>
          <p:cNvPr id="15" name="Picture 7" descr="C:\Documents and Settings\ВИТАЛИЙ\Рабочий стол\проекты 2011\5 класс\Бумага, экология и математика\бум\i7.jpeg"/>
          <p:cNvPicPr>
            <a:picLocks noChangeAspect="1" noChangeArrowheads="1"/>
          </p:cNvPicPr>
          <p:nvPr/>
        </p:nvPicPr>
        <p:blipFill>
          <a:blip r:embed="rId11" cstate="print"/>
          <a:srcRect/>
          <a:stretch>
            <a:fillRect/>
          </a:stretch>
        </p:blipFill>
        <p:spPr bwMode="auto">
          <a:xfrm>
            <a:off x="7740352" y="3573016"/>
            <a:ext cx="1403648" cy="1224136"/>
          </a:xfrm>
          <a:prstGeom prst="rect">
            <a:avLst/>
          </a:prstGeom>
          <a:noFill/>
          <a:ln w="9525">
            <a:noFill/>
            <a:miter lim="800000"/>
            <a:headEnd/>
            <a:tailEnd/>
          </a:ln>
        </p:spPr>
      </p:pic>
      <p:pic>
        <p:nvPicPr>
          <p:cNvPr id="16" name="Рисунок 15" descr="В Колпинском районе создан «Экологический дневник»"/>
          <p:cNvPicPr/>
          <p:nvPr/>
        </p:nvPicPr>
        <p:blipFill>
          <a:blip r:embed="rId12" cstate="print"/>
          <a:srcRect/>
          <a:stretch>
            <a:fillRect/>
          </a:stretch>
        </p:blipFill>
        <p:spPr bwMode="auto">
          <a:xfrm>
            <a:off x="7938120" y="1988840"/>
            <a:ext cx="1205880" cy="108012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41">
                                            <p:txEl>
                                              <p:pRg st="3" end="3"/>
                                            </p:txEl>
                                          </p:spTgt>
                                        </p:tgtEl>
                                        <p:attrNameLst>
                                          <p:attrName>style.visibility</p:attrName>
                                        </p:attrNameLst>
                                      </p:cBhvr>
                                      <p:to>
                                        <p:strVal val="visible"/>
                                      </p:to>
                                    </p:set>
                                    <p:animEffect transition="in" filter="wipe(left)">
                                      <p:cBhvr>
                                        <p:cTn id="7" dur="3000"/>
                                        <p:tgtEl>
                                          <p:spTgt spid="10241">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241">
                                            <p:txEl>
                                              <p:pRg st="5" end="5"/>
                                            </p:txEl>
                                          </p:spTgt>
                                        </p:tgtEl>
                                        <p:attrNameLst>
                                          <p:attrName>style.visibility</p:attrName>
                                        </p:attrNameLst>
                                      </p:cBhvr>
                                      <p:to>
                                        <p:strVal val="visible"/>
                                      </p:to>
                                    </p:set>
                                    <p:animEffect transition="in" filter="wipe(left)">
                                      <p:cBhvr>
                                        <p:cTn id="12" dur="3000"/>
                                        <p:tgtEl>
                                          <p:spTgt spid="10241">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241">
                                            <p:txEl>
                                              <p:pRg st="6" end="6"/>
                                            </p:txEl>
                                          </p:spTgt>
                                        </p:tgtEl>
                                        <p:attrNameLst>
                                          <p:attrName>style.visibility</p:attrName>
                                        </p:attrNameLst>
                                      </p:cBhvr>
                                      <p:to>
                                        <p:strVal val="visible"/>
                                      </p:to>
                                    </p:set>
                                    <p:animEffect transition="in" filter="wipe(up)">
                                      <p:cBhvr>
                                        <p:cTn id="17" dur="3000"/>
                                        <p:tgtEl>
                                          <p:spTgt spid="1024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86800" cy="838200"/>
          </a:xfrm>
        </p:spPr>
        <p:txBody>
          <a:bodyPr>
            <a:normAutofit/>
          </a:bodyPr>
          <a:lstStyle/>
          <a:p>
            <a:pPr algn="ctr"/>
            <a:r>
              <a:rPr lang="ru-RU" sz="3200" b="1" dirty="0" smtClean="0">
                <a:solidFill>
                  <a:schemeClr val="tx1"/>
                </a:solidFill>
              </a:rPr>
              <a:t>Задача №16</a:t>
            </a:r>
            <a:endParaRPr lang="ru-RU" sz="3200" b="1" dirty="0">
              <a:solidFill>
                <a:schemeClr val="tx1"/>
              </a:solidFill>
            </a:endParaRPr>
          </a:p>
        </p:txBody>
      </p:sp>
      <p:sp>
        <p:nvSpPr>
          <p:cNvPr id="3" name="Содержимое 2"/>
          <p:cNvSpPr>
            <a:spLocks noGrp="1"/>
          </p:cNvSpPr>
          <p:nvPr>
            <p:ph idx="1"/>
          </p:nvPr>
        </p:nvSpPr>
        <p:spPr/>
        <p:txBody>
          <a:bodyPr>
            <a:normAutofit/>
          </a:bodyPr>
          <a:lstStyle/>
          <a:p>
            <a:pPr>
              <a:buNone/>
            </a:pPr>
            <a:r>
              <a:rPr lang="ru-RU" dirty="0" smtClean="0"/>
              <a:t> </a:t>
            </a:r>
          </a:p>
          <a:p>
            <a:pPr>
              <a:buNone/>
            </a:pPr>
            <a:r>
              <a:rPr lang="ru-RU" dirty="0" smtClean="0"/>
              <a:t> </a:t>
            </a:r>
          </a:p>
        </p:txBody>
      </p:sp>
      <p:graphicFrame>
        <p:nvGraphicFramePr>
          <p:cNvPr id="4" name="Таблица 3"/>
          <p:cNvGraphicFramePr>
            <a:graphicFrameLocks noGrp="1"/>
          </p:cNvGraphicFramePr>
          <p:nvPr/>
        </p:nvGraphicFramePr>
        <p:xfrm>
          <a:off x="2555776" y="1484784"/>
          <a:ext cx="6095999" cy="767080"/>
        </p:xfrm>
        <a:graphic>
          <a:graphicData uri="http://schemas.openxmlformats.org/drawingml/2006/table">
            <a:tbl>
              <a:tblPr firstRow="1" bandRow="1">
                <a:tableStyleId>{5C22544A-7EE6-4342-B048-85BDC9FD1C3A}</a:tableStyleId>
              </a:tblPr>
              <a:tblGrid>
                <a:gridCol w="870857"/>
                <a:gridCol w="870857"/>
                <a:gridCol w="870857"/>
                <a:gridCol w="870857"/>
                <a:gridCol w="870857"/>
                <a:gridCol w="870857"/>
                <a:gridCol w="870857"/>
              </a:tblGrid>
              <a:tr h="370840">
                <a:tc>
                  <a:txBody>
                    <a:bodyPr/>
                    <a:lstStyle/>
                    <a:p>
                      <a:pPr algn="ctr"/>
                      <a:r>
                        <a:rPr lang="ru-RU" sz="2000" dirty="0" smtClean="0">
                          <a:solidFill>
                            <a:schemeClr val="tx1"/>
                          </a:solidFill>
                        </a:rPr>
                        <a:t>0,81</a:t>
                      </a:r>
                      <a:endParaRPr lang="ru-RU" sz="2000" dirty="0">
                        <a:solidFill>
                          <a:schemeClr val="tx1"/>
                        </a:solidFill>
                      </a:endParaRPr>
                    </a:p>
                  </a:txBody>
                  <a:tcPr/>
                </a:tc>
                <a:tc>
                  <a:txBody>
                    <a:bodyPr/>
                    <a:lstStyle/>
                    <a:p>
                      <a:pPr algn="ctr"/>
                      <a:r>
                        <a:rPr lang="ru-RU" sz="2000" dirty="0" smtClean="0">
                          <a:solidFill>
                            <a:schemeClr val="tx1"/>
                          </a:solidFill>
                        </a:rPr>
                        <a:t>5.1</a:t>
                      </a:r>
                      <a:endParaRPr lang="ru-RU" sz="2000" dirty="0">
                        <a:solidFill>
                          <a:schemeClr val="tx1"/>
                        </a:solidFill>
                      </a:endParaRPr>
                    </a:p>
                  </a:txBody>
                  <a:tcPr/>
                </a:tc>
                <a:tc>
                  <a:txBody>
                    <a:bodyPr/>
                    <a:lstStyle/>
                    <a:p>
                      <a:pPr algn="ctr"/>
                      <a:r>
                        <a:rPr lang="ru-RU" sz="2000" dirty="0" smtClean="0">
                          <a:solidFill>
                            <a:schemeClr val="tx1"/>
                          </a:solidFill>
                        </a:rPr>
                        <a:t>91</a:t>
                      </a:r>
                      <a:endParaRPr lang="ru-RU" sz="2000" dirty="0">
                        <a:solidFill>
                          <a:schemeClr val="tx1"/>
                        </a:solidFill>
                      </a:endParaRPr>
                    </a:p>
                  </a:txBody>
                  <a:tcPr/>
                </a:tc>
                <a:tc>
                  <a:txBody>
                    <a:bodyPr/>
                    <a:lstStyle/>
                    <a:p>
                      <a:pPr algn="ctr"/>
                      <a:r>
                        <a:rPr lang="ru-RU" sz="2000" dirty="0" smtClean="0">
                          <a:solidFill>
                            <a:schemeClr val="tx1"/>
                          </a:solidFill>
                        </a:rPr>
                        <a:t>9,1</a:t>
                      </a:r>
                      <a:endParaRPr lang="ru-RU" sz="2000" dirty="0">
                        <a:solidFill>
                          <a:schemeClr val="tx1"/>
                        </a:solidFill>
                      </a:endParaRPr>
                    </a:p>
                  </a:txBody>
                  <a:tcPr/>
                </a:tc>
                <a:tc>
                  <a:txBody>
                    <a:bodyPr/>
                    <a:lstStyle/>
                    <a:p>
                      <a:pPr algn="ctr"/>
                      <a:r>
                        <a:rPr lang="ru-RU" sz="2000" dirty="0" smtClean="0">
                          <a:solidFill>
                            <a:schemeClr val="tx1"/>
                          </a:solidFill>
                        </a:rPr>
                        <a:t>51</a:t>
                      </a:r>
                      <a:endParaRPr lang="ru-RU" sz="2000" dirty="0">
                        <a:solidFill>
                          <a:schemeClr val="tx1"/>
                        </a:solidFill>
                      </a:endParaRPr>
                    </a:p>
                  </a:txBody>
                  <a:tcPr/>
                </a:tc>
                <a:tc>
                  <a:txBody>
                    <a:bodyPr/>
                    <a:lstStyle/>
                    <a:p>
                      <a:pPr algn="ctr"/>
                      <a:r>
                        <a:rPr lang="ru-RU" sz="2000" dirty="0" smtClean="0">
                          <a:solidFill>
                            <a:schemeClr val="tx1"/>
                          </a:solidFill>
                        </a:rPr>
                        <a:t>1,09</a:t>
                      </a:r>
                      <a:endParaRPr lang="ru-RU" sz="2000" dirty="0">
                        <a:solidFill>
                          <a:schemeClr val="tx1"/>
                        </a:solidFill>
                      </a:endParaRPr>
                    </a:p>
                  </a:txBody>
                  <a:tcPr/>
                </a:tc>
                <a:tc>
                  <a:txBody>
                    <a:bodyPr/>
                    <a:lstStyle/>
                    <a:p>
                      <a:pPr algn="ctr"/>
                      <a:r>
                        <a:rPr lang="ru-RU" sz="2000" dirty="0" smtClean="0">
                          <a:solidFill>
                            <a:schemeClr val="tx1"/>
                          </a:solidFill>
                        </a:rPr>
                        <a:t>0,104</a:t>
                      </a:r>
                      <a:endParaRPr lang="ru-RU" sz="2000" dirty="0">
                        <a:solidFill>
                          <a:schemeClr val="tx1"/>
                        </a:solidFill>
                      </a:endParaRPr>
                    </a:p>
                  </a:txBody>
                  <a:tcPr/>
                </a:tc>
              </a:tr>
              <a:tr h="370840">
                <a:tc>
                  <a:txBody>
                    <a:bodyPr/>
                    <a:lstStyle/>
                    <a:p>
                      <a:pPr algn="ctr"/>
                      <a:endParaRPr lang="ru-RU" b="1" dirty="0">
                        <a:solidFill>
                          <a:srgbClr val="FF0000"/>
                        </a:solidFill>
                      </a:endParaRPr>
                    </a:p>
                  </a:txBody>
                  <a:tcPr/>
                </a:tc>
                <a:tc>
                  <a:txBody>
                    <a:bodyPr/>
                    <a:lstStyle/>
                    <a:p>
                      <a:pPr algn="ctr"/>
                      <a:endParaRPr lang="ru-RU" b="1" dirty="0">
                        <a:solidFill>
                          <a:srgbClr val="FF0000"/>
                        </a:solidFill>
                      </a:endParaRPr>
                    </a:p>
                  </a:txBody>
                  <a:tcPr/>
                </a:tc>
                <a:tc>
                  <a:txBody>
                    <a:bodyPr/>
                    <a:lstStyle/>
                    <a:p>
                      <a:pPr algn="ctr"/>
                      <a:endParaRPr lang="ru-RU" b="1" dirty="0">
                        <a:solidFill>
                          <a:srgbClr val="FF0000"/>
                        </a:solidFill>
                      </a:endParaRPr>
                    </a:p>
                  </a:txBody>
                  <a:tcPr/>
                </a:tc>
                <a:tc>
                  <a:txBody>
                    <a:bodyPr/>
                    <a:lstStyle/>
                    <a:p>
                      <a:pPr algn="ctr"/>
                      <a:endParaRPr lang="ru-RU" b="1" dirty="0">
                        <a:solidFill>
                          <a:srgbClr val="FF0000"/>
                        </a:solidFill>
                      </a:endParaRPr>
                    </a:p>
                  </a:txBody>
                  <a:tcPr/>
                </a:tc>
                <a:tc>
                  <a:txBody>
                    <a:bodyPr/>
                    <a:lstStyle/>
                    <a:p>
                      <a:pPr algn="ctr"/>
                      <a:endParaRPr lang="ru-RU" b="1" dirty="0">
                        <a:solidFill>
                          <a:srgbClr val="FF0000"/>
                        </a:solidFill>
                      </a:endParaRPr>
                    </a:p>
                  </a:txBody>
                  <a:tcPr/>
                </a:tc>
                <a:tc>
                  <a:txBody>
                    <a:bodyPr/>
                    <a:lstStyle/>
                    <a:p>
                      <a:pPr algn="ctr"/>
                      <a:endParaRPr lang="ru-RU" b="1" dirty="0">
                        <a:solidFill>
                          <a:srgbClr val="FF0000"/>
                        </a:solidFill>
                      </a:endParaRPr>
                    </a:p>
                  </a:txBody>
                  <a:tcPr/>
                </a:tc>
                <a:tc>
                  <a:txBody>
                    <a:bodyPr/>
                    <a:lstStyle/>
                    <a:p>
                      <a:pPr algn="ctr"/>
                      <a:endParaRPr lang="ru-RU" b="1" dirty="0">
                        <a:solidFill>
                          <a:srgbClr val="FF0000"/>
                        </a:solidFill>
                      </a:endParaRPr>
                    </a:p>
                  </a:txBody>
                  <a:tcPr/>
                </a:tc>
              </a:tr>
            </a:tbl>
          </a:graphicData>
        </a:graphic>
      </p:graphicFrame>
      <p:sp>
        <p:nvSpPr>
          <p:cNvPr id="5" name="Овал 4"/>
          <p:cNvSpPr/>
          <p:nvPr/>
        </p:nvSpPr>
        <p:spPr>
          <a:xfrm>
            <a:off x="179512" y="1628800"/>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2843808" y="2636912"/>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6372200" y="4293096"/>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107504" y="2780928"/>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3059832" y="4077072"/>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395536" y="4077072"/>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5292080" y="2564904"/>
            <a:ext cx="2304256" cy="1058416"/>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201" name="Rectangle 1"/>
          <p:cNvSpPr>
            <a:spLocks noChangeArrowheads="1"/>
          </p:cNvSpPr>
          <p:nvPr/>
        </p:nvSpPr>
        <p:spPr bwMode="auto">
          <a:xfrm>
            <a:off x="395536" y="1916832"/>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0,416:4          </a:t>
            </a:r>
            <a:r>
              <a:rPr kumimoji="0" lang="ru-RU" sz="2000" b="1" i="0" u="none" strike="noStrike" cap="none" normalizeH="0" baseline="0" dirty="0" smtClean="0">
                <a:ln>
                  <a:noFill/>
                </a:ln>
                <a:solidFill>
                  <a:srgbClr val="FF0000"/>
                </a:solidFill>
                <a:effectLst/>
                <a:ea typeface="Times New Roman" pitchFamily="18" charset="0"/>
                <a:cs typeface="Times New Roman" pitchFamily="18" charset="0"/>
              </a:rPr>
              <a:t>А</a:t>
            </a:r>
            <a:endParaRPr kumimoji="0" lang="ru-RU" sz="2000" b="1" i="0" u="none" strike="noStrike" cap="none" normalizeH="0" baseline="0" dirty="0" smtClean="0">
              <a:ln>
                <a:noFill/>
              </a:ln>
              <a:solidFill>
                <a:srgbClr val="FF0000"/>
              </a:solidFill>
              <a:effectLst/>
            </a:endParaRPr>
          </a:p>
        </p:txBody>
      </p:sp>
      <p:sp>
        <p:nvSpPr>
          <p:cNvPr id="13" name="Rectangle 1"/>
          <p:cNvSpPr>
            <a:spLocks noChangeArrowheads="1"/>
          </p:cNvSpPr>
          <p:nvPr/>
        </p:nvSpPr>
        <p:spPr bwMode="auto">
          <a:xfrm>
            <a:off x="611560" y="4437112"/>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54,6</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:6          </a:t>
            </a:r>
            <a:r>
              <a:rPr lang="ru-RU" sz="2000" b="1" dirty="0" smtClean="0">
                <a:solidFill>
                  <a:srgbClr val="FF0000"/>
                </a:solidFill>
                <a:ea typeface="Times New Roman" pitchFamily="18" charset="0"/>
                <a:cs typeface="Times New Roman" pitchFamily="18" charset="0"/>
              </a:rPr>
              <a:t>У</a:t>
            </a:r>
            <a:endParaRPr kumimoji="0" lang="ru-RU" sz="2000" b="1" i="0" u="none" strike="noStrike" cap="none" normalizeH="0" baseline="0" dirty="0" smtClean="0">
              <a:ln>
                <a:noFill/>
              </a:ln>
              <a:solidFill>
                <a:srgbClr val="FF0000"/>
              </a:solidFill>
              <a:effectLst/>
            </a:endParaRPr>
          </a:p>
        </p:txBody>
      </p:sp>
      <p:sp>
        <p:nvSpPr>
          <p:cNvPr id="14" name="Rectangle 1"/>
          <p:cNvSpPr>
            <a:spLocks noChangeArrowheads="1"/>
          </p:cNvSpPr>
          <p:nvPr/>
        </p:nvSpPr>
        <p:spPr bwMode="auto">
          <a:xfrm>
            <a:off x="323528" y="3068960"/>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3,24</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:4          </a:t>
            </a:r>
            <a:r>
              <a:rPr lang="ru-RU" sz="2000" b="1" dirty="0" smtClean="0">
                <a:solidFill>
                  <a:srgbClr val="FF0000"/>
                </a:solidFill>
                <a:ea typeface="Times New Roman" pitchFamily="18" charset="0"/>
                <a:cs typeface="Times New Roman" pitchFamily="18" charset="0"/>
              </a:rPr>
              <a:t>К</a:t>
            </a:r>
            <a:endParaRPr kumimoji="0" lang="ru-RU" sz="2000" b="1" i="0" u="none" strike="noStrike" cap="none" normalizeH="0" baseline="0" dirty="0" smtClean="0">
              <a:ln>
                <a:noFill/>
              </a:ln>
              <a:solidFill>
                <a:srgbClr val="FF0000"/>
              </a:solidFill>
              <a:effectLst/>
            </a:endParaRPr>
          </a:p>
        </p:txBody>
      </p:sp>
      <p:sp>
        <p:nvSpPr>
          <p:cNvPr id="15" name="Rectangle 1"/>
          <p:cNvSpPr>
            <a:spLocks noChangeArrowheads="1"/>
          </p:cNvSpPr>
          <p:nvPr/>
        </p:nvSpPr>
        <p:spPr bwMode="auto">
          <a:xfrm>
            <a:off x="6660232" y="4653136"/>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459</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:9          </a:t>
            </a:r>
            <a:r>
              <a:rPr lang="ru-RU" sz="2000" b="1" dirty="0" smtClean="0">
                <a:solidFill>
                  <a:srgbClr val="FF0000"/>
                </a:solidFill>
                <a:ea typeface="Times New Roman" pitchFamily="18" charset="0"/>
                <a:cs typeface="Times New Roman" pitchFamily="18" charset="0"/>
              </a:rPr>
              <a:t>Ш</a:t>
            </a:r>
            <a:endParaRPr kumimoji="0" lang="ru-RU" sz="2000" b="1" i="0" u="none" strike="noStrike" cap="none" normalizeH="0" baseline="0" dirty="0" smtClean="0">
              <a:ln>
                <a:noFill/>
              </a:ln>
              <a:solidFill>
                <a:srgbClr val="FF0000"/>
              </a:solidFill>
              <a:effectLst/>
            </a:endParaRPr>
          </a:p>
        </p:txBody>
      </p:sp>
      <p:sp>
        <p:nvSpPr>
          <p:cNvPr id="16" name="Rectangle 1"/>
          <p:cNvSpPr>
            <a:spLocks noChangeArrowheads="1"/>
          </p:cNvSpPr>
          <p:nvPr/>
        </p:nvSpPr>
        <p:spPr bwMode="auto">
          <a:xfrm>
            <a:off x="5580112" y="2924944"/>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819</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:9          </a:t>
            </a:r>
            <a:r>
              <a:rPr lang="ru-RU" sz="2000" b="1" dirty="0" smtClean="0">
                <a:solidFill>
                  <a:srgbClr val="FF0000"/>
                </a:solidFill>
                <a:ea typeface="Times New Roman" pitchFamily="18" charset="0"/>
                <a:cs typeface="Times New Roman" pitchFamily="18" charset="0"/>
              </a:rPr>
              <a:t>К</a:t>
            </a:r>
            <a:endParaRPr kumimoji="0" lang="ru-RU" sz="2000" b="1" i="0" u="none" strike="noStrike" cap="none" normalizeH="0" baseline="0" dirty="0" smtClean="0">
              <a:ln>
                <a:noFill/>
              </a:ln>
              <a:solidFill>
                <a:srgbClr val="FF0000"/>
              </a:solidFill>
              <a:effectLst/>
            </a:endParaRPr>
          </a:p>
        </p:txBody>
      </p:sp>
      <p:sp>
        <p:nvSpPr>
          <p:cNvPr id="17" name="Rectangle 1"/>
          <p:cNvSpPr>
            <a:spLocks noChangeArrowheads="1"/>
          </p:cNvSpPr>
          <p:nvPr/>
        </p:nvSpPr>
        <p:spPr bwMode="auto">
          <a:xfrm>
            <a:off x="3347864" y="4437112"/>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35,7</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:7         </a:t>
            </a:r>
            <a:r>
              <a:rPr lang="ru-RU" sz="2000" b="1" dirty="0" smtClean="0">
                <a:solidFill>
                  <a:srgbClr val="FF0000"/>
                </a:solidFill>
                <a:ea typeface="Times New Roman" pitchFamily="18" charset="0"/>
                <a:cs typeface="Times New Roman" pitchFamily="18" charset="0"/>
              </a:rPr>
              <a:t>У</a:t>
            </a:r>
            <a:endParaRPr kumimoji="0" lang="ru-RU" sz="2000" b="1" i="0" u="none" strike="noStrike" cap="none" normalizeH="0" baseline="0" dirty="0" smtClean="0">
              <a:ln>
                <a:noFill/>
              </a:ln>
              <a:solidFill>
                <a:srgbClr val="FF0000"/>
              </a:solidFill>
              <a:effectLst/>
            </a:endParaRPr>
          </a:p>
        </p:txBody>
      </p:sp>
      <p:sp>
        <p:nvSpPr>
          <p:cNvPr id="18" name="Rectangle 1"/>
          <p:cNvSpPr>
            <a:spLocks noChangeArrowheads="1"/>
          </p:cNvSpPr>
          <p:nvPr/>
        </p:nvSpPr>
        <p:spPr bwMode="auto">
          <a:xfrm>
            <a:off x="3131840" y="2996952"/>
            <a:ext cx="18722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9,81</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:9          </a:t>
            </a:r>
            <a:r>
              <a:rPr lang="ru-RU" sz="2000" b="1" dirty="0" smtClean="0">
                <a:solidFill>
                  <a:srgbClr val="FF0000"/>
                </a:solidFill>
                <a:ea typeface="Times New Roman" pitchFamily="18" charset="0"/>
                <a:cs typeface="Times New Roman" pitchFamily="18" charset="0"/>
              </a:rPr>
              <a:t>К</a:t>
            </a:r>
            <a:endParaRPr kumimoji="0" lang="ru-RU" sz="2000" b="1" i="0" u="none" strike="noStrike" cap="none" normalizeH="0" baseline="0" dirty="0" smtClean="0">
              <a:ln>
                <a:noFill/>
              </a:ln>
              <a:solidFill>
                <a:srgbClr val="FF0000"/>
              </a:solidFill>
              <a:effectLst/>
            </a:endParaRPr>
          </a:p>
        </p:txBody>
      </p:sp>
      <p:sp>
        <p:nvSpPr>
          <p:cNvPr id="51202" name="Rectangle 2"/>
          <p:cNvSpPr>
            <a:spLocks noChangeArrowheads="1"/>
          </p:cNvSpPr>
          <p:nvPr/>
        </p:nvSpPr>
        <p:spPr bwMode="auto">
          <a:xfrm>
            <a:off x="539552" y="5191382"/>
            <a:ext cx="8136904" cy="19082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sz="2000" b="1" dirty="0" smtClean="0">
                <a:solidFill>
                  <a:srgbClr val="000000"/>
                </a:solidFill>
                <a:ea typeface="Times New Roman" pitchFamily="18" charset="0"/>
                <a:cs typeface="Times New Roman" pitchFamily="18" charset="0"/>
              </a:rPr>
              <a:t>1.Сколько получится, если 3,24 уменьшить в 4 раза?</a:t>
            </a:r>
            <a:endParaRPr lang="ru-RU" sz="2000" b="1" dirty="0" smtClean="0"/>
          </a:p>
          <a:p>
            <a:pPr lvl="0" eaLnBrk="0" fontAlgn="base" hangingPunct="0">
              <a:spcBef>
                <a:spcPct val="0"/>
              </a:spcBef>
              <a:spcAft>
                <a:spcPct val="0"/>
              </a:spcAft>
            </a:pPr>
            <a:r>
              <a:rPr lang="ru-RU" sz="2000" b="1" dirty="0" smtClean="0">
                <a:solidFill>
                  <a:srgbClr val="000000"/>
                </a:solidFill>
                <a:ea typeface="Times New Roman" pitchFamily="18" charset="0"/>
                <a:cs typeface="Times New Roman" pitchFamily="18" charset="0"/>
              </a:rPr>
              <a:t>2.Чему равно произведение чисел 4 и 0,104?</a:t>
            </a:r>
            <a:endParaRPr lang="ru-RU" sz="2000" b="1" dirty="0" smtClean="0"/>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3. Сколько получиться, если число 9,1 повторить слагаемым 6 раз?</a:t>
            </a:r>
            <a:endParaRPr kumimoji="0" lang="ru-RU" sz="2000" b="1"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4. В примере  35,7:7 делимое увеличили на 7. Чему будет равно </a:t>
            </a:r>
          </a:p>
          <a:p>
            <a:pPr marL="0" marR="0" lvl="0" indent="0" algn="l" defTabSz="914400" rtl="0" eaLnBrk="0" fontAlgn="base" latinLnBrk="0" hangingPunct="0">
              <a:lnSpc>
                <a:spcPct val="100000"/>
              </a:lnSpc>
              <a:spcBef>
                <a:spcPct val="0"/>
              </a:spcBef>
              <a:spcAft>
                <a:spcPct val="0"/>
              </a:spcAft>
              <a:buClrTx/>
              <a:buSzTx/>
              <a:buFontTx/>
              <a:buNone/>
              <a:tabLst/>
            </a:pPr>
            <a:r>
              <a:rPr lang="ru-RU" sz="2000" b="1" dirty="0" smtClean="0">
                <a:solidFill>
                  <a:srgbClr val="000000"/>
                </a:solidFill>
                <a:ea typeface="Times New Roman" pitchFamily="18" charset="0"/>
                <a:cs typeface="Times New Roman" pitchFamily="18" charset="0"/>
              </a:rPr>
              <a:t>  </a:t>
            </a: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  частное?</a:t>
            </a:r>
            <a:endParaRPr kumimoji="0" lang="ru-RU" sz="2000" b="1"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51204" name="Picture 4" descr="http://img-fotki.yandex.ru/get/4205/lidiya-dron.1/0_3edcd_ec3790d1_S"/>
          <p:cNvPicPr>
            <a:picLocks noChangeAspect="1" noChangeArrowheads="1"/>
          </p:cNvPicPr>
          <p:nvPr/>
        </p:nvPicPr>
        <p:blipFill>
          <a:blip r:embed="rId2" cstate="print"/>
          <a:srcRect/>
          <a:stretch>
            <a:fillRect/>
          </a:stretch>
        </p:blipFill>
        <p:spPr bwMode="auto">
          <a:xfrm>
            <a:off x="107504" y="116632"/>
            <a:ext cx="1656184" cy="1412776"/>
          </a:xfrm>
          <a:prstGeom prst="rect">
            <a:avLst/>
          </a:prstGeom>
          <a:noFill/>
        </p:spPr>
      </p:pic>
      <p:pic>
        <p:nvPicPr>
          <p:cNvPr id="22" name="Picture 8" descr="1294196408_prev"/>
          <p:cNvPicPr>
            <a:picLocks noChangeAspect="1" noChangeArrowheads="1"/>
          </p:cNvPicPr>
          <p:nvPr/>
        </p:nvPicPr>
        <p:blipFill>
          <a:blip r:embed="rId3" cstate="print">
            <a:clrChange>
              <a:clrFrom>
                <a:srgbClr val="FFFFFF"/>
              </a:clrFrom>
              <a:clrTo>
                <a:srgbClr val="FFFFFF">
                  <a:alpha val="0"/>
                </a:srgbClr>
              </a:clrTo>
            </a:clrChange>
          </a:blip>
          <a:srcRect l="52130" b="67059"/>
          <a:stretch>
            <a:fillRect/>
          </a:stretch>
        </p:blipFill>
        <p:spPr bwMode="auto">
          <a:xfrm>
            <a:off x="7884368" y="116632"/>
            <a:ext cx="1043608" cy="1124744"/>
          </a:xfrm>
          <a:prstGeom prst="rect">
            <a:avLst/>
          </a:prstGeom>
          <a:noFill/>
          <a:ln w="9525">
            <a:noFill/>
            <a:miter lim="800000"/>
            <a:headEnd/>
            <a:tailEnd/>
          </a:ln>
        </p:spPr>
      </p:pic>
      <p:sp>
        <p:nvSpPr>
          <p:cNvPr id="23" name="TextBox 22"/>
          <p:cNvSpPr txBox="1"/>
          <p:nvPr/>
        </p:nvSpPr>
        <p:spPr>
          <a:xfrm>
            <a:off x="2843808" y="1844824"/>
            <a:ext cx="288032" cy="400110"/>
          </a:xfrm>
          <a:prstGeom prst="rect">
            <a:avLst/>
          </a:prstGeom>
          <a:noFill/>
        </p:spPr>
        <p:txBody>
          <a:bodyPr wrap="square" rtlCol="0">
            <a:spAutoFit/>
          </a:bodyPr>
          <a:lstStyle/>
          <a:p>
            <a:r>
              <a:rPr lang="ru-RU" sz="2000" b="1" dirty="0" smtClean="0">
                <a:solidFill>
                  <a:srgbClr val="FF0000"/>
                </a:solidFill>
              </a:rPr>
              <a:t>К</a:t>
            </a:r>
            <a:endParaRPr lang="ru-RU" sz="2000" b="1" dirty="0">
              <a:solidFill>
                <a:srgbClr val="FF0000"/>
              </a:solidFill>
            </a:endParaRPr>
          </a:p>
        </p:txBody>
      </p:sp>
      <p:sp>
        <p:nvSpPr>
          <p:cNvPr id="24" name="TextBox 23"/>
          <p:cNvSpPr txBox="1"/>
          <p:nvPr/>
        </p:nvSpPr>
        <p:spPr>
          <a:xfrm>
            <a:off x="3635896" y="1844824"/>
            <a:ext cx="288032" cy="400110"/>
          </a:xfrm>
          <a:prstGeom prst="rect">
            <a:avLst/>
          </a:prstGeom>
          <a:noFill/>
        </p:spPr>
        <p:txBody>
          <a:bodyPr wrap="square" rtlCol="0">
            <a:spAutoFit/>
          </a:bodyPr>
          <a:lstStyle/>
          <a:p>
            <a:r>
              <a:rPr lang="ru-RU" sz="2000" b="1" dirty="0" smtClean="0">
                <a:solidFill>
                  <a:srgbClr val="FF0000"/>
                </a:solidFill>
              </a:rPr>
              <a:t>У</a:t>
            </a:r>
            <a:endParaRPr lang="ru-RU" sz="2000" b="1" dirty="0">
              <a:solidFill>
                <a:srgbClr val="FF0000"/>
              </a:solidFill>
            </a:endParaRPr>
          </a:p>
        </p:txBody>
      </p:sp>
      <p:sp>
        <p:nvSpPr>
          <p:cNvPr id="25" name="TextBox 24"/>
          <p:cNvSpPr txBox="1"/>
          <p:nvPr/>
        </p:nvSpPr>
        <p:spPr>
          <a:xfrm>
            <a:off x="4572000" y="1844824"/>
            <a:ext cx="288032" cy="400110"/>
          </a:xfrm>
          <a:prstGeom prst="rect">
            <a:avLst/>
          </a:prstGeom>
          <a:noFill/>
        </p:spPr>
        <p:txBody>
          <a:bodyPr wrap="square" rtlCol="0">
            <a:spAutoFit/>
          </a:bodyPr>
          <a:lstStyle/>
          <a:p>
            <a:pPr algn="ctr"/>
            <a:r>
              <a:rPr lang="ru-RU" sz="2000" b="1" dirty="0" smtClean="0">
                <a:solidFill>
                  <a:srgbClr val="FF0000"/>
                </a:solidFill>
              </a:rPr>
              <a:t>К</a:t>
            </a:r>
            <a:endParaRPr lang="ru-RU" sz="2000" b="1" dirty="0">
              <a:solidFill>
                <a:srgbClr val="FF0000"/>
              </a:solidFill>
            </a:endParaRPr>
          </a:p>
        </p:txBody>
      </p:sp>
      <p:sp>
        <p:nvSpPr>
          <p:cNvPr id="26" name="TextBox 25"/>
          <p:cNvSpPr txBox="1"/>
          <p:nvPr/>
        </p:nvSpPr>
        <p:spPr>
          <a:xfrm>
            <a:off x="5436096" y="1844824"/>
            <a:ext cx="288032" cy="400110"/>
          </a:xfrm>
          <a:prstGeom prst="rect">
            <a:avLst/>
          </a:prstGeom>
          <a:noFill/>
        </p:spPr>
        <p:txBody>
          <a:bodyPr wrap="square" rtlCol="0">
            <a:spAutoFit/>
          </a:bodyPr>
          <a:lstStyle/>
          <a:p>
            <a:r>
              <a:rPr lang="ru-RU" sz="2000" b="1" dirty="0" smtClean="0">
                <a:solidFill>
                  <a:srgbClr val="FF0000"/>
                </a:solidFill>
              </a:rPr>
              <a:t>У</a:t>
            </a:r>
            <a:endParaRPr lang="ru-RU" sz="2000" b="1" dirty="0">
              <a:solidFill>
                <a:srgbClr val="FF0000"/>
              </a:solidFill>
            </a:endParaRPr>
          </a:p>
        </p:txBody>
      </p:sp>
      <p:sp>
        <p:nvSpPr>
          <p:cNvPr id="27" name="TextBox 26"/>
          <p:cNvSpPr txBox="1"/>
          <p:nvPr/>
        </p:nvSpPr>
        <p:spPr>
          <a:xfrm>
            <a:off x="6300192" y="1844824"/>
            <a:ext cx="288032" cy="400110"/>
          </a:xfrm>
          <a:prstGeom prst="rect">
            <a:avLst/>
          </a:prstGeom>
          <a:noFill/>
        </p:spPr>
        <p:txBody>
          <a:bodyPr wrap="square" rtlCol="0">
            <a:spAutoFit/>
          </a:bodyPr>
          <a:lstStyle/>
          <a:p>
            <a:r>
              <a:rPr lang="ru-RU" sz="2000" b="1" dirty="0" smtClean="0">
                <a:solidFill>
                  <a:srgbClr val="FF0000"/>
                </a:solidFill>
              </a:rPr>
              <a:t>Ш</a:t>
            </a:r>
            <a:endParaRPr lang="ru-RU" sz="2000" b="1" dirty="0">
              <a:solidFill>
                <a:srgbClr val="FF0000"/>
              </a:solidFill>
            </a:endParaRPr>
          </a:p>
        </p:txBody>
      </p:sp>
      <p:sp>
        <p:nvSpPr>
          <p:cNvPr id="28" name="TextBox 27"/>
          <p:cNvSpPr txBox="1"/>
          <p:nvPr/>
        </p:nvSpPr>
        <p:spPr>
          <a:xfrm>
            <a:off x="7164288" y="1844824"/>
            <a:ext cx="288032" cy="400110"/>
          </a:xfrm>
          <a:prstGeom prst="rect">
            <a:avLst/>
          </a:prstGeom>
          <a:noFill/>
        </p:spPr>
        <p:txBody>
          <a:bodyPr wrap="square" rtlCol="0">
            <a:spAutoFit/>
          </a:bodyPr>
          <a:lstStyle/>
          <a:p>
            <a:r>
              <a:rPr lang="ru-RU" sz="2000" b="1" dirty="0" smtClean="0">
                <a:solidFill>
                  <a:srgbClr val="FF0000"/>
                </a:solidFill>
              </a:rPr>
              <a:t>К</a:t>
            </a:r>
            <a:endParaRPr lang="ru-RU" sz="2000" b="1" dirty="0">
              <a:solidFill>
                <a:srgbClr val="FF0000"/>
              </a:solidFill>
            </a:endParaRPr>
          </a:p>
        </p:txBody>
      </p:sp>
      <p:sp>
        <p:nvSpPr>
          <p:cNvPr id="29" name="TextBox 28"/>
          <p:cNvSpPr txBox="1"/>
          <p:nvPr/>
        </p:nvSpPr>
        <p:spPr>
          <a:xfrm>
            <a:off x="8028384" y="1844824"/>
            <a:ext cx="288032" cy="400110"/>
          </a:xfrm>
          <a:prstGeom prst="rect">
            <a:avLst/>
          </a:prstGeom>
          <a:noFill/>
        </p:spPr>
        <p:txBody>
          <a:bodyPr wrap="square" rtlCol="0">
            <a:spAutoFit/>
          </a:bodyPr>
          <a:lstStyle/>
          <a:p>
            <a:r>
              <a:rPr lang="ru-RU" sz="2000" b="1" dirty="0" smtClean="0">
                <a:solidFill>
                  <a:srgbClr val="FF0000"/>
                </a:solidFill>
              </a:rPr>
              <a:t>А</a:t>
            </a:r>
            <a:endParaRPr lang="ru-RU" sz="2000" b="1" dirty="0">
              <a:solidFill>
                <a:srgbClr val="FF00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3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3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30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30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30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30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30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32" fill="hold" nodeType="clickEffect">
                                  <p:stCondLst>
                                    <p:cond delay="0"/>
                                  </p:stCondLst>
                                  <p:childTnLst>
                                    <p:set>
                                      <p:cBhvr>
                                        <p:cTn id="46" dur="1" fill="hold">
                                          <p:stCondLst>
                                            <p:cond delay="0"/>
                                          </p:stCondLst>
                                        </p:cTn>
                                        <p:tgtEl>
                                          <p:spTgt spid="51204"/>
                                        </p:tgtEl>
                                        <p:attrNameLst>
                                          <p:attrName>style.visibility</p:attrName>
                                        </p:attrNameLst>
                                      </p:cBhvr>
                                      <p:to>
                                        <p:strVal val="visible"/>
                                      </p:to>
                                    </p:set>
                                    <p:animEffect transition="in" filter="box(out)">
                                      <p:cBhvr>
                                        <p:cTn id="47" dur="3000"/>
                                        <p:tgtEl>
                                          <p:spTgt spid="5120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51202">
                                            <p:txEl>
                                              <p:pRg st="0" end="0"/>
                                            </p:txEl>
                                          </p:spTgt>
                                        </p:tgtEl>
                                        <p:attrNameLst>
                                          <p:attrName>style.visibility</p:attrName>
                                        </p:attrNameLst>
                                      </p:cBhvr>
                                      <p:to>
                                        <p:strVal val="visible"/>
                                      </p:to>
                                    </p:set>
                                    <p:animEffect transition="in" filter="wipe(up)">
                                      <p:cBhvr>
                                        <p:cTn id="52" dur="3000"/>
                                        <p:tgtEl>
                                          <p:spTgt spid="51202">
                                            <p:txEl>
                                              <p:pRg st="0" end="0"/>
                                            </p:txEl>
                                          </p:spTgt>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202">
                                            <p:txEl>
                                              <p:pRg st="1" end="1"/>
                                            </p:txEl>
                                          </p:spTgt>
                                        </p:tgtEl>
                                        <p:attrNameLst>
                                          <p:attrName>style.visibility</p:attrName>
                                        </p:attrNameLst>
                                      </p:cBhvr>
                                      <p:to>
                                        <p:strVal val="visible"/>
                                      </p:to>
                                    </p:set>
                                    <p:animEffect transition="in" filter="wipe(up)">
                                      <p:cBhvr>
                                        <p:cTn id="56" dur="3000"/>
                                        <p:tgtEl>
                                          <p:spTgt spid="51202">
                                            <p:txEl>
                                              <p:pRg st="1" end="1"/>
                                            </p:txEl>
                                          </p:spTgt>
                                        </p:tgtEl>
                                      </p:cBhvr>
                                    </p:animEffect>
                                  </p:childTnLst>
                                </p:cTn>
                              </p:par>
                            </p:childTnLst>
                          </p:cTn>
                        </p:par>
                        <p:par>
                          <p:cTn id="57" fill="hold">
                            <p:stCondLst>
                              <p:cond delay="6000"/>
                            </p:stCondLst>
                            <p:childTnLst>
                              <p:par>
                                <p:cTn id="58" presetID="22" presetClass="entr" presetSubtype="1" fill="hold" nodeType="afterEffect">
                                  <p:stCondLst>
                                    <p:cond delay="0"/>
                                  </p:stCondLst>
                                  <p:childTnLst>
                                    <p:set>
                                      <p:cBhvr>
                                        <p:cTn id="59" dur="1" fill="hold">
                                          <p:stCondLst>
                                            <p:cond delay="0"/>
                                          </p:stCondLst>
                                        </p:cTn>
                                        <p:tgtEl>
                                          <p:spTgt spid="51202">
                                            <p:txEl>
                                              <p:pRg st="2" end="2"/>
                                            </p:txEl>
                                          </p:spTgt>
                                        </p:tgtEl>
                                        <p:attrNameLst>
                                          <p:attrName>style.visibility</p:attrName>
                                        </p:attrNameLst>
                                      </p:cBhvr>
                                      <p:to>
                                        <p:strVal val="visible"/>
                                      </p:to>
                                    </p:set>
                                    <p:animEffect transition="in" filter="wipe(up)">
                                      <p:cBhvr>
                                        <p:cTn id="60" dur="3000"/>
                                        <p:tgtEl>
                                          <p:spTgt spid="51202">
                                            <p:txEl>
                                              <p:pRg st="2" end="2"/>
                                            </p:txEl>
                                          </p:spTgt>
                                        </p:tgtEl>
                                      </p:cBhvr>
                                    </p:animEffect>
                                  </p:childTnLst>
                                </p:cTn>
                              </p:par>
                            </p:childTnLst>
                          </p:cTn>
                        </p:par>
                        <p:par>
                          <p:cTn id="61" fill="hold">
                            <p:stCondLst>
                              <p:cond delay="9000"/>
                            </p:stCondLst>
                            <p:childTnLst>
                              <p:par>
                                <p:cTn id="62" presetID="22" presetClass="entr" presetSubtype="1" fill="hold" nodeType="afterEffect">
                                  <p:stCondLst>
                                    <p:cond delay="0"/>
                                  </p:stCondLst>
                                  <p:childTnLst>
                                    <p:set>
                                      <p:cBhvr>
                                        <p:cTn id="63" dur="1" fill="hold">
                                          <p:stCondLst>
                                            <p:cond delay="0"/>
                                          </p:stCondLst>
                                        </p:cTn>
                                        <p:tgtEl>
                                          <p:spTgt spid="51202">
                                            <p:txEl>
                                              <p:pRg st="3" end="3"/>
                                            </p:txEl>
                                          </p:spTgt>
                                        </p:tgtEl>
                                        <p:attrNameLst>
                                          <p:attrName>style.visibility</p:attrName>
                                        </p:attrNameLst>
                                      </p:cBhvr>
                                      <p:to>
                                        <p:strVal val="visible"/>
                                      </p:to>
                                    </p:set>
                                    <p:animEffect transition="in" filter="wipe(up)">
                                      <p:cBhvr>
                                        <p:cTn id="64" dur="3000"/>
                                        <p:tgtEl>
                                          <p:spTgt spid="51202">
                                            <p:txEl>
                                              <p:pRg st="3" end="3"/>
                                            </p:txEl>
                                          </p:spTgt>
                                        </p:tgtEl>
                                      </p:cBhvr>
                                    </p:animEffect>
                                  </p:childTnLst>
                                </p:cTn>
                              </p:par>
                            </p:childTnLst>
                          </p:cTn>
                        </p:par>
                        <p:par>
                          <p:cTn id="65" fill="hold">
                            <p:stCondLst>
                              <p:cond delay="12000"/>
                            </p:stCondLst>
                            <p:childTnLst>
                              <p:par>
                                <p:cTn id="66" presetID="22" presetClass="entr" presetSubtype="1" fill="hold" nodeType="afterEffect">
                                  <p:stCondLst>
                                    <p:cond delay="0"/>
                                  </p:stCondLst>
                                  <p:childTnLst>
                                    <p:set>
                                      <p:cBhvr>
                                        <p:cTn id="67" dur="1" fill="hold">
                                          <p:stCondLst>
                                            <p:cond delay="0"/>
                                          </p:stCondLst>
                                        </p:cTn>
                                        <p:tgtEl>
                                          <p:spTgt spid="51202">
                                            <p:txEl>
                                              <p:pRg st="4" end="4"/>
                                            </p:txEl>
                                          </p:spTgt>
                                        </p:tgtEl>
                                        <p:attrNameLst>
                                          <p:attrName>style.visibility</p:attrName>
                                        </p:attrNameLst>
                                      </p:cBhvr>
                                      <p:to>
                                        <p:strVal val="visible"/>
                                      </p:to>
                                    </p:set>
                                    <p:animEffect transition="in" filter="wipe(up)">
                                      <p:cBhvr>
                                        <p:cTn id="68" dur="3000"/>
                                        <p:tgtEl>
                                          <p:spTgt spid="512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686800" cy="838200"/>
          </a:xfrm>
        </p:spPr>
        <p:txBody>
          <a:bodyPr>
            <a:normAutofit/>
          </a:bodyPr>
          <a:lstStyle/>
          <a:p>
            <a:pPr algn="ctr"/>
            <a:r>
              <a:rPr lang="ru-RU" sz="3200" b="1" dirty="0" smtClean="0">
                <a:solidFill>
                  <a:schemeClr val="tx1"/>
                </a:solidFill>
              </a:rPr>
              <a:t>Задача №16</a:t>
            </a:r>
            <a:endParaRPr lang="ru-RU" sz="3200" b="1" dirty="0">
              <a:solidFill>
                <a:schemeClr val="tx1"/>
              </a:solidFill>
            </a:endParaRPr>
          </a:p>
        </p:txBody>
      </p:sp>
      <p:sp>
        <p:nvSpPr>
          <p:cNvPr id="3" name="Содержимое 2"/>
          <p:cNvSpPr>
            <a:spLocks noGrp="1"/>
          </p:cNvSpPr>
          <p:nvPr>
            <p:ph idx="1"/>
          </p:nvPr>
        </p:nvSpPr>
        <p:spPr>
          <a:xfrm>
            <a:off x="0" y="1412776"/>
            <a:ext cx="8686800" cy="4896544"/>
          </a:xfrm>
        </p:spPr>
        <p:txBody>
          <a:bodyPr>
            <a:normAutofit/>
          </a:bodyPr>
          <a:lstStyle/>
          <a:p>
            <a:pPr>
              <a:buNone/>
            </a:pPr>
            <a:r>
              <a:rPr lang="ru-RU" sz="2000" dirty="0" smtClean="0">
                <a:solidFill>
                  <a:schemeClr val="tx1"/>
                </a:solidFill>
              </a:rPr>
              <a:t>    </a:t>
            </a:r>
            <a:endParaRPr lang="ru-RU" dirty="0"/>
          </a:p>
        </p:txBody>
      </p:sp>
      <p:pic>
        <p:nvPicPr>
          <p:cNvPr id="50178" name="Picture 2" descr="http://www.horse.ru/vc/photos/v2897/2897-small.jpg"/>
          <p:cNvPicPr>
            <a:picLocks noChangeAspect="1" noChangeArrowheads="1"/>
          </p:cNvPicPr>
          <p:nvPr/>
        </p:nvPicPr>
        <p:blipFill>
          <a:blip r:embed="rId2" cstate="print"/>
          <a:srcRect/>
          <a:stretch>
            <a:fillRect/>
          </a:stretch>
        </p:blipFill>
        <p:spPr bwMode="auto">
          <a:xfrm>
            <a:off x="7308304" y="188640"/>
            <a:ext cx="1691680" cy="2016224"/>
          </a:xfrm>
          <a:prstGeom prst="rect">
            <a:avLst/>
          </a:prstGeom>
          <a:noFill/>
        </p:spPr>
      </p:pic>
      <p:grpSp>
        <p:nvGrpSpPr>
          <p:cNvPr id="42" name="Группа 41"/>
          <p:cNvGrpSpPr/>
          <p:nvPr/>
        </p:nvGrpSpPr>
        <p:grpSpPr>
          <a:xfrm>
            <a:off x="971600" y="1916832"/>
            <a:ext cx="5904656" cy="3528392"/>
            <a:chOff x="1043608" y="1916832"/>
            <a:chExt cx="5904656" cy="3528392"/>
          </a:xfrm>
        </p:grpSpPr>
        <p:grpSp>
          <p:nvGrpSpPr>
            <p:cNvPr id="41" name="Группа 40"/>
            <p:cNvGrpSpPr/>
            <p:nvPr/>
          </p:nvGrpSpPr>
          <p:grpSpPr>
            <a:xfrm>
              <a:off x="1043608" y="1916832"/>
              <a:ext cx="5904656" cy="2916904"/>
              <a:chOff x="1043608" y="1916832"/>
              <a:chExt cx="5904656" cy="2916904"/>
            </a:xfrm>
          </p:grpSpPr>
          <p:sp>
            <p:nvSpPr>
              <p:cNvPr id="5" name="Прямоугольник 4"/>
              <p:cNvSpPr/>
              <p:nvPr/>
            </p:nvSpPr>
            <p:spPr>
              <a:xfrm>
                <a:off x="1115616" y="1916832"/>
                <a:ext cx="1512168" cy="432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60,8</a:t>
                </a:r>
                <a:endParaRPr lang="ru-RU" sz="2000" b="1" dirty="0">
                  <a:solidFill>
                    <a:schemeClr val="tx1"/>
                  </a:solidFill>
                </a:endParaRPr>
              </a:p>
            </p:txBody>
          </p:sp>
          <p:sp>
            <p:nvSpPr>
              <p:cNvPr id="6" name="Прямоугольник 5"/>
              <p:cNvSpPr/>
              <p:nvPr/>
            </p:nvSpPr>
            <p:spPr>
              <a:xfrm>
                <a:off x="1043608" y="2924944"/>
                <a:ext cx="1512168" cy="432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sp>
            <p:nvSpPr>
              <p:cNvPr id="7" name="Прямоугольник 6"/>
              <p:cNvSpPr/>
              <p:nvPr/>
            </p:nvSpPr>
            <p:spPr>
              <a:xfrm>
                <a:off x="5436096" y="2924944"/>
                <a:ext cx="1512168" cy="432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sp>
            <p:nvSpPr>
              <p:cNvPr id="8" name="Прямоугольник 7"/>
              <p:cNvSpPr/>
              <p:nvPr/>
            </p:nvSpPr>
            <p:spPr>
              <a:xfrm>
                <a:off x="3275856" y="2924944"/>
                <a:ext cx="1512168" cy="432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sp>
            <p:nvSpPr>
              <p:cNvPr id="9" name="Прямоугольник 8"/>
              <p:cNvSpPr/>
              <p:nvPr/>
            </p:nvSpPr>
            <p:spPr>
              <a:xfrm>
                <a:off x="3275856" y="1916832"/>
                <a:ext cx="1512168" cy="432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5436096" y="1916832"/>
                <a:ext cx="1512168" cy="432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sp>
            <p:nvSpPr>
              <p:cNvPr id="11" name="Блок-схема: решение 10"/>
              <p:cNvSpPr/>
              <p:nvPr/>
            </p:nvSpPr>
            <p:spPr>
              <a:xfrm>
                <a:off x="1187624" y="3933056"/>
                <a:ext cx="1296144" cy="900680"/>
              </a:xfrm>
              <a:prstGeom prst="flowChartDecisio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sp>
            <p:nvSpPr>
              <p:cNvPr id="12" name="Блок-схема: решение 11"/>
              <p:cNvSpPr/>
              <p:nvPr/>
            </p:nvSpPr>
            <p:spPr>
              <a:xfrm>
                <a:off x="3419872" y="3933056"/>
                <a:ext cx="1296144" cy="900680"/>
              </a:xfrm>
              <a:prstGeom prst="flowChartDecisio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sp>
            <p:nvSpPr>
              <p:cNvPr id="13" name="Блок-схема: решение 12"/>
              <p:cNvSpPr/>
              <p:nvPr/>
            </p:nvSpPr>
            <p:spPr>
              <a:xfrm>
                <a:off x="5580112" y="3933056"/>
                <a:ext cx="1296144" cy="900680"/>
              </a:xfrm>
              <a:prstGeom prst="flowChartDecisio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p:txBody>
          </p:sp>
        </p:grpSp>
        <p:sp>
          <p:nvSpPr>
            <p:cNvPr id="16" name="Стрелка вниз 15"/>
            <p:cNvSpPr/>
            <p:nvPr/>
          </p:nvSpPr>
          <p:spPr>
            <a:xfrm>
              <a:off x="1691680" y="2348880"/>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низ 16"/>
            <p:cNvSpPr/>
            <p:nvPr/>
          </p:nvSpPr>
          <p:spPr>
            <a:xfrm>
              <a:off x="6084168" y="2348880"/>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низ 17"/>
            <p:cNvSpPr/>
            <p:nvPr/>
          </p:nvSpPr>
          <p:spPr>
            <a:xfrm>
              <a:off x="3923928" y="2348880"/>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p:cNvSpPr/>
            <p:nvPr/>
          </p:nvSpPr>
          <p:spPr>
            <a:xfrm>
              <a:off x="1691680" y="3356992"/>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p:cNvSpPr/>
            <p:nvPr/>
          </p:nvSpPr>
          <p:spPr>
            <a:xfrm>
              <a:off x="6156176" y="3356992"/>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p:cNvSpPr/>
            <p:nvPr/>
          </p:nvSpPr>
          <p:spPr>
            <a:xfrm>
              <a:off x="3923928" y="3356992"/>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низ 21"/>
            <p:cNvSpPr/>
            <p:nvPr/>
          </p:nvSpPr>
          <p:spPr>
            <a:xfrm>
              <a:off x="6156176" y="4941168"/>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низ 22"/>
            <p:cNvSpPr/>
            <p:nvPr/>
          </p:nvSpPr>
          <p:spPr>
            <a:xfrm>
              <a:off x="1763688" y="4941168"/>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p:cNvSpPr/>
            <p:nvPr/>
          </p:nvSpPr>
          <p:spPr>
            <a:xfrm>
              <a:off x="3995936" y="4941168"/>
              <a:ext cx="144016" cy="504056"/>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28" name="TextBox 27"/>
          <p:cNvSpPr txBox="1"/>
          <p:nvPr/>
        </p:nvSpPr>
        <p:spPr>
          <a:xfrm>
            <a:off x="971600" y="5589240"/>
            <a:ext cx="6840760" cy="400110"/>
          </a:xfrm>
          <a:prstGeom prst="rect">
            <a:avLst/>
          </a:prstGeom>
          <a:noFill/>
        </p:spPr>
        <p:txBody>
          <a:bodyPr wrap="square" rtlCol="0">
            <a:spAutoFit/>
          </a:bodyPr>
          <a:lstStyle/>
          <a:p>
            <a:r>
              <a:rPr lang="ru-RU" sz="2000" dirty="0" smtClean="0"/>
              <a:t>   </a:t>
            </a:r>
            <a:r>
              <a:rPr lang="ru-RU" sz="2000" b="1" dirty="0" smtClean="0"/>
              <a:t>гусениц                  кузнечиков          личинок майского жука</a:t>
            </a:r>
            <a:endParaRPr lang="ru-RU" sz="2000" b="1" dirty="0"/>
          </a:p>
        </p:txBody>
      </p:sp>
      <p:grpSp>
        <p:nvGrpSpPr>
          <p:cNvPr id="43" name="Группа 42"/>
          <p:cNvGrpSpPr/>
          <p:nvPr/>
        </p:nvGrpSpPr>
        <p:grpSpPr>
          <a:xfrm>
            <a:off x="1763688" y="1772816"/>
            <a:ext cx="5112568" cy="2128302"/>
            <a:chOff x="1763688" y="1772816"/>
            <a:chExt cx="5112568" cy="2128302"/>
          </a:xfrm>
        </p:grpSpPr>
        <p:sp>
          <p:nvSpPr>
            <p:cNvPr id="29" name="TextBox 28"/>
            <p:cNvSpPr txBox="1"/>
            <p:nvPr/>
          </p:nvSpPr>
          <p:spPr>
            <a:xfrm>
              <a:off x="1763688" y="2420888"/>
              <a:ext cx="504056" cy="400110"/>
            </a:xfrm>
            <a:prstGeom prst="rect">
              <a:avLst/>
            </a:prstGeom>
            <a:noFill/>
          </p:spPr>
          <p:txBody>
            <a:bodyPr wrap="square" rtlCol="0">
              <a:spAutoFit/>
            </a:bodyPr>
            <a:lstStyle/>
            <a:p>
              <a:r>
                <a:rPr lang="ru-RU" sz="2000" b="1" dirty="0" smtClean="0"/>
                <a:t>:2</a:t>
              </a:r>
              <a:endParaRPr lang="ru-RU" sz="2000" b="1" dirty="0"/>
            </a:p>
          </p:txBody>
        </p:sp>
        <p:sp>
          <p:nvSpPr>
            <p:cNvPr id="30" name="TextBox 29"/>
            <p:cNvSpPr txBox="1"/>
            <p:nvPr/>
          </p:nvSpPr>
          <p:spPr>
            <a:xfrm>
              <a:off x="6228184" y="3501008"/>
              <a:ext cx="648072" cy="400110"/>
            </a:xfrm>
            <a:prstGeom prst="rect">
              <a:avLst/>
            </a:prstGeom>
            <a:noFill/>
          </p:spPr>
          <p:txBody>
            <a:bodyPr wrap="square" rtlCol="0">
              <a:spAutoFit/>
            </a:bodyPr>
            <a:lstStyle/>
            <a:p>
              <a:r>
                <a:rPr lang="ru-RU" sz="2000" b="1" dirty="0" smtClean="0"/>
                <a:t>+</a:t>
              </a:r>
              <a:r>
                <a:rPr lang="ru-RU" b="1" dirty="0" smtClean="0"/>
                <a:t>12</a:t>
              </a:r>
              <a:endParaRPr lang="ru-RU" b="1" dirty="0"/>
            </a:p>
          </p:txBody>
        </p:sp>
        <p:sp>
          <p:nvSpPr>
            <p:cNvPr id="31" name="TextBox 30"/>
            <p:cNvSpPr txBox="1"/>
            <p:nvPr/>
          </p:nvSpPr>
          <p:spPr>
            <a:xfrm>
              <a:off x="4139952" y="3429000"/>
              <a:ext cx="864096" cy="400110"/>
            </a:xfrm>
            <a:prstGeom prst="rect">
              <a:avLst/>
            </a:prstGeom>
            <a:noFill/>
          </p:spPr>
          <p:txBody>
            <a:bodyPr wrap="square" rtlCol="0">
              <a:spAutoFit/>
            </a:bodyPr>
            <a:lstStyle/>
            <a:p>
              <a:r>
                <a:rPr lang="ru-RU" sz="2000" b="1" dirty="0" smtClean="0"/>
                <a:t>-5,6</a:t>
              </a:r>
              <a:endParaRPr lang="ru-RU" sz="2000" b="1" dirty="0"/>
            </a:p>
          </p:txBody>
        </p:sp>
        <p:sp>
          <p:nvSpPr>
            <p:cNvPr id="32" name="TextBox 31"/>
            <p:cNvSpPr txBox="1"/>
            <p:nvPr/>
          </p:nvSpPr>
          <p:spPr>
            <a:xfrm>
              <a:off x="6156176" y="2420888"/>
              <a:ext cx="504056" cy="400110"/>
            </a:xfrm>
            <a:prstGeom prst="rect">
              <a:avLst/>
            </a:prstGeom>
            <a:noFill/>
          </p:spPr>
          <p:txBody>
            <a:bodyPr wrap="square" rtlCol="0">
              <a:spAutoFit/>
            </a:bodyPr>
            <a:lstStyle/>
            <a:p>
              <a:r>
                <a:rPr lang="ru-RU" sz="2000" b="1" dirty="0" smtClean="0"/>
                <a:t>:2</a:t>
              </a:r>
              <a:endParaRPr lang="ru-RU" sz="2000" b="1" dirty="0"/>
            </a:p>
          </p:txBody>
        </p:sp>
        <p:sp>
          <p:nvSpPr>
            <p:cNvPr id="33" name="TextBox 32"/>
            <p:cNvSpPr txBox="1"/>
            <p:nvPr/>
          </p:nvSpPr>
          <p:spPr>
            <a:xfrm>
              <a:off x="4067944" y="2420888"/>
              <a:ext cx="504056" cy="400110"/>
            </a:xfrm>
            <a:prstGeom prst="rect">
              <a:avLst/>
            </a:prstGeom>
            <a:noFill/>
          </p:spPr>
          <p:txBody>
            <a:bodyPr wrap="square" rtlCol="0">
              <a:spAutoFit/>
            </a:bodyPr>
            <a:lstStyle/>
            <a:p>
              <a:r>
                <a:rPr lang="ru-RU" sz="2000" b="1" dirty="0" smtClean="0"/>
                <a:t>3</a:t>
              </a:r>
              <a:endParaRPr lang="ru-RU" sz="2000" b="1" dirty="0"/>
            </a:p>
          </p:txBody>
        </p:sp>
        <p:sp>
          <p:nvSpPr>
            <p:cNvPr id="35" name="TextBox 34"/>
            <p:cNvSpPr txBox="1"/>
            <p:nvPr/>
          </p:nvSpPr>
          <p:spPr>
            <a:xfrm>
              <a:off x="1835696" y="3429000"/>
              <a:ext cx="864096" cy="400110"/>
            </a:xfrm>
            <a:prstGeom prst="rect">
              <a:avLst/>
            </a:prstGeom>
            <a:noFill/>
          </p:spPr>
          <p:txBody>
            <a:bodyPr wrap="square" rtlCol="0">
              <a:spAutoFit/>
            </a:bodyPr>
            <a:lstStyle/>
            <a:p>
              <a:r>
                <a:rPr lang="ru-RU" sz="2000" b="1" dirty="0" smtClean="0"/>
                <a:t>+9,6</a:t>
              </a:r>
              <a:endParaRPr lang="ru-RU" sz="2000" b="1" dirty="0"/>
            </a:p>
          </p:txBody>
        </p:sp>
        <p:sp>
          <p:nvSpPr>
            <p:cNvPr id="36" name="TextBox 35"/>
            <p:cNvSpPr txBox="1"/>
            <p:nvPr/>
          </p:nvSpPr>
          <p:spPr>
            <a:xfrm>
              <a:off x="4788024" y="1772816"/>
              <a:ext cx="504056" cy="400110"/>
            </a:xfrm>
            <a:prstGeom prst="rect">
              <a:avLst/>
            </a:prstGeom>
            <a:noFill/>
          </p:spPr>
          <p:txBody>
            <a:bodyPr wrap="square" rtlCol="0">
              <a:spAutoFit/>
            </a:bodyPr>
            <a:lstStyle/>
            <a:p>
              <a:r>
                <a:rPr lang="ru-RU" sz="2000" b="1" dirty="0" smtClean="0"/>
                <a:t>:2</a:t>
              </a:r>
              <a:endParaRPr lang="ru-RU" sz="2000" b="1" dirty="0"/>
            </a:p>
          </p:txBody>
        </p:sp>
        <p:sp>
          <p:nvSpPr>
            <p:cNvPr id="37" name="TextBox 36"/>
            <p:cNvSpPr txBox="1"/>
            <p:nvPr/>
          </p:nvSpPr>
          <p:spPr>
            <a:xfrm>
              <a:off x="2627784" y="1772816"/>
              <a:ext cx="504056" cy="400110"/>
            </a:xfrm>
            <a:prstGeom prst="rect">
              <a:avLst/>
            </a:prstGeom>
            <a:noFill/>
          </p:spPr>
          <p:txBody>
            <a:bodyPr wrap="square" rtlCol="0">
              <a:spAutoFit/>
            </a:bodyPr>
            <a:lstStyle/>
            <a:p>
              <a:r>
                <a:rPr lang="ru-RU" sz="2000" b="1" dirty="0" smtClean="0"/>
                <a:t>:2</a:t>
              </a:r>
              <a:endParaRPr lang="ru-RU" sz="2000" b="1" dirty="0"/>
            </a:p>
          </p:txBody>
        </p:sp>
      </p:grpSp>
      <p:sp>
        <p:nvSpPr>
          <p:cNvPr id="38" name="Стрелка вниз 37"/>
          <p:cNvSpPr/>
          <p:nvPr/>
        </p:nvSpPr>
        <p:spPr>
          <a:xfrm rot="16200000">
            <a:off x="2879812" y="1952836"/>
            <a:ext cx="144016" cy="504056"/>
          </a:xfrm>
          <a:prstGeom prst="downArrow">
            <a:avLst>
              <a:gd name="adj1" fmla="val 50000"/>
              <a:gd name="adj2" fmla="val 50000"/>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Стрелка вниз 39"/>
          <p:cNvSpPr/>
          <p:nvPr/>
        </p:nvSpPr>
        <p:spPr>
          <a:xfrm rot="16200000">
            <a:off x="5040052" y="1952836"/>
            <a:ext cx="144016" cy="504056"/>
          </a:xfrm>
          <a:prstGeom prst="downArrow">
            <a:avLst>
              <a:gd name="adj1" fmla="val 50000"/>
              <a:gd name="adj2" fmla="val 50000"/>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p:cNvSpPr/>
          <p:nvPr/>
        </p:nvSpPr>
        <p:spPr>
          <a:xfrm>
            <a:off x="3608645" y="1916832"/>
            <a:ext cx="700834" cy="400110"/>
          </a:xfrm>
          <a:prstGeom prst="rect">
            <a:avLst/>
          </a:prstGeom>
        </p:spPr>
        <p:txBody>
          <a:bodyPr wrap="none">
            <a:spAutoFit/>
          </a:bodyPr>
          <a:lstStyle/>
          <a:p>
            <a:pPr algn="ctr"/>
            <a:r>
              <a:rPr lang="ru-RU" sz="2000" b="1" dirty="0" smtClean="0">
                <a:solidFill>
                  <a:srgbClr val="FF0000"/>
                </a:solidFill>
              </a:rPr>
              <a:t>30,4</a:t>
            </a:r>
            <a:endParaRPr lang="ru-RU" sz="2000" b="1" dirty="0">
              <a:solidFill>
                <a:srgbClr val="FF0000"/>
              </a:solidFill>
            </a:endParaRPr>
          </a:p>
        </p:txBody>
      </p:sp>
      <p:pic>
        <p:nvPicPr>
          <p:cNvPr id="46" name="Picture 8" descr="1294196408_prev"/>
          <p:cNvPicPr>
            <a:picLocks noChangeAspect="1" noChangeArrowheads="1"/>
          </p:cNvPicPr>
          <p:nvPr/>
        </p:nvPicPr>
        <p:blipFill>
          <a:blip r:embed="rId3" cstate="print">
            <a:clrChange>
              <a:clrFrom>
                <a:srgbClr val="FFFFFF"/>
              </a:clrFrom>
              <a:clrTo>
                <a:srgbClr val="FFFFFF">
                  <a:alpha val="0"/>
                </a:srgbClr>
              </a:clrTo>
            </a:clrChange>
          </a:blip>
          <a:srcRect l="52130" b="67059"/>
          <a:stretch>
            <a:fillRect/>
          </a:stretch>
        </p:blipFill>
        <p:spPr bwMode="auto">
          <a:xfrm>
            <a:off x="179512" y="188640"/>
            <a:ext cx="1043608" cy="1124744"/>
          </a:xfrm>
          <a:prstGeom prst="rect">
            <a:avLst/>
          </a:prstGeom>
          <a:noFill/>
          <a:ln w="9525">
            <a:noFill/>
            <a:miter lim="800000"/>
            <a:headEnd/>
            <a:tailEnd/>
          </a:ln>
        </p:spPr>
      </p:pic>
      <p:sp>
        <p:nvSpPr>
          <p:cNvPr id="47" name="Прямоугольник 46"/>
          <p:cNvSpPr/>
          <p:nvPr/>
        </p:nvSpPr>
        <p:spPr>
          <a:xfrm>
            <a:off x="1376397" y="2924944"/>
            <a:ext cx="700834" cy="400110"/>
          </a:xfrm>
          <a:prstGeom prst="rect">
            <a:avLst/>
          </a:prstGeom>
        </p:spPr>
        <p:txBody>
          <a:bodyPr wrap="none">
            <a:spAutoFit/>
          </a:bodyPr>
          <a:lstStyle/>
          <a:p>
            <a:pPr algn="ctr"/>
            <a:r>
              <a:rPr lang="ru-RU" sz="2000" b="1" dirty="0" smtClean="0">
                <a:solidFill>
                  <a:srgbClr val="FF0000"/>
                </a:solidFill>
              </a:rPr>
              <a:t>30,4</a:t>
            </a:r>
            <a:endParaRPr lang="ru-RU" sz="2000" b="1" dirty="0">
              <a:solidFill>
                <a:srgbClr val="FF0000"/>
              </a:solidFill>
            </a:endParaRPr>
          </a:p>
        </p:txBody>
      </p:sp>
      <p:sp>
        <p:nvSpPr>
          <p:cNvPr id="48" name="Прямоугольник 47"/>
          <p:cNvSpPr/>
          <p:nvPr/>
        </p:nvSpPr>
        <p:spPr>
          <a:xfrm>
            <a:off x="3635896" y="2924944"/>
            <a:ext cx="639855" cy="369332"/>
          </a:xfrm>
          <a:prstGeom prst="rect">
            <a:avLst/>
          </a:prstGeom>
        </p:spPr>
        <p:txBody>
          <a:bodyPr wrap="none">
            <a:spAutoFit/>
          </a:bodyPr>
          <a:lstStyle/>
          <a:p>
            <a:pPr algn="ctr"/>
            <a:r>
              <a:rPr lang="ru-RU" b="1" dirty="0" smtClean="0">
                <a:solidFill>
                  <a:srgbClr val="FF0000"/>
                </a:solidFill>
              </a:rPr>
              <a:t>91,2</a:t>
            </a:r>
            <a:endParaRPr lang="ru-RU" b="1" dirty="0">
              <a:solidFill>
                <a:srgbClr val="FF0000"/>
              </a:solidFill>
            </a:endParaRPr>
          </a:p>
        </p:txBody>
      </p:sp>
      <p:sp>
        <p:nvSpPr>
          <p:cNvPr id="49" name="Прямоугольник 48"/>
          <p:cNvSpPr/>
          <p:nvPr/>
        </p:nvSpPr>
        <p:spPr>
          <a:xfrm>
            <a:off x="3683058" y="4221088"/>
            <a:ext cx="700833" cy="400110"/>
          </a:xfrm>
          <a:prstGeom prst="rect">
            <a:avLst/>
          </a:prstGeom>
        </p:spPr>
        <p:txBody>
          <a:bodyPr wrap="none">
            <a:spAutoFit/>
          </a:bodyPr>
          <a:lstStyle/>
          <a:p>
            <a:pPr algn="ctr"/>
            <a:r>
              <a:rPr lang="ru-RU" sz="2000" b="1" dirty="0" smtClean="0">
                <a:solidFill>
                  <a:srgbClr val="FF0000"/>
                </a:solidFill>
              </a:rPr>
              <a:t>85,6</a:t>
            </a:r>
            <a:endParaRPr lang="ru-RU" sz="2000" b="1" dirty="0">
              <a:solidFill>
                <a:srgbClr val="FF0000"/>
              </a:solidFill>
            </a:endParaRPr>
          </a:p>
        </p:txBody>
      </p:sp>
      <p:sp>
        <p:nvSpPr>
          <p:cNvPr id="50" name="Прямоугольник 49"/>
          <p:cNvSpPr/>
          <p:nvPr/>
        </p:nvSpPr>
        <p:spPr>
          <a:xfrm>
            <a:off x="5771482" y="1916832"/>
            <a:ext cx="697179" cy="400110"/>
          </a:xfrm>
          <a:prstGeom prst="rect">
            <a:avLst/>
          </a:prstGeom>
        </p:spPr>
        <p:txBody>
          <a:bodyPr wrap="none">
            <a:spAutoFit/>
          </a:bodyPr>
          <a:lstStyle/>
          <a:p>
            <a:pPr algn="ctr"/>
            <a:r>
              <a:rPr lang="ru-RU" sz="2000" b="1" dirty="0" smtClean="0">
                <a:solidFill>
                  <a:srgbClr val="FF0000"/>
                </a:solidFill>
              </a:rPr>
              <a:t>15,2</a:t>
            </a:r>
            <a:endParaRPr lang="ru-RU" sz="2000" b="1" dirty="0">
              <a:solidFill>
                <a:srgbClr val="FF0000"/>
              </a:solidFill>
            </a:endParaRPr>
          </a:p>
        </p:txBody>
      </p:sp>
      <p:sp>
        <p:nvSpPr>
          <p:cNvPr id="51" name="Прямоугольник 50"/>
          <p:cNvSpPr/>
          <p:nvPr/>
        </p:nvSpPr>
        <p:spPr>
          <a:xfrm>
            <a:off x="5850511" y="2924944"/>
            <a:ext cx="550152" cy="400110"/>
          </a:xfrm>
          <a:prstGeom prst="rect">
            <a:avLst/>
          </a:prstGeom>
        </p:spPr>
        <p:txBody>
          <a:bodyPr wrap="none">
            <a:spAutoFit/>
          </a:bodyPr>
          <a:lstStyle/>
          <a:p>
            <a:pPr algn="ctr"/>
            <a:r>
              <a:rPr lang="ru-RU" sz="2000" b="1" dirty="0" smtClean="0">
                <a:solidFill>
                  <a:srgbClr val="FF0000"/>
                </a:solidFill>
              </a:rPr>
              <a:t>7,6</a:t>
            </a:r>
            <a:endParaRPr lang="ru-RU" sz="2000" b="1" dirty="0">
              <a:solidFill>
                <a:srgbClr val="FF0000"/>
              </a:solidFill>
            </a:endParaRPr>
          </a:p>
        </p:txBody>
      </p:sp>
      <p:sp>
        <p:nvSpPr>
          <p:cNvPr id="52" name="Прямоугольник 51"/>
          <p:cNvSpPr/>
          <p:nvPr/>
        </p:nvSpPr>
        <p:spPr>
          <a:xfrm>
            <a:off x="5922519" y="4221088"/>
            <a:ext cx="550152" cy="400110"/>
          </a:xfrm>
          <a:prstGeom prst="rect">
            <a:avLst/>
          </a:prstGeom>
        </p:spPr>
        <p:txBody>
          <a:bodyPr wrap="none">
            <a:spAutoFit/>
          </a:bodyPr>
          <a:lstStyle/>
          <a:p>
            <a:pPr algn="ctr"/>
            <a:r>
              <a:rPr lang="ru-RU" sz="2000" b="1" dirty="0" smtClean="0">
                <a:solidFill>
                  <a:srgbClr val="FF0000"/>
                </a:solidFill>
              </a:rPr>
              <a:t>8,8</a:t>
            </a:r>
            <a:endParaRPr lang="ru-RU" sz="2000" b="1" dirty="0">
              <a:solidFill>
                <a:srgbClr val="FF0000"/>
              </a:solidFill>
            </a:endParaRPr>
          </a:p>
        </p:txBody>
      </p:sp>
      <p:sp>
        <p:nvSpPr>
          <p:cNvPr id="53" name="Прямоугольник 52"/>
          <p:cNvSpPr/>
          <p:nvPr/>
        </p:nvSpPr>
        <p:spPr>
          <a:xfrm>
            <a:off x="1558210" y="4221088"/>
            <a:ext cx="486030" cy="400110"/>
          </a:xfrm>
          <a:prstGeom prst="rect">
            <a:avLst/>
          </a:prstGeom>
        </p:spPr>
        <p:txBody>
          <a:bodyPr wrap="none">
            <a:spAutoFit/>
          </a:bodyPr>
          <a:lstStyle/>
          <a:p>
            <a:pPr algn="ctr"/>
            <a:r>
              <a:rPr lang="ru-RU" sz="2000" b="1" dirty="0" smtClean="0">
                <a:solidFill>
                  <a:srgbClr val="FF0000"/>
                </a:solidFill>
              </a:rPr>
              <a:t>40</a:t>
            </a:r>
            <a:endParaRPr lang="ru-RU" sz="2000" b="1" dirty="0">
              <a:solidFill>
                <a:srgbClr val="FF0000"/>
              </a:solidFill>
            </a:endParaRPr>
          </a:p>
        </p:txBody>
      </p:sp>
      <p:sp>
        <p:nvSpPr>
          <p:cNvPr id="54" name="Прямоугольник 53"/>
          <p:cNvSpPr/>
          <p:nvPr/>
        </p:nvSpPr>
        <p:spPr>
          <a:xfrm>
            <a:off x="3923928" y="2492896"/>
            <a:ext cx="279244" cy="261610"/>
          </a:xfrm>
          <a:prstGeom prst="rect">
            <a:avLst/>
          </a:prstGeom>
        </p:spPr>
        <p:txBody>
          <a:bodyPr wrap="none">
            <a:spAutoFit/>
          </a:bodyPr>
          <a:lstStyle/>
          <a:p>
            <a:r>
              <a:rPr lang="ru-RU" sz="1100" b="1" dirty="0" smtClean="0">
                <a:solidFill>
                  <a:schemeClr val="accent2">
                    <a:lumMod val="50000"/>
                  </a:schemeClr>
                </a:solidFill>
              </a:rPr>
              <a:t>•</a:t>
            </a:r>
            <a:endParaRPr lang="ru-RU" sz="1100" b="1" dirty="0">
              <a:solidFill>
                <a:schemeClr val="accent2">
                  <a:lumMod val="50000"/>
                </a:schemeClr>
              </a:solidFill>
            </a:endParaRPr>
          </a:p>
        </p:txBody>
      </p:sp>
      <p:pic>
        <p:nvPicPr>
          <p:cNvPr id="55" name="Picture 4" descr="2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17154" y="5301208"/>
            <a:ext cx="1526846" cy="1556792"/>
          </a:xfrm>
          <a:prstGeom prst="rect">
            <a:avLst/>
          </a:prstGeom>
          <a:noFill/>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30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left)">
                                      <p:cBhvr>
                                        <p:cTn id="12" dur="30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3000"/>
                                        <p:tgtEl>
                                          <p:spTgt spid="4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wipe(left)">
                                      <p:cBhvr>
                                        <p:cTn id="22" dur="30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left)">
                                      <p:cBhvr>
                                        <p:cTn id="27" dur="3000"/>
                                        <p:tgtEl>
                                          <p:spTgt spid="5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3000"/>
                                        <p:tgtEl>
                                          <p:spTgt spid="5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30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left)">
                                      <p:cBhvr>
                                        <p:cTn id="42" dur="3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P spid="48" grpId="0"/>
      <p:bldP spid="49" grpId="0"/>
      <p:bldP spid="50" grpId="0"/>
      <p:bldP spid="51" grpId="0"/>
      <p:bldP spid="52" grpId="0"/>
      <p:bldP spid="5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chemeClr val="tx1"/>
                </a:solidFill>
              </a:rPr>
              <a:t>Задача №17</a:t>
            </a:r>
            <a:endParaRPr lang="ru-RU" sz="3200" b="1" dirty="0">
              <a:solidFill>
                <a:schemeClr val="tx1"/>
              </a:solidFill>
            </a:endParaRPr>
          </a:p>
        </p:txBody>
      </p:sp>
      <p:sp>
        <p:nvSpPr>
          <p:cNvPr id="3" name="Содержимое 2"/>
          <p:cNvSpPr>
            <a:spLocks noGrp="1"/>
          </p:cNvSpPr>
          <p:nvPr>
            <p:ph idx="1"/>
          </p:nvPr>
        </p:nvSpPr>
        <p:spPr/>
        <p:txBody>
          <a:bodyPr>
            <a:normAutofit/>
          </a:bodyPr>
          <a:lstStyle/>
          <a:p>
            <a:pPr>
              <a:buNone/>
            </a:pPr>
            <a:r>
              <a:rPr lang="ru-RU" sz="2000" dirty="0" smtClean="0"/>
              <a:t>       </a:t>
            </a:r>
            <a:r>
              <a:rPr lang="ru-RU" sz="2000" b="1" dirty="0" smtClean="0">
                <a:solidFill>
                  <a:schemeClr val="tx1"/>
                </a:solidFill>
              </a:rPr>
              <a:t>С 1600 г. человеком уничтожено на Земле 162 вида птиц (381 на грани исчезновения) и около 100 видов млекопитающих (255 видов на грани исчезновения). Гибель 75% видов млекопитающих и 86% видов птиц, из числа исчезнувших обусловлена влиянием антропогенных факторов. Вычислите количество видов исчезнувших под этим влиянием. Ответ округлите до целых.</a:t>
            </a:r>
          </a:p>
          <a:p>
            <a:pPr>
              <a:buNone/>
            </a:pPr>
            <a:endParaRPr lang="ru-RU" sz="2000" dirty="0" smtClean="0">
              <a:solidFill>
                <a:schemeClr val="tx1"/>
              </a:solidFill>
            </a:endParaRPr>
          </a:p>
          <a:p>
            <a:pPr>
              <a:buNone/>
            </a:pPr>
            <a:r>
              <a:rPr lang="ru-RU" sz="2000" dirty="0" smtClean="0">
                <a:solidFill>
                  <a:schemeClr val="tx1"/>
                </a:solidFill>
              </a:rPr>
              <a:t/>
            </a:r>
            <a:br>
              <a:rPr lang="ru-RU" sz="2000" dirty="0" smtClean="0">
                <a:solidFill>
                  <a:schemeClr val="tx1"/>
                </a:solidFill>
              </a:rPr>
            </a:br>
            <a:r>
              <a:rPr lang="ru-RU" sz="2000" b="1" dirty="0" smtClean="0">
                <a:solidFill>
                  <a:srgbClr val="FF0000"/>
                </a:solidFill>
              </a:rPr>
              <a:t>Ответ: 139 видов птиц, </a:t>
            </a:r>
          </a:p>
          <a:p>
            <a:pPr>
              <a:buNone/>
            </a:pPr>
            <a:r>
              <a:rPr lang="ru-RU" sz="2000" b="1" dirty="0" smtClean="0">
                <a:solidFill>
                  <a:srgbClr val="FF0000"/>
                </a:solidFill>
              </a:rPr>
              <a:t>                 75 видов млекопитающих</a:t>
            </a:r>
            <a:r>
              <a:rPr lang="ru-RU" sz="2000" i="1" dirty="0" smtClean="0">
                <a:solidFill>
                  <a:srgbClr val="FF0000"/>
                </a:solidFill>
              </a:rPr>
              <a:t> </a:t>
            </a:r>
            <a:r>
              <a:rPr lang="ru-RU" sz="2000" i="1" dirty="0" smtClean="0">
                <a:solidFill>
                  <a:schemeClr val="tx1"/>
                </a:solidFill>
              </a:rPr>
              <a:t>     </a:t>
            </a:r>
            <a:endParaRPr lang="ru-RU" sz="2000" dirty="0">
              <a:solidFill>
                <a:schemeClr val="tx1"/>
              </a:solidFill>
            </a:endParaRPr>
          </a:p>
        </p:txBody>
      </p:sp>
      <p:pic>
        <p:nvPicPr>
          <p:cNvPr id="4" name="Picture 8" descr="1294196408_prev"/>
          <p:cNvPicPr>
            <a:picLocks noChangeAspect="1" noChangeArrowheads="1"/>
          </p:cNvPicPr>
          <p:nvPr/>
        </p:nvPicPr>
        <p:blipFill>
          <a:blip r:embed="rId2" cstate="print">
            <a:clrChange>
              <a:clrFrom>
                <a:srgbClr val="FFFFFF"/>
              </a:clrFrom>
              <a:clrTo>
                <a:srgbClr val="FFFFFF">
                  <a:alpha val="0"/>
                </a:srgbClr>
              </a:clrTo>
            </a:clrChange>
          </a:blip>
          <a:srcRect l="52130" b="67059"/>
          <a:stretch>
            <a:fillRect/>
          </a:stretch>
        </p:blipFill>
        <p:spPr bwMode="auto">
          <a:xfrm>
            <a:off x="251520" y="260648"/>
            <a:ext cx="1043608" cy="1124744"/>
          </a:xfrm>
          <a:prstGeom prst="rect">
            <a:avLst/>
          </a:prstGeom>
          <a:noFill/>
          <a:ln w="9525">
            <a:noFill/>
            <a:miter lim="800000"/>
            <a:headEnd/>
            <a:tailEnd/>
          </a:ln>
        </p:spPr>
      </p:pic>
      <p:pic>
        <p:nvPicPr>
          <p:cNvPr id="5" name="Picture 4" descr="2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52320" y="116632"/>
            <a:ext cx="1526846" cy="1556792"/>
          </a:xfrm>
          <a:prstGeom prst="rect">
            <a:avLst/>
          </a:prstGeom>
          <a:noFill/>
          <a:effectLst>
            <a:outerShdw blurRad="50800" dist="38100" dir="8100000" algn="tr" rotWithShape="0">
              <a:prstClr val="black">
                <a:alpha val="40000"/>
              </a:prstClr>
            </a:outerShdw>
          </a:effectLst>
        </p:spPr>
      </p:pic>
      <p:pic>
        <p:nvPicPr>
          <p:cNvPr id="55298" name="Picture 2" descr="http://biology.su/wp-content/uploads/2012-06-18/redkie-i-ischezajushhie-zhivotnye-sssr_1.jpg"/>
          <p:cNvPicPr>
            <a:picLocks noChangeAspect="1" noChangeArrowheads="1"/>
          </p:cNvPicPr>
          <p:nvPr/>
        </p:nvPicPr>
        <p:blipFill>
          <a:blip r:embed="rId4" cstate="print"/>
          <a:srcRect/>
          <a:stretch>
            <a:fillRect/>
          </a:stretch>
        </p:blipFill>
        <p:spPr bwMode="auto">
          <a:xfrm rot="796491">
            <a:off x="6886798" y="3612774"/>
            <a:ext cx="1944216" cy="2952328"/>
          </a:xfrm>
          <a:prstGeom prst="rect">
            <a:avLst/>
          </a:prstGeom>
          <a:noFill/>
          <a:effectLst>
            <a:outerShdw blurRad="50800" dist="38100" dir="8100000" algn="tr" rotWithShape="0">
              <a:prstClr val="black">
                <a:alpha val="40000"/>
              </a:prstClr>
            </a:outerShdw>
          </a:effectLst>
          <a:scene3d>
            <a:camera prst="orthographicFront"/>
            <a:lightRig rig="threePt" dir="t"/>
          </a:scene3d>
          <a:sp3d>
            <a:bevelT prst="relaxedInset"/>
          </a:sp3d>
        </p:spPr>
      </p:pic>
      <p:pic>
        <p:nvPicPr>
          <p:cNvPr id="55302" name="Picture 6" descr="http://book-hall.ru/files/books/zhivotnye_mira.jpg"/>
          <p:cNvPicPr>
            <a:picLocks noChangeAspect="1" noChangeArrowheads="1"/>
          </p:cNvPicPr>
          <p:nvPr/>
        </p:nvPicPr>
        <p:blipFill>
          <a:blip r:embed="rId5" cstate="print"/>
          <a:srcRect/>
          <a:stretch>
            <a:fillRect/>
          </a:stretch>
        </p:blipFill>
        <p:spPr bwMode="auto">
          <a:xfrm rot="21414231">
            <a:off x="4500139" y="3434416"/>
            <a:ext cx="2522478" cy="3312368"/>
          </a:xfrm>
          <a:prstGeom prst="rect">
            <a:avLst/>
          </a:prstGeom>
          <a:noFill/>
          <a:effectLst>
            <a:outerShdw blurRad="50800" dist="38100" dir="8100000" algn="tr" rotWithShape="0">
              <a:prstClr val="black">
                <a:alpha val="40000"/>
              </a:prstClr>
            </a:outerShdw>
          </a:effectLst>
          <a:scene3d>
            <a:camera prst="orthographicFront"/>
            <a:lightRig rig="threePt" dir="t"/>
          </a:scene3d>
          <a:sp3d>
            <a:bevelT prst="relaxedInset"/>
          </a:sp3d>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3000"/>
                                        <p:tgtEl>
                                          <p:spTgt spid="3">
                                            <p:txEl>
                                              <p:pRg st="2" end="2"/>
                                            </p:txEl>
                                          </p:spTgt>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wipe(left)">
                                      <p:cBhvr>
                                        <p:cTn id="11" dur="3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Заголовок 16"/>
          <p:cNvSpPr>
            <a:spLocks noGrp="1"/>
          </p:cNvSpPr>
          <p:nvPr>
            <p:ph type="title"/>
          </p:nvPr>
        </p:nvSpPr>
        <p:spPr/>
        <p:txBody>
          <a:bodyPr>
            <a:normAutofit/>
          </a:bodyPr>
          <a:lstStyle/>
          <a:p>
            <a:pPr algn="ctr"/>
            <a:r>
              <a:rPr lang="ru-RU" sz="3200" b="1" dirty="0" smtClean="0">
                <a:solidFill>
                  <a:schemeClr val="tx1"/>
                </a:solidFill>
              </a:rPr>
              <a:t> </a:t>
            </a:r>
            <a:endParaRPr lang="ru-RU" sz="3200" b="1" dirty="0">
              <a:solidFill>
                <a:schemeClr val="tx1"/>
              </a:solidFill>
            </a:endParaRPr>
          </a:p>
        </p:txBody>
      </p:sp>
      <p:sp>
        <p:nvSpPr>
          <p:cNvPr id="3" name="Содержимое 2"/>
          <p:cNvSpPr>
            <a:spLocks noGrp="1"/>
          </p:cNvSpPr>
          <p:nvPr>
            <p:ph idx="1"/>
          </p:nvPr>
        </p:nvSpPr>
        <p:spPr/>
        <p:txBody>
          <a:bodyPr/>
          <a:lstStyle/>
          <a:p>
            <a:pPr>
              <a:buNone/>
            </a:pPr>
            <a:r>
              <a:rPr lang="ru-RU" dirty="0" smtClean="0"/>
              <a:t> </a:t>
            </a:r>
            <a:endParaRPr lang="ru-RU" sz="2000" b="1" dirty="0" smtClean="0">
              <a:solidFill>
                <a:srgbClr val="FF0000"/>
              </a:solidFill>
            </a:endParaRPr>
          </a:p>
          <a:p>
            <a:pPr>
              <a:buNone/>
            </a:pPr>
            <a:r>
              <a:rPr lang="ru-RU" sz="2000" b="1" dirty="0" smtClean="0">
                <a:solidFill>
                  <a:schemeClr val="tx1"/>
                </a:solidFill>
              </a:rPr>
              <a:t>  </a:t>
            </a:r>
          </a:p>
          <a:p>
            <a:pPr>
              <a:buNone/>
            </a:pPr>
            <a:endParaRPr lang="ru-RU" sz="2000" dirty="0" smtClean="0">
              <a:solidFill>
                <a:schemeClr val="tx1"/>
              </a:solidFill>
            </a:endParaRPr>
          </a:p>
          <a:p>
            <a:pPr>
              <a:buNone/>
            </a:pPr>
            <a:endParaRPr lang="ru-RU" sz="2000" b="1" dirty="0">
              <a:solidFill>
                <a:srgbClr val="FF0000"/>
              </a:solidFill>
            </a:endParaRPr>
          </a:p>
        </p:txBody>
      </p:sp>
      <p:pic>
        <p:nvPicPr>
          <p:cNvPr id="18" name="Picture 8" descr="1294196408_prev"/>
          <p:cNvPicPr>
            <a:picLocks noChangeAspect="1" noChangeArrowheads="1"/>
          </p:cNvPicPr>
          <p:nvPr/>
        </p:nvPicPr>
        <p:blipFill>
          <a:blip r:embed="rId2" cstate="print">
            <a:clrChange>
              <a:clrFrom>
                <a:srgbClr val="FFFFFF"/>
              </a:clrFrom>
              <a:clrTo>
                <a:srgbClr val="FFFFFF">
                  <a:alpha val="0"/>
                </a:srgbClr>
              </a:clrTo>
            </a:clrChange>
          </a:blip>
          <a:srcRect l="52130" b="67059"/>
          <a:stretch>
            <a:fillRect/>
          </a:stretch>
        </p:blipFill>
        <p:spPr bwMode="auto">
          <a:xfrm>
            <a:off x="179512" y="116632"/>
            <a:ext cx="1043608" cy="1124744"/>
          </a:xfrm>
          <a:prstGeom prst="rect">
            <a:avLst/>
          </a:prstGeom>
          <a:noFill/>
          <a:ln w="9525">
            <a:noFill/>
            <a:miter lim="800000"/>
            <a:headEnd/>
            <a:tailEnd/>
          </a:ln>
        </p:spPr>
      </p:pic>
      <p:pic>
        <p:nvPicPr>
          <p:cNvPr id="19" name="Picture 4" descr="2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80312" y="5085184"/>
            <a:ext cx="1526846" cy="1556792"/>
          </a:xfrm>
          <a:prstGeom prst="rect">
            <a:avLst/>
          </a:prstGeom>
          <a:noFill/>
          <a:effectLst>
            <a:outerShdw blurRad="50800" dist="38100" dir="8100000" algn="tr" rotWithShape="0">
              <a:prstClr val="black">
                <a:alpha val="40000"/>
              </a:prstClr>
            </a:outerShdw>
          </a:effectLst>
        </p:spPr>
      </p:pic>
      <p:sp>
        <p:nvSpPr>
          <p:cNvPr id="6" name="TextBox 5"/>
          <p:cNvSpPr txBox="1"/>
          <p:nvPr/>
        </p:nvSpPr>
        <p:spPr>
          <a:xfrm>
            <a:off x="1331640" y="2132856"/>
            <a:ext cx="5976664" cy="523220"/>
          </a:xfrm>
          <a:prstGeom prst="rect">
            <a:avLst/>
          </a:prstGeom>
          <a:noFill/>
        </p:spPr>
        <p:txBody>
          <a:bodyPr wrap="square" rtlCol="0">
            <a:spAutoFit/>
          </a:bodyPr>
          <a:lstStyle/>
          <a:p>
            <a:r>
              <a:rPr lang="ru-RU" sz="2800" b="1" dirty="0" smtClean="0"/>
              <a:t>  </a:t>
            </a:r>
            <a:endParaRPr lang="ru-RU" sz="2800" dirty="0"/>
          </a:p>
        </p:txBody>
      </p:sp>
      <p:sp>
        <p:nvSpPr>
          <p:cNvPr id="7" name="Прямоугольник 6"/>
          <p:cNvSpPr/>
          <p:nvPr/>
        </p:nvSpPr>
        <p:spPr>
          <a:xfrm>
            <a:off x="1187624" y="1052736"/>
            <a:ext cx="7128792" cy="1938992"/>
          </a:xfrm>
          <a:prstGeom prst="rect">
            <a:avLst/>
          </a:prstGeom>
        </p:spPr>
        <p:txBody>
          <a:bodyPr wrap="square">
            <a:spAutoFit/>
          </a:bodyPr>
          <a:lstStyle/>
          <a:p>
            <a:r>
              <a:rPr lang="ru-RU" sz="2400" b="1" dirty="0" smtClean="0"/>
              <a:t>   В природе - мир истины: он чудесно привлекает нас, как приятная противоположность миру призраков и лжи, в котором мы обыкновенно вращаемся, сами его создавая. </a:t>
            </a:r>
            <a:br>
              <a:rPr lang="ru-RU" sz="2400" b="1" dirty="0" smtClean="0"/>
            </a:br>
            <a:r>
              <a:rPr lang="ru-RU" sz="2400" b="1" dirty="0" smtClean="0"/>
              <a:t>                                                            Г. Линднер</a:t>
            </a:r>
            <a:endParaRPr lang="ru-RU" sz="2400" b="1" dirty="0"/>
          </a:p>
        </p:txBody>
      </p:sp>
      <p:sp>
        <p:nvSpPr>
          <p:cNvPr id="8" name="Прямоугольник 7"/>
          <p:cNvSpPr/>
          <p:nvPr/>
        </p:nvSpPr>
        <p:spPr>
          <a:xfrm>
            <a:off x="539552" y="3212976"/>
            <a:ext cx="6480720" cy="3416320"/>
          </a:xfrm>
          <a:prstGeom prst="rect">
            <a:avLst/>
          </a:prstGeom>
        </p:spPr>
        <p:txBody>
          <a:bodyPr wrap="square">
            <a:spAutoFit/>
          </a:bodyPr>
          <a:lstStyle/>
          <a:p>
            <a:r>
              <a:rPr lang="ru-RU" sz="2400" b="1" dirty="0" smtClean="0"/>
              <a:t>   Берегите эту Землю, эту воду,</a:t>
            </a:r>
          </a:p>
          <a:p>
            <a:r>
              <a:rPr lang="ru-RU" sz="2400" b="1" dirty="0" smtClean="0"/>
              <a:t>Даже малую былиночку любя.</a:t>
            </a:r>
          </a:p>
          <a:p>
            <a:r>
              <a:rPr lang="ru-RU" sz="2400" b="1" dirty="0" smtClean="0"/>
              <a:t>Берегите всех зверей внутри природы,</a:t>
            </a:r>
          </a:p>
          <a:p>
            <a:r>
              <a:rPr lang="ru-RU" sz="2400" b="1" dirty="0" smtClean="0"/>
              <a:t>Убивайте лишь зверей внутри себя.</a:t>
            </a:r>
          </a:p>
          <a:p>
            <a:r>
              <a:rPr lang="ru-RU" sz="2400" b="1" dirty="0" smtClean="0"/>
              <a:t>    У природы живые краски,</a:t>
            </a:r>
          </a:p>
          <a:p>
            <a:r>
              <a:rPr lang="ru-RU" sz="2400" b="1" dirty="0" smtClean="0"/>
              <a:t>Миллионы лучистых соцветий.</a:t>
            </a:r>
          </a:p>
          <a:p>
            <a:r>
              <a:rPr lang="ru-RU" sz="2400" b="1" dirty="0" smtClean="0"/>
              <a:t>Для чего чудеса из сказки,</a:t>
            </a:r>
          </a:p>
          <a:p>
            <a:r>
              <a:rPr lang="ru-RU" sz="2400" b="1" dirty="0" smtClean="0"/>
              <a:t>Если в жизни их можно встретить?  </a:t>
            </a:r>
          </a:p>
          <a:p>
            <a:r>
              <a:rPr lang="ru-RU" sz="2400" b="1" dirty="0" smtClean="0"/>
              <a:t>                                                         Е. Евтушенко</a:t>
            </a:r>
            <a:endParaRPr lang="ru-RU" sz="2400" b="1"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3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bg2">
                    <a:lumMod val="10000"/>
                  </a:schemeClr>
                </a:solidFill>
              </a:rPr>
              <a:t>Спасибо за внимание!</a:t>
            </a:r>
            <a:br>
              <a:rPr lang="ru-RU" b="1" dirty="0" smtClean="0">
                <a:solidFill>
                  <a:schemeClr val="bg2">
                    <a:lumMod val="10000"/>
                  </a:schemeClr>
                </a:solidFill>
              </a:rPr>
            </a:br>
            <a:endParaRPr lang="ru-RU" b="1" dirty="0"/>
          </a:p>
        </p:txBody>
      </p:sp>
      <p:pic>
        <p:nvPicPr>
          <p:cNvPr id="4" name="Picture 4" descr="G:\бум\imagesCAWX2Q9F.jpg"/>
          <p:cNvPicPr>
            <a:picLocks noGrp="1" noChangeAspect="1" noChangeArrowheads="1"/>
          </p:cNvPicPr>
          <p:nvPr>
            <p:ph idx="1"/>
          </p:nvPr>
        </p:nvPicPr>
        <p:blipFill>
          <a:blip r:embed="rId2" cstate="print"/>
          <a:srcRect/>
          <a:stretch>
            <a:fillRect/>
          </a:stretch>
        </p:blipFill>
        <p:spPr bwMode="auto">
          <a:xfrm>
            <a:off x="1043608" y="1340768"/>
            <a:ext cx="6984776" cy="5112568"/>
          </a:xfrm>
          <a:prstGeom prst="rect">
            <a:avLst/>
          </a:prstGeom>
          <a:noFill/>
          <a:ln w="9525">
            <a:noFill/>
            <a:miter lim="800000"/>
            <a:headEnd/>
            <a:tailEnd/>
          </a:ln>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60648"/>
            <a:ext cx="8686800" cy="864096"/>
          </a:xfrm>
        </p:spPr>
        <p:txBody>
          <a:bodyPr>
            <a:normAutofit fontScale="90000"/>
          </a:bodyPr>
          <a:lstStyle/>
          <a:p>
            <a:pPr algn="ctr"/>
            <a:r>
              <a:rPr lang="ru-RU" sz="2800" dirty="0" smtClean="0">
                <a:solidFill>
                  <a:schemeClr val="bg2">
                    <a:lumMod val="10000"/>
                  </a:schemeClr>
                </a:solidFill>
                <a:cs typeface="Arial" pitchFamily="34" charset="0"/>
              </a:rPr>
              <a:t/>
            </a:r>
            <a:br>
              <a:rPr lang="ru-RU" sz="2800" dirty="0" smtClean="0">
                <a:solidFill>
                  <a:schemeClr val="bg2">
                    <a:lumMod val="10000"/>
                  </a:schemeClr>
                </a:solidFill>
                <a:cs typeface="Arial" pitchFamily="34" charset="0"/>
              </a:rPr>
            </a:br>
            <a:r>
              <a:rPr lang="ru-RU" b="1" dirty="0" smtClean="0">
                <a:solidFill>
                  <a:schemeClr val="tx1"/>
                </a:solidFill>
                <a:cs typeface="Arial" pitchFamily="34" charset="0"/>
              </a:rPr>
              <a:t>классификация задач</a:t>
            </a:r>
            <a:endParaRPr lang="ru-RU" b="1" dirty="0">
              <a:solidFill>
                <a:schemeClr val="tx1"/>
              </a:solidFill>
            </a:endParaRPr>
          </a:p>
        </p:txBody>
      </p:sp>
      <p:pic>
        <p:nvPicPr>
          <p:cNvPr id="9" name="Picture 8" descr="1294196408_prev"/>
          <p:cNvPicPr>
            <a:picLocks noChangeAspect="1" noChangeArrowheads="1"/>
          </p:cNvPicPr>
          <p:nvPr/>
        </p:nvPicPr>
        <p:blipFill>
          <a:blip r:embed="rId2" cstate="print">
            <a:clrChange>
              <a:clrFrom>
                <a:srgbClr val="FFFFFF"/>
              </a:clrFrom>
              <a:clrTo>
                <a:srgbClr val="FFFFFF">
                  <a:alpha val="0"/>
                </a:srgbClr>
              </a:clrTo>
            </a:clrChange>
          </a:blip>
          <a:srcRect l="52130" b="67059"/>
          <a:stretch>
            <a:fillRect/>
          </a:stretch>
        </p:blipFill>
        <p:spPr bwMode="auto">
          <a:xfrm>
            <a:off x="107504" y="188640"/>
            <a:ext cx="1043608" cy="1124744"/>
          </a:xfrm>
          <a:prstGeom prst="rect">
            <a:avLst/>
          </a:prstGeom>
          <a:noFill/>
          <a:ln w="9525">
            <a:noFill/>
            <a:miter lim="800000"/>
            <a:headEnd/>
            <a:tailEnd/>
          </a:ln>
        </p:spPr>
      </p:pic>
      <p:sp>
        <p:nvSpPr>
          <p:cNvPr id="11" name="Подзаголовок 2"/>
          <p:cNvSpPr>
            <a:spLocks noGrp="1"/>
          </p:cNvSpPr>
          <p:nvPr>
            <p:ph idx="1"/>
          </p:nvPr>
        </p:nvSpPr>
        <p:spPr>
          <a:xfrm>
            <a:off x="251520" y="1340768"/>
            <a:ext cx="8686800" cy="4525963"/>
          </a:xfrm>
        </p:spPr>
        <p:txBody>
          <a:bodyPr>
            <a:normAutofit/>
          </a:bodyPr>
          <a:lstStyle/>
          <a:p>
            <a:pPr>
              <a:buNone/>
            </a:pPr>
            <a:r>
              <a:rPr lang="ru-RU" sz="2000" b="1" dirty="0" smtClean="0">
                <a:solidFill>
                  <a:schemeClr val="tx1"/>
                </a:solidFill>
              </a:rPr>
              <a:t>По содержимому признаку</a:t>
            </a:r>
          </a:p>
          <a:p>
            <a:pPr>
              <a:buNone/>
            </a:pPr>
            <a:endParaRPr lang="ru-RU" sz="2000" b="1" dirty="0">
              <a:solidFill>
                <a:schemeClr val="tx2">
                  <a:lumMod val="50000"/>
                </a:schemeClr>
              </a:solidFill>
            </a:endParaRPr>
          </a:p>
        </p:txBody>
      </p:sp>
      <p:pic>
        <p:nvPicPr>
          <p:cNvPr id="12" name="Picture 4" descr="2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52320" y="5157192"/>
            <a:ext cx="1526846" cy="1556792"/>
          </a:xfrm>
          <a:prstGeom prst="rect">
            <a:avLst/>
          </a:prstGeom>
          <a:noFill/>
          <a:effectLst>
            <a:outerShdw blurRad="50800" dist="38100" dir="8100000" algn="tr" rotWithShape="0">
              <a:prstClr val="black">
                <a:alpha val="40000"/>
              </a:prstClr>
            </a:outerShdw>
          </a:effectLst>
        </p:spPr>
      </p:pic>
      <p:sp>
        <p:nvSpPr>
          <p:cNvPr id="13" name="Прямоугольник с двумя скругленными противолежащими углами 12"/>
          <p:cNvSpPr/>
          <p:nvPr/>
        </p:nvSpPr>
        <p:spPr>
          <a:xfrm>
            <a:off x="539552" y="1988840"/>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с двумя скругленными противолежащими углами 13"/>
          <p:cNvSpPr/>
          <p:nvPr/>
        </p:nvSpPr>
        <p:spPr>
          <a:xfrm>
            <a:off x="539552" y="3212976"/>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рямоугольник с двумя скругленными противолежащими углами 14"/>
          <p:cNvSpPr/>
          <p:nvPr/>
        </p:nvSpPr>
        <p:spPr>
          <a:xfrm>
            <a:off x="539552" y="5661248"/>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рямоугольник с двумя скругленными противолежащими углами 15"/>
          <p:cNvSpPr/>
          <p:nvPr/>
        </p:nvSpPr>
        <p:spPr>
          <a:xfrm>
            <a:off x="539552" y="4437112"/>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Прямоугольник с двумя скругленными противолежащими углами 16"/>
          <p:cNvSpPr/>
          <p:nvPr/>
        </p:nvSpPr>
        <p:spPr>
          <a:xfrm>
            <a:off x="4499992" y="4437112"/>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Прямоугольник с двумя скругленными противолежащими углами 17"/>
          <p:cNvSpPr/>
          <p:nvPr/>
        </p:nvSpPr>
        <p:spPr>
          <a:xfrm>
            <a:off x="4499992" y="3212976"/>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Прямоугольник с двумя скругленными противолежащими углами 18"/>
          <p:cNvSpPr/>
          <p:nvPr/>
        </p:nvSpPr>
        <p:spPr>
          <a:xfrm>
            <a:off x="4499992" y="1988840"/>
            <a:ext cx="2592288" cy="914400"/>
          </a:xfrm>
          <a:prstGeom prst="round2Diag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TextBox 19"/>
          <p:cNvSpPr txBox="1"/>
          <p:nvPr/>
        </p:nvSpPr>
        <p:spPr>
          <a:xfrm>
            <a:off x="611560" y="2276872"/>
            <a:ext cx="2448272" cy="400110"/>
          </a:xfrm>
          <a:prstGeom prst="rect">
            <a:avLst/>
          </a:prstGeom>
          <a:noFill/>
        </p:spPr>
        <p:txBody>
          <a:bodyPr wrap="square" rtlCol="0">
            <a:spAutoFit/>
          </a:bodyPr>
          <a:lstStyle/>
          <a:p>
            <a:pPr algn="ctr"/>
            <a:r>
              <a:rPr lang="ru-RU" sz="2000" b="1" dirty="0" smtClean="0"/>
              <a:t>Информационные </a:t>
            </a:r>
            <a:endParaRPr lang="ru-RU" sz="2000" b="1" dirty="0"/>
          </a:p>
        </p:txBody>
      </p:sp>
      <p:sp>
        <p:nvSpPr>
          <p:cNvPr id="21" name="TextBox 20"/>
          <p:cNvSpPr txBox="1"/>
          <p:nvPr/>
        </p:nvSpPr>
        <p:spPr>
          <a:xfrm>
            <a:off x="539552" y="3284984"/>
            <a:ext cx="2448272" cy="707886"/>
          </a:xfrm>
          <a:prstGeom prst="rect">
            <a:avLst/>
          </a:prstGeom>
          <a:noFill/>
        </p:spPr>
        <p:txBody>
          <a:bodyPr wrap="square" rtlCol="0">
            <a:spAutoFit/>
          </a:bodyPr>
          <a:lstStyle/>
          <a:p>
            <a:pPr algn="ctr"/>
            <a:r>
              <a:rPr lang="ru-RU" sz="2000" b="1" dirty="0" smtClean="0"/>
              <a:t>Практически направленные  </a:t>
            </a:r>
            <a:endParaRPr lang="ru-RU" sz="2000" b="1" dirty="0"/>
          </a:p>
        </p:txBody>
      </p:sp>
      <p:sp>
        <p:nvSpPr>
          <p:cNvPr id="22" name="TextBox 21"/>
          <p:cNvSpPr txBox="1"/>
          <p:nvPr/>
        </p:nvSpPr>
        <p:spPr>
          <a:xfrm>
            <a:off x="683568" y="4653136"/>
            <a:ext cx="2232248" cy="400110"/>
          </a:xfrm>
          <a:prstGeom prst="rect">
            <a:avLst/>
          </a:prstGeom>
          <a:noFill/>
        </p:spPr>
        <p:txBody>
          <a:bodyPr wrap="square" rtlCol="0">
            <a:spAutoFit/>
          </a:bodyPr>
          <a:lstStyle/>
          <a:p>
            <a:pPr algn="ctr"/>
            <a:r>
              <a:rPr lang="ru-RU" sz="2000" b="1" dirty="0" smtClean="0"/>
              <a:t>Прикладные</a:t>
            </a:r>
            <a:r>
              <a:rPr lang="ru-RU" sz="2000" b="1" u="sng" dirty="0" smtClean="0"/>
              <a:t> </a:t>
            </a:r>
            <a:endParaRPr lang="ru-RU" sz="2000" b="1" dirty="0"/>
          </a:p>
        </p:txBody>
      </p:sp>
      <p:sp>
        <p:nvSpPr>
          <p:cNvPr id="23" name="TextBox 22"/>
          <p:cNvSpPr txBox="1"/>
          <p:nvPr/>
        </p:nvSpPr>
        <p:spPr>
          <a:xfrm>
            <a:off x="611560" y="5949280"/>
            <a:ext cx="2448272" cy="400110"/>
          </a:xfrm>
          <a:prstGeom prst="rect">
            <a:avLst/>
          </a:prstGeom>
          <a:noFill/>
        </p:spPr>
        <p:txBody>
          <a:bodyPr wrap="square" rtlCol="0">
            <a:spAutoFit/>
          </a:bodyPr>
          <a:lstStyle/>
          <a:p>
            <a:pPr algn="ctr"/>
            <a:r>
              <a:rPr lang="ru-RU" sz="2000" b="1" dirty="0" smtClean="0"/>
              <a:t>Исследовательские</a:t>
            </a:r>
            <a:endParaRPr lang="ru-RU" sz="2000" b="1" dirty="0"/>
          </a:p>
        </p:txBody>
      </p:sp>
      <p:sp>
        <p:nvSpPr>
          <p:cNvPr id="24" name="TextBox 23"/>
          <p:cNvSpPr txBox="1"/>
          <p:nvPr/>
        </p:nvSpPr>
        <p:spPr>
          <a:xfrm>
            <a:off x="4644008" y="2276872"/>
            <a:ext cx="2376264" cy="400110"/>
          </a:xfrm>
          <a:prstGeom prst="rect">
            <a:avLst/>
          </a:prstGeom>
          <a:noFill/>
        </p:spPr>
        <p:txBody>
          <a:bodyPr wrap="square" rtlCol="0">
            <a:spAutoFit/>
          </a:bodyPr>
          <a:lstStyle/>
          <a:p>
            <a:pPr algn="ctr"/>
            <a:r>
              <a:rPr lang="ru-RU" sz="2000" b="1" dirty="0" smtClean="0"/>
              <a:t>Демонстрационные</a:t>
            </a:r>
            <a:r>
              <a:rPr lang="ru-RU" sz="2000" dirty="0" smtClean="0"/>
              <a:t> </a:t>
            </a:r>
            <a:endParaRPr lang="ru-RU" sz="2000" dirty="0"/>
          </a:p>
        </p:txBody>
      </p:sp>
      <p:sp>
        <p:nvSpPr>
          <p:cNvPr id="25" name="TextBox 24"/>
          <p:cNvSpPr txBox="1"/>
          <p:nvPr/>
        </p:nvSpPr>
        <p:spPr>
          <a:xfrm>
            <a:off x="4572000" y="3501008"/>
            <a:ext cx="2448272" cy="400110"/>
          </a:xfrm>
          <a:prstGeom prst="rect">
            <a:avLst/>
          </a:prstGeom>
          <a:noFill/>
        </p:spPr>
        <p:txBody>
          <a:bodyPr wrap="square" rtlCol="0">
            <a:spAutoFit/>
          </a:bodyPr>
          <a:lstStyle/>
          <a:p>
            <a:pPr algn="ctr"/>
            <a:r>
              <a:rPr lang="ru-RU" sz="2000" b="1" dirty="0" smtClean="0"/>
              <a:t>Проблемные</a:t>
            </a:r>
            <a:endParaRPr lang="ru-RU" sz="2000" b="1" dirty="0"/>
          </a:p>
        </p:txBody>
      </p:sp>
      <p:sp>
        <p:nvSpPr>
          <p:cNvPr id="26" name="TextBox 25"/>
          <p:cNvSpPr txBox="1"/>
          <p:nvPr/>
        </p:nvSpPr>
        <p:spPr>
          <a:xfrm>
            <a:off x="4716016" y="4725144"/>
            <a:ext cx="2232248" cy="400110"/>
          </a:xfrm>
          <a:prstGeom prst="rect">
            <a:avLst/>
          </a:prstGeom>
          <a:noFill/>
        </p:spPr>
        <p:txBody>
          <a:bodyPr wrap="square" rtlCol="0">
            <a:spAutoFit/>
          </a:bodyPr>
          <a:lstStyle/>
          <a:p>
            <a:pPr algn="ctr"/>
            <a:r>
              <a:rPr lang="ru-RU" sz="2000" b="1" dirty="0" smtClean="0"/>
              <a:t>Указательные</a:t>
            </a:r>
            <a:r>
              <a:rPr lang="ru-RU" sz="2000" b="1" u="sng" dirty="0" smtClean="0"/>
              <a:t> </a:t>
            </a:r>
            <a:endParaRPr lang="ru-RU" sz="2000" b="1" dirty="0"/>
          </a:p>
        </p:txBody>
      </p:sp>
      <p:sp>
        <p:nvSpPr>
          <p:cNvPr id="27" name="Подзаголовок 2"/>
          <p:cNvSpPr txBox="1">
            <a:spLocks/>
          </p:cNvSpPr>
          <p:nvPr/>
        </p:nvSpPr>
        <p:spPr>
          <a:xfrm>
            <a:off x="3995936" y="1268760"/>
            <a:ext cx="4608512" cy="842392"/>
          </a:xfrm>
          <a:prstGeom prst="rect">
            <a:avLst/>
          </a:prstGeom>
        </p:spPr>
        <p:txBody>
          <a:bodyPr vert="horz" anchor="b">
            <a:normAutofit fontScale="55000" lnSpcReduction="20000"/>
          </a:bodyPr>
          <a:lstStyle/>
          <a:p>
            <a:pPr>
              <a:spcBef>
                <a:spcPct val="20000"/>
              </a:spcBef>
              <a:buClr>
                <a:schemeClr val="accent1"/>
              </a:buClr>
              <a:buSzPct val="70000"/>
            </a:pPr>
            <a:endParaRPr kumimoji="0" lang="ru-RU" sz="2400" b="1" i="0" u="none" strike="noStrike" kern="1200" cap="none" spc="0" normalizeH="0" baseline="0" noProof="0" dirty="0" smtClean="0">
              <a:ln>
                <a:noFill/>
              </a:ln>
              <a:solidFill>
                <a:schemeClr val="tx2">
                  <a:lumMod val="75000"/>
                </a:schemeClr>
              </a:solidFill>
              <a:effectLst/>
              <a:uLnTx/>
              <a:uFillTx/>
              <a:latin typeface="+mn-lt"/>
              <a:ea typeface="+mn-ea"/>
              <a:cs typeface="+mn-cs"/>
            </a:endParaRPr>
          </a:p>
          <a:p>
            <a:pPr algn="ctr">
              <a:spcBef>
                <a:spcPct val="20000"/>
              </a:spcBef>
              <a:buClr>
                <a:schemeClr val="accent1"/>
              </a:buClr>
              <a:buSzPct val="70000"/>
            </a:pPr>
            <a:r>
              <a:rPr kumimoji="0" lang="ru-RU" sz="3600" b="1" i="0" u="none" strike="noStrike" kern="1200" cap="none" spc="0" normalizeH="0" baseline="0" noProof="0" dirty="0" smtClean="0">
                <a:ln>
                  <a:noFill/>
                </a:ln>
                <a:effectLst/>
                <a:uLnTx/>
                <a:uFillTx/>
                <a:latin typeface="+mn-lt"/>
                <a:ea typeface="+mn-ea"/>
                <a:cs typeface="+mn-cs"/>
              </a:rPr>
              <a:t>По способу воздействия при</a:t>
            </a:r>
            <a:r>
              <a:rPr kumimoji="0" lang="ru-RU" sz="3600" b="1" i="0" u="none" strike="noStrike" kern="1200" cap="none" spc="0" normalizeH="0" noProof="0" dirty="0" smtClean="0">
                <a:ln>
                  <a:noFill/>
                </a:ln>
                <a:effectLst/>
                <a:uLnTx/>
                <a:uFillTx/>
                <a:latin typeface="+mn-lt"/>
                <a:ea typeface="+mn-ea"/>
                <a:cs typeface="+mn-cs"/>
              </a:rPr>
              <a:t> формировании экологической культуры</a:t>
            </a:r>
            <a:endParaRPr lang="ru-RU" sz="3600" b="1" dirty="0" smtClean="0"/>
          </a:p>
          <a:p>
            <a:pPr marL="0" marR="0" lvl="0" indent="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ru-RU" sz="2400" b="1" i="0" u="none" strike="noStrike" kern="1200" cap="none" spc="0" normalizeH="0" baseline="0" noProof="0" dirty="0">
              <a:ln>
                <a:noFill/>
              </a:ln>
              <a:solidFill>
                <a:schemeClr val="tx2">
                  <a:lumMod val="75000"/>
                </a:schemeClr>
              </a:solidFill>
              <a:effectLst/>
              <a:uLnTx/>
              <a:uFillTx/>
              <a:latin typeface="+mn-lt"/>
              <a:ea typeface="+mn-ea"/>
              <a:cs typeface="+mn-cs"/>
            </a:endParaRPr>
          </a:p>
        </p:txBody>
      </p:sp>
      <p:sp>
        <p:nvSpPr>
          <p:cNvPr id="28" name="Подзаголовок 2"/>
          <p:cNvSpPr txBox="1">
            <a:spLocks/>
          </p:cNvSpPr>
          <p:nvPr/>
        </p:nvSpPr>
        <p:spPr>
          <a:xfrm>
            <a:off x="251520" y="1340768"/>
            <a:ext cx="3312368" cy="432048"/>
          </a:xfrm>
          <a:prstGeom prst="rect">
            <a:avLst/>
          </a:prstGeom>
        </p:spPr>
        <p:txBody>
          <a:bodyPr vert="horz" anchor="b">
            <a:normAutofit lnSpcReduction="10000"/>
          </a:bodyPr>
          <a:lstStyle/>
          <a:p>
            <a:pPr>
              <a:spcBef>
                <a:spcPct val="20000"/>
              </a:spcBef>
              <a:buClr>
                <a:schemeClr val="accent1"/>
              </a:buClr>
              <a:buSzPct val="70000"/>
            </a:pPr>
            <a:endParaRPr kumimoji="0" lang="ru-RU" sz="2400" b="1" i="0" u="none" strike="noStrike" kern="1200" cap="none" spc="0" normalizeH="0" baseline="0" noProof="0" dirty="0" smtClean="0">
              <a:ln>
                <a:noFill/>
              </a:ln>
              <a:solidFill>
                <a:schemeClr val="tx2">
                  <a:lumMod val="75000"/>
                </a:schemeClr>
              </a:solidFill>
              <a:effectLst/>
              <a:uLnTx/>
              <a:uFillTx/>
              <a:latin typeface="+mn-lt"/>
              <a:ea typeface="+mn-ea"/>
              <a:cs typeface="+mn-cs"/>
            </a:endParaRPr>
          </a:p>
          <a:p>
            <a:pPr>
              <a:spcBef>
                <a:spcPct val="20000"/>
              </a:spcBef>
              <a:buClr>
                <a:schemeClr val="accent1"/>
              </a:buClr>
              <a:buSzPct val="70000"/>
            </a:pPr>
            <a:endParaRPr lang="ru-RU" sz="3600" b="1" dirty="0" smtClean="0">
              <a:solidFill>
                <a:schemeClr val="tx2">
                  <a:lumMod val="50000"/>
                </a:schemeClr>
              </a:solidFill>
            </a:endParaRPr>
          </a:p>
          <a:p>
            <a:pPr>
              <a:spcBef>
                <a:spcPct val="20000"/>
              </a:spcBef>
              <a:buClr>
                <a:schemeClr val="accent1"/>
              </a:buClr>
              <a:buSzPct val="70000"/>
            </a:pPr>
            <a:endParaRPr lang="ru-RU" sz="3600" b="1" dirty="0" smtClean="0"/>
          </a:p>
          <a:p>
            <a:pPr marL="0" marR="0" lvl="0" indent="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ru-RU" sz="2400" b="1" i="0" u="none" strike="noStrike" kern="1200" cap="none" spc="0" normalizeH="0" baseline="0" noProof="0" dirty="0">
              <a:ln>
                <a:noFill/>
              </a:ln>
              <a:solidFill>
                <a:schemeClr val="tx2">
                  <a:lumMod val="75000"/>
                </a:schemeClr>
              </a:solidFill>
              <a:effectLst/>
              <a:uLnTx/>
              <a:uFillTx/>
              <a:latin typeface="+mn-lt"/>
              <a:ea typeface="+mn-ea"/>
              <a:cs typeface="+mn-cs"/>
            </a:endParaRP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60648"/>
            <a:ext cx="8458200" cy="1222375"/>
          </a:xfrm>
        </p:spPr>
        <p:txBody>
          <a:bodyPr>
            <a:normAutofit/>
          </a:bodyPr>
          <a:lstStyle/>
          <a:p>
            <a:pPr algn="ctr"/>
            <a:r>
              <a:rPr lang="ru-RU" sz="3200" b="1" dirty="0" smtClean="0">
                <a:solidFill>
                  <a:schemeClr val="tx1"/>
                </a:solidFill>
              </a:rPr>
              <a:t>Тематические направления задач</a:t>
            </a:r>
            <a:endParaRPr lang="ru-RU" sz="3200" b="1" dirty="0">
              <a:solidFill>
                <a:schemeClr val="tx1"/>
              </a:solidFill>
            </a:endParaRPr>
          </a:p>
        </p:txBody>
      </p:sp>
      <p:sp>
        <p:nvSpPr>
          <p:cNvPr id="4" name="Овал 3"/>
          <p:cNvSpPr/>
          <p:nvPr/>
        </p:nvSpPr>
        <p:spPr>
          <a:xfrm>
            <a:off x="395536" y="1124744"/>
            <a:ext cx="3024336" cy="1296144"/>
          </a:xfrm>
          <a:prstGeom prst="ellipse">
            <a:avLst/>
          </a:prstGeom>
          <a:solidFill>
            <a:schemeClr val="accent6">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539552" y="1340768"/>
            <a:ext cx="2808312" cy="1015663"/>
          </a:xfrm>
          <a:prstGeom prst="rect">
            <a:avLst/>
          </a:prstGeom>
          <a:noFill/>
        </p:spPr>
        <p:txBody>
          <a:bodyPr wrap="square" rtlCol="0">
            <a:spAutoFit/>
          </a:bodyPr>
          <a:lstStyle/>
          <a:p>
            <a:pPr algn="ctr"/>
            <a:r>
              <a:rPr lang="ru-RU" sz="2000" b="1" dirty="0" smtClean="0"/>
              <a:t>влияние внешних факторов окружающей среды </a:t>
            </a:r>
            <a:endParaRPr lang="ru-RU" sz="2000" b="1" dirty="0"/>
          </a:p>
        </p:txBody>
      </p:sp>
      <p:sp>
        <p:nvSpPr>
          <p:cNvPr id="7" name="Овал 6"/>
          <p:cNvSpPr/>
          <p:nvPr/>
        </p:nvSpPr>
        <p:spPr>
          <a:xfrm>
            <a:off x="683568" y="2780928"/>
            <a:ext cx="3024336" cy="1296144"/>
          </a:xfrm>
          <a:prstGeom prst="ellipse">
            <a:avLst/>
          </a:prstGeom>
          <a:solidFill>
            <a:schemeClr val="accent6">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5508104" y="1052736"/>
            <a:ext cx="3024336" cy="1296144"/>
          </a:xfrm>
          <a:prstGeom prst="ellipse">
            <a:avLst/>
          </a:prstGeom>
          <a:solidFill>
            <a:schemeClr val="accent6">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5076056" y="2708920"/>
            <a:ext cx="3024336" cy="1296144"/>
          </a:xfrm>
          <a:prstGeom prst="ellipse">
            <a:avLst/>
          </a:prstGeom>
          <a:solidFill>
            <a:schemeClr val="accent6">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4427984" y="4653136"/>
            <a:ext cx="3024336" cy="1296144"/>
          </a:xfrm>
          <a:prstGeom prst="ellipse">
            <a:avLst/>
          </a:prstGeom>
          <a:solidFill>
            <a:schemeClr val="accent6">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a:off x="1259632" y="4653136"/>
            <a:ext cx="3024336" cy="1296144"/>
          </a:xfrm>
          <a:prstGeom prst="ellipse">
            <a:avLst/>
          </a:prstGeom>
          <a:solidFill>
            <a:schemeClr val="accent6">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Picture 4" descr="2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24328" y="4941168"/>
            <a:ext cx="1619672" cy="1800200"/>
          </a:xfrm>
          <a:prstGeom prst="rect">
            <a:avLst/>
          </a:prstGeom>
          <a:noFill/>
          <a:effectLst>
            <a:outerShdw blurRad="50800" dist="38100" dir="8100000" algn="tr" rotWithShape="0">
              <a:prstClr val="black">
                <a:alpha val="40000"/>
              </a:prstClr>
            </a:outerShdw>
          </a:effectLst>
        </p:spPr>
      </p:pic>
      <p:sp>
        <p:nvSpPr>
          <p:cNvPr id="14" name="TextBox 13"/>
          <p:cNvSpPr txBox="1"/>
          <p:nvPr/>
        </p:nvSpPr>
        <p:spPr>
          <a:xfrm>
            <a:off x="827584" y="2852936"/>
            <a:ext cx="2592288" cy="1077218"/>
          </a:xfrm>
          <a:prstGeom prst="rect">
            <a:avLst/>
          </a:prstGeom>
          <a:noFill/>
        </p:spPr>
        <p:txBody>
          <a:bodyPr wrap="square" rtlCol="0">
            <a:spAutoFit/>
          </a:bodyPr>
          <a:lstStyle/>
          <a:p>
            <a:pPr algn="ctr"/>
            <a:r>
              <a:rPr lang="ru-RU" sz="2400" dirty="0" smtClean="0"/>
              <a:t> </a:t>
            </a:r>
            <a:r>
              <a:rPr lang="ru-RU" sz="2000" b="1" dirty="0" smtClean="0"/>
              <a:t>человек и его взаимодействие с окружающим миром  </a:t>
            </a:r>
            <a:endParaRPr lang="ru-RU" sz="2000" b="1" dirty="0"/>
          </a:p>
        </p:txBody>
      </p:sp>
      <p:sp>
        <p:nvSpPr>
          <p:cNvPr id="15" name="TextBox 14"/>
          <p:cNvSpPr txBox="1"/>
          <p:nvPr/>
        </p:nvSpPr>
        <p:spPr>
          <a:xfrm>
            <a:off x="1547664" y="4941168"/>
            <a:ext cx="2592288" cy="707886"/>
          </a:xfrm>
          <a:prstGeom prst="rect">
            <a:avLst/>
          </a:prstGeom>
          <a:noFill/>
        </p:spPr>
        <p:txBody>
          <a:bodyPr wrap="square" rtlCol="0">
            <a:spAutoFit/>
          </a:bodyPr>
          <a:lstStyle/>
          <a:p>
            <a:pPr algn="ctr"/>
            <a:r>
              <a:rPr lang="ru-RU" sz="2000" b="1" dirty="0" smtClean="0"/>
              <a:t>экосистема и место человека в ней</a:t>
            </a:r>
            <a:endParaRPr lang="ru-RU" sz="2000" b="1" dirty="0"/>
          </a:p>
        </p:txBody>
      </p:sp>
      <p:sp>
        <p:nvSpPr>
          <p:cNvPr id="16" name="TextBox 15"/>
          <p:cNvSpPr txBox="1"/>
          <p:nvPr/>
        </p:nvSpPr>
        <p:spPr>
          <a:xfrm>
            <a:off x="4572000" y="4797152"/>
            <a:ext cx="2808312" cy="1631216"/>
          </a:xfrm>
          <a:prstGeom prst="rect">
            <a:avLst/>
          </a:prstGeom>
          <a:noFill/>
        </p:spPr>
        <p:txBody>
          <a:bodyPr wrap="square" rtlCol="0">
            <a:spAutoFit/>
          </a:bodyPr>
          <a:lstStyle/>
          <a:p>
            <a:pPr lvl="0" algn="ctr"/>
            <a:r>
              <a:rPr lang="ru-RU" sz="2000" dirty="0" smtClean="0"/>
              <a:t> </a:t>
            </a:r>
            <a:r>
              <a:rPr lang="ru-RU" sz="2000" b="1" dirty="0" smtClean="0"/>
              <a:t>присутствие законов природы в жизни человека.</a:t>
            </a:r>
          </a:p>
          <a:p>
            <a:r>
              <a:rPr lang="ru-RU" sz="2000" b="1" i="1" dirty="0" smtClean="0"/>
              <a:t> </a:t>
            </a:r>
            <a:endParaRPr lang="ru-RU" sz="2000" dirty="0" smtClean="0"/>
          </a:p>
          <a:p>
            <a:pPr algn="ctr"/>
            <a:endParaRPr lang="ru-RU" sz="2000" dirty="0"/>
          </a:p>
        </p:txBody>
      </p:sp>
      <p:sp>
        <p:nvSpPr>
          <p:cNvPr id="17" name="TextBox 16"/>
          <p:cNvSpPr txBox="1"/>
          <p:nvPr/>
        </p:nvSpPr>
        <p:spPr>
          <a:xfrm>
            <a:off x="5148064" y="2852936"/>
            <a:ext cx="2808312" cy="1015663"/>
          </a:xfrm>
          <a:prstGeom prst="rect">
            <a:avLst/>
          </a:prstGeom>
          <a:noFill/>
        </p:spPr>
        <p:txBody>
          <a:bodyPr wrap="square" rtlCol="0">
            <a:spAutoFit/>
          </a:bodyPr>
          <a:lstStyle/>
          <a:p>
            <a:pPr algn="ctr"/>
            <a:r>
              <a:rPr lang="ru-RU" sz="2000" dirty="0" smtClean="0"/>
              <a:t> </a:t>
            </a:r>
            <a:r>
              <a:rPr lang="ru-RU" sz="2000" b="1" dirty="0" smtClean="0"/>
              <a:t>пути познания свойств окружающих предметов и явлений</a:t>
            </a:r>
            <a:endParaRPr lang="ru-RU" sz="2000" b="1" dirty="0"/>
          </a:p>
        </p:txBody>
      </p:sp>
      <p:sp>
        <p:nvSpPr>
          <p:cNvPr id="18" name="TextBox 17"/>
          <p:cNvSpPr txBox="1"/>
          <p:nvPr/>
        </p:nvSpPr>
        <p:spPr>
          <a:xfrm>
            <a:off x="5796136" y="1124744"/>
            <a:ext cx="2304256" cy="1015663"/>
          </a:xfrm>
          <a:prstGeom prst="rect">
            <a:avLst/>
          </a:prstGeom>
          <a:noFill/>
        </p:spPr>
        <p:txBody>
          <a:bodyPr wrap="square" rtlCol="0">
            <a:spAutoFit/>
          </a:bodyPr>
          <a:lstStyle/>
          <a:p>
            <a:pPr algn="ctr"/>
            <a:r>
              <a:rPr lang="ru-RU" sz="2000" dirty="0" smtClean="0"/>
              <a:t> </a:t>
            </a:r>
            <a:r>
              <a:rPr lang="ru-RU" sz="2000" b="1" dirty="0" smtClean="0"/>
              <a:t>возможности эстетического воздействия </a:t>
            </a:r>
            <a:endParaRPr lang="ru-RU" sz="2000" b="1" dirty="0"/>
          </a:p>
        </p:txBody>
      </p:sp>
      <p:pic>
        <p:nvPicPr>
          <p:cNvPr id="21" name="Picture 8" descr="1294196408_prev"/>
          <p:cNvPicPr>
            <a:picLocks noChangeAspect="1" noChangeArrowheads="1"/>
          </p:cNvPicPr>
          <p:nvPr/>
        </p:nvPicPr>
        <p:blipFill>
          <a:blip r:embed="rId3" cstate="print">
            <a:clrChange>
              <a:clrFrom>
                <a:srgbClr val="FFFFFF"/>
              </a:clrFrom>
              <a:clrTo>
                <a:srgbClr val="FFFFFF">
                  <a:alpha val="0"/>
                </a:srgbClr>
              </a:clrTo>
            </a:clrChange>
          </a:blip>
          <a:srcRect l="52130" b="67059"/>
          <a:stretch>
            <a:fillRect/>
          </a:stretch>
        </p:blipFill>
        <p:spPr bwMode="auto">
          <a:xfrm>
            <a:off x="107504" y="0"/>
            <a:ext cx="1043608" cy="1124744"/>
          </a:xfrm>
          <a:prstGeom prst="rect">
            <a:avLst/>
          </a:prstGeom>
          <a:noFill/>
          <a:ln w="9525">
            <a:noFill/>
            <a:miter lim="800000"/>
            <a:headEnd/>
            <a:tailEnd/>
          </a:ln>
        </p:spPr>
      </p:pic>
      <p:cxnSp>
        <p:nvCxnSpPr>
          <p:cNvPr id="23" name="Прямая соединительная линия 22"/>
          <p:cNvCxnSpPr/>
          <p:nvPr/>
        </p:nvCxnSpPr>
        <p:spPr>
          <a:xfrm>
            <a:off x="971600" y="908720"/>
            <a:ext cx="7992888" cy="0"/>
          </a:xfrm>
          <a:prstGeom prst="line">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60648"/>
            <a:ext cx="6840760" cy="838200"/>
          </a:xfrm>
        </p:spPr>
        <p:txBody>
          <a:bodyPr>
            <a:normAutofit fontScale="90000"/>
          </a:bodyPr>
          <a:lstStyle/>
          <a:p>
            <a:pPr algn="ctr"/>
            <a:r>
              <a:rPr lang="ru-RU" b="1" dirty="0" smtClean="0">
                <a:solidFill>
                  <a:schemeClr val="tx2">
                    <a:lumMod val="50000"/>
                  </a:schemeClr>
                </a:solidFill>
              </a:rPr>
              <a:t>классификации по цели и</a:t>
            </a:r>
            <a:br>
              <a:rPr lang="ru-RU" b="1" dirty="0" smtClean="0">
                <a:solidFill>
                  <a:schemeClr val="tx2">
                    <a:lumMod val="50000"/>
                  </a:schemeClr>
                </a:solidFill>
              </a:rPr>
            </a:br>
            <a:r>
              <a:rPr lang="ru-RU" b="1" dirty="0" smtClean="0">
                <a:solidFill>
                  <a:schemeClr val="tx2">
                    <a:lumMod val="50000"/>
                  </a:schemeClr>
                </a:solidFill>
              </a:rPr>
              <a:t> назначению на уроке</a:t>
            </a:r>
            <a:endParaRPr lang="ru-RU" b="1" dirty="0">
              <a:solidFill>
                <a:schemeClr val="tx2">
                  <a:lumMod val="50000"/>
                </a:schemeClr>
              </a:solidFill>
            </a:endParaRPr>
          </a:p>
        </p:txBody>
      </p:sp>
      <p:sp>
        <p:nvSpPr>
          <p:cNvPr id="5" name="Скругленный прямоугольник 4"/>
          <p:cNvSpPr/>
          <p:nvPr/>
        </p:nvSpPr>
        <p:spPr>
          <a:xfrm>
            <a:off x="899592" y="1556792"/>
            <a:ext cx="2880320" cy="1224136"/>
          </a:xfrm>
          <a:prstGeom prst="round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ru-RU" dirty="0">
              <a:solidFill>
                <a:schemeClr val="tx2">
                  <a:lumMod val="50000"/>
                </a:schemeClr>
              </a:solidFill>
            </a:endParaRPr>
          </a:p>
        </p:txBody>
      </p:sp>
      <p:sp>
        <p:nvSpPr>
          <p:cNvPr id="6" name="Скругленный прямоугольник 5"/>
          <p:cNvSpPr/>
          <p:nvPr/>
        </p:nvSpPr>
        <p:spPr>
          <a:xfrm>
            <a:off x="467544" y="3068960"/>
            <a:ext cx="2880320" cy="1224136"/>
          </a:xfrm>
          <a:prstGeom prst="round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4644008" y="4581128"/>
            <a:ext cx="2880320" cy="1224136"/>
          </a:xfrm>
          <a:prstGeom prst="round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ru-RU" dirty="0">
              <a:solidFill>
                <a:schemeClr val="tx2">
                  <a:lumMod val="50000"/>
                </a:schemeClr>
              </a:solidFill>
            </a:endParaRPr>
          </a:p>
        </p:txBody>
      </p:sp>
      <p:sp>
        <p:nvSpPr>
          <p:cNvPr id="8" name="Скругленный прямоугольник 7"/>
          <p:cNvSpPr/>
          <p:nvPr/>
        </p:nvSpPr>
        <p:spPr>
          <a:xfrm>
            <a:off x="1259632" y="4581128"/>
            <a:ext cx="2880320" cy="1224136"/>
          </a:xfrm>
          <a:prstGeom prst="round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smtClean="0">
              <a:solidFill>
                <a:schemeClr val="tx2">
                  <a:lumMod val="50000"/>
                </a:schemeClr>
              </a:solidFill>
            </a:endParaRPr>
          </a:p>
        </p:txBody>
      </p:sp>
      <p:sp>
        <p:nvSpPr>
          <p:cNvPr id="9" name="Скругленный прямоугольник 8"/>
          <p:cNvSpPr/>
          <p:nvPr/>
        </p:nvSpPr>
        <p:spPr>
          <a:xfrm>
            <a:off x="5580112" y="3068960"/>
            <a:ext cx="2880320" cy="1224136"/>
          </a:xfrm>
          <a:prstGeom prst="round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ru-RU" dirty="0">
              <a:solidFill>
                <a:schemeClr val="tx2">
                  <a:lumMod val="50000"/>
                </a:schemeClr>
              </a:solidFill>
            </a:endParaRPr>
          </a:p>
        </p:txBody>
      </p:sp>
      <p:sp>
        <p:nvSpPr>
          <p:cNvPr id="10" name="Скругленный прямоугольник 9"/>
          <p:cNvSpPr/>
          <p:nvPr/>
        </p:nvSpPr>
        <p:spPr>
          <a:xfrm>
            <a:off x="5220072" y="1556792"/>
            <a:ext cx="2880320" cy="1224136"/>
          </a:xfrm>
          <a:prstGeom prst="round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ru-RU" dirty="0">
              <a:solidFill>
                <a:schemeClr val="tx2">
                  <a:lumMod val="50000"/>
                </a:schemeClr>
              </a:solidFill>
            </a:endParaRPr>
          </a:p>
        </p:txBody>
      </p:sp>
      <p:pic>
        <p:nvPicPr>
          <p:cNvPr id="11" name="Picture 4" descr="2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24328" y="5157192"/>
            <a:ext cx="1454838" cy="1556792"/>
          </a:xfrm>
          <a:prstGeom prst="rect">
            <a:avLst/>
          </a:prstGeom>
          <a:noFill/>
          <a:effectLst>
            <a:outerShdw blurRad="50800" dist="38100" dir="8100000" algn="tr" rotWithShape="0">
              <a:prstClr val="black">
                <a:alpha val="40000"/>
              </a:prstClr>
            </a:outerShdw>
          </a:effectLst>
        </p:spPr>
      </p:pic>
      <p:sp>
        <p:nvSpPr>
          <p:cNvPr id="12" name="Прямоугольник 11"/>
          <p:cNvSpPr/>
          <p:nvPr/>
        </p:nvSpPr>
        <p:spPr>
          <a:xfrm>
            <a:off x="539552" y="2996952"/>
            <a:ext cx="2808312" cy="1323439"/>
          </a:xfrm>
          <a:prstGeom prst="rect">
            <a:avLst/>
          </a:prstGeom>
        </p:spPr>
        <p:txBody>
          <a:bodyPr wrap="square">
            <a:spAutoFit/>
          </a:bodyPr>
          <a:lstStyle/>
          <a:p>
            <a:pPr algn="ctr"/>
            <a:r>
              <a:rPr lang="ru-RU" sz="2000" b="1" dirty="0" smtClean="0"/>
              <a:t>готовящие к изучению понятия на содержательном уровне </a:t>
            </a:r>
            <a:endParaRPr lang="ru-RU" sz="2000" b="1" dirty="0"/>
          </a:p>
        </p:txBody>
      </p:sp>
      <p:sp>
        <p:nvSpPr>
          <p:cNvPr id="15" name="Прямоугольник 14"/>
          <p:cNvSpPr/>
          <p:nvPr/>
        </p:nvSpPr>
        <p:spPr>
          <a:xfrm>
            <a:off x="1259632" y="4725144"/>
            <a:ext cx="2808312" cy="707886"/>
          </a:xfrm>
          <a:prstGeom prst="rect">
            <a:avLst/>
          </a:prstGeom>
        </p:spPr>
        <p:txBody>
          <a:bodyPr wrap="square">
            <a:spAutoFit/>
          </a:bodyPr>
          <a:lstStyle/>
          <a:p>
            <a:pPr algn="ctr"/>
            <a:r>
              <a:rPr lang="ru-RU" sz="2000" b="1" dirty="0" smtClean="0"/>
              <a:t>иллюстрирующие введенное понятие </a:t>
            </a:r>
            <a:endParaRPr lang="ru-RU" sz="2000" b="1" dirty="0"/>
          </a:p>
        </p:txBody>
      </p:sp>
      <p:sp>
        <p:nvSpPr>
          <p:cNvPr id="16" name="Прямоугольник 15"/>
          <p:cNvSpPr/>
          <p:nvPr/>
        </p:nvSpPr>
        <p:spPr>
          <a:xfrm>
            <a:off x="971600" y="1628800"/>
            <a:ext cx="2808312" cy="1015663"/>
          </a:xfrm>
          <a:prstGeom prst="rect">
            <a:avLst/>
          </a:prstGeom>
        </p:spPr>
        <p:txBody>
          <a:bodyPr wrap="square">
            <a:spAutoFit/>
          </a:bodyPr>
          <a:lstStyle/>
          <a:p>
            <a:pPr algn="ctr"/>
            <a:r>
              <a:rPr lang="ru-RU" sz="2000" b="1" dirty="0" smtClean="0"/>
              <a:t>мотивирующие введение понятия  понятия </a:t>
            </a:r>
            <a:endParaRPr lang="ru-RU" sz="2000" b="1" dirty="0"/>
          </a:p>
        </p:txBody>
      </p:sp>
      <p:sp>
        <p:nvSpPr>
          <p:cNvPr id="17" name="Прямоугольник 16"/>
          <p:cNvSpPr/>
          <p:nvPr/>
        </p:nvSpPr>
        <p:spPr>
          <a:xfrm>
            <a:off x="4644008" y="4509120"/>
            <a:ext cx="2808312" cy="1323439"/>
          </a:xfrm>
          <a:prstGeom prst="rect">
            <a:avLst/>
          </a:prstGeom>
        </p:spPr>
        <p:txBody>
          <a:bodyPr wrap="square">
            <a:spAutoFit/>
          </a:bodyPr>
          <a:lstStyle/>
          <a:p>
            <a:pPr algn="ctr"/>
            <a:r>
              <a:rPr lang="ru-RU" sz="2000" b="1" dirty="0" smtClean="0"/>
              <a:t>позволяющие установить связи этого понятия об изученном ранее  </a:t>
            </a:r>
            <a:endParaRPr lang="ru-RU" sz="2000" b="1" dirty="0"/>
          </a:p>
        </p:txBody>
      </p:sp>
      <p:sp>
        <p:nvSpPr>
          <p:cNvPr id="18" name="Прямоугольник 17"/>
          <p:cNvSpPr/>
          <p:nvPr/>
        </p:nvSpPr>
        <p:spPr>
          <a:xfrm>
            <a:off x="5580112" y="2996952"/>
            <a:ext cx="2808312" cy="1323439"/>
          </a:xfrm>
          <a:prstGeom prst="rect">
            <a:avLst/>
          </a:prstGeom>
        </p:spPr>
        <p:txBody>
          <a:bodyPr wrap="square">
            <a:spAutoFit/>
          </a:bodyPr>
          <a:lstStyle/>
          <a:p>
            <a:pPr algn="ctr"/>
            <a:r>
              <a:rPr lang="ru-RU" sz="2000" b="1" dirty="0" smtClean="0"/>
              <a:t>демонстрирующие применение сформированного понятия </a:t>
            </a:r>
            <a:endParaRPr lang="ru-RU" sz="2000" b="1" dirty="0"/>
          </a:p>
        </p:txBody>
      </p:sp>
      <p:sp>
        <p:nvSpPr>
          <p:cNvPr id="19" name="Прямоугольник 18"/>
          <p:cNvSpPr/>
          <p:nvPr/>
        </p:nvSpPr>
        <p:spPr>
          <a:xfrm>
            <a:off x="5292080" y="1700808"/>
            <a:ext cx="2808312" cy="1015663"/>
          </a:xfrm>
          <a:prstGeom prst="rect">
            <a:avLst/>
          </a:prstGeom>
        </p:spPr>
        <p:txBody>
          <a:bodyPr wrap="square">
            <a:spAutoFit/>
          </a:bodyPr>
          <a:lstStyle/>
          <a:p>
            <a:pPr algn="ctr"/>
            <a:r>
              <a:rPr lang="ru-RU" sz="2000" b="1" dirty="0" smtClean="0"/>
              <a:t>закрепляющие введенное понятие на стадии его усвоения</a:t>
            </a:r>
            <a:endParaRPr lang="ru-RU" sz="2000" b="1" dirty="0"/>
          </a:p>
        </p:txBody>
      </p:sp>
      <p:pic>
        <p:nvPicPr>
          <p:cNvPr id="20" name="Picture 8" descr="1294196408_prev"/>
          <p:cNvPicPr>
            <a:picLocks noChangeAspect="1" noChangeArrowheads="1"/>
          </p:cNvPicPr>
          <p:nvPr/>
        </p:nvPicPr>
        <p:blipFill>
          <a:blip r:embed="rId3" cstate="print">
            <a:clrChange>
              <a:clrFrom>
                <a:srgbClr val="FFFFFF"/>
              </a:clrFrom>
              <a:clrTo>
                <a:srgbClr val="FFFFFF">
                  <a:alpha val="0"/>
                </a:srgbClr>
              </a:clrTo>
            </a:clrChange>
          </a:blip>
          <a:srcRect l="52130" b="67059"/>
          <a:stretch>
            <a:fillRect/>
          </a:stretch>
        </p:blipFill>
        <p:spPr bwMode="auto">
          <a:xfrm>
            <a:off x="107504" y="188640"/>
            <a:ext cx="1043608" cy="1124744"/>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chemeClr val="tx1"/>
                </a:solidFill>
              </a:rPr>
              <a:t>Задача №1</a:t>
            </a:r>
            <a:endParaRPr lang="ru-RU" sz="3200" b="1" dirty="0">
              <a:solidFill>
                <a:schemeClr val="tx1"/>
              </a:solidFill>
            </a:endParaRPr>
          </a:p>
        </p:txBody>
      </p:sp>
      <p:sp>
        <p:nvSpPr>
          <p:cNvPr id="36866" name="Rectangle 2"/>
          <p:cNvSpPr>
            <a:spLocks noChangeArrowheads="1"/>
          </p:cNvSpPr>
          <p:nvPr/>
        </p:nvSpPr>
        <p:spPr bwMode="auto">
          <a:xfrm>
            <a:off x="395536" y="1268760"/>
            <a:ext cx="8351912" cy="89255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kumimoji="0" lang="ru-RU" sz="2000" b="1" i="0" u="none" strike="noStrike" cap="none" normalizeH="0" baseline="0" dirty="0" smtClean="0">
                <a:ln>
                  <a:noFill/>
                </a:ln>
                <a:solidFill>
                  <a:schemeClr val="tx1"/>
                </a:solidFill>
                <a:effectLst/>
                <a:ea typeface="Times New Roman" pitchFamily="18" charset="0"/>
                <a:cs typeface="Times New Roman" pitchFamily="18" charset="0"/>
              </a:rPr>
              <a:t>Напишите числами запись:</a:t>
            </a:r>
            <a:r>
              <a:rPr lang="ru-RU" sz="2000" b="1" dirty="0" smtClean="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ea typeface="Times New Roman" pitchFamily="18" charset="0"/>
                <a:cs typeface="Times New Roman" pitchFamily="18" charset="0"/>
              </a:rPr>
              <a:t>На один миллион лесной площади приходится всего шесть работников лесного хозяйства. В тысяча  девятьсот  девяносто четвертом году вырублено лесов тридцать семь тысяч двести четыре га, а пожарными было охвачено семьдесят четыре тысячи восемьсот пятьдесят четыре га лесной площади.  В  тысяча девятьсот девяносто  пятом году только в июле пожары уничтожили один миллион пятьсот тысяч кубических метров древесины на площади свыше четыреста тысяч га».</a:t>
            </a:r>
          </a:p>
          <a:p>
            <a:pPr lvl="0"/>
            <a:endParaRPr lang="ru-RU" sz="2000" b="1" dirty="0" smtClean="0">
              <a:ea typeface="Times New Roman" pitchFamily="18" charset="0"/>
              <a:cs typeface="Times New Roman" pitchFamily="18" charset="0"/>
            </a:endParaRPr>
          </a:p>
          <a:p>
            <a:pPr lvl="0"/>
            <a:r>
              <a:rPr lang="ru-RU" sz="2000" b="1" dirty="0" smtClean="0">
                <a:solidFill>
                  <a:srgbClr val="FF0000"/>
                </a:solidFill>
                <a:ea typeface="Times New Roman" pitchFamily="18" charset="0"/>
                <a:cs typeface="Times New Roman" pitchFamily="18" charset="0"/>
              </a:rPr>
              <a:t>Ответ:  1 000 000</a:t>
            </a:r>
          </a:p>
          <a:p>
            <a:pPr lvl="0"/>
            <a:r>
              <a:rPr kumimoji="0" lang="ru-RU" sz="2000" b="1" i="0" u="none" strike="noStrike" cap="none" normalizeH="0" baseline="0" dirty="0" smtClean="0">
                <a:ln>
                  <a:noFill/>
                </a:ln>
                <a:solidFill>
                  <a:srgbClr val="FF0000"/>
                </a:solidFill>
                <a:effectLst/>
                <a:ea typeface="Times New Roman" pitchFamily="18" charset="0"/>
                <a:cs typeface="Times New Roman" pitchFamily="18" charset="0"/>
              </a:rPr>
              <a:t>             6</a:t>
            </a:r>
          </a:p>
          <a:p>
            <a:pPr lvl="0"/>
            <a:r>
              <a:rPr lang="ru-RU" sz="2000" b="1" dirty="0" smtClean="0">
                <a:solidFill>
                  <a:srgbClr val="FF0000"/>
                </a:solidFill>
                <a:ea typeface="Times New Roman" pitchFamily="18" charset="0"/>
                <a:cs typeface="Times New Roman" pitchFamily="18" charset="0"/>
              </a:rPr>
              <a:t>             1994</a:t>
            </a:r>
          </a:p>
          <a:p>
            <a:pPr lvl="0"/>
            <a:r>
              <a:rPr lang="ru-RU" sz="2000" b="1" dirty="0" smtClean="0">
                <a:solidFill>
                  <a:srgbClr val="FF0000"/>
                </a:solidFill>
                <a:ea typeface="Times New Roman" pitchFamily="18" charset="0"/>
                <a:cs typeface="Times New Roman" pitchFamily="18" charset="0"/>
              </a:rPr>
              <a:t>             37204</a:t>
            </a:r>
          </a:p>
          <a:p>
            <a:pPr lvl="0"/>
            <a:r>
              <a:rPr lang="ru-RU" sz="2000" b="1" dirty="0" smtClean="0">
                <a:solidFill>
                  <a:srgbClr val="FF0000"/>
                </a:solidFill>
                <a:ea typeface="Times New Roman" pitchFamily="18" charset="0"/>
                <a:cs typeface="Times New Roman" pitchFamily="18" charset="0"/>
              </a:rPr>
              <a:t>             74854</a:t>
            </a:r>
          </a:p>
          <a:p>
            <a:pPr lvl="0"/>
            <a:r>
              <a:rPr lang="ru-RU" sz="2000" b="1" dirty="0" smtClean="0">
                <a:solidFill>
                  <a:srgbClr val="FF0000"/>
                </a:solidFill>
                <a:ea typeface="Times New Roman" pitchFamily="18" charset="0"/>
                <a:cs typeface="Times New Roman" pitchFamily="18" charset="0"/>
              </a:rPr>
              <a:t>             1995</a:t>
            </a:r>
          </a:p>
          <a:p>
            <a:pPr lvl="0"/>
            <a:r>
              <a:rPr lang="ru-RU" sz="2000" b="1" dirty="0" smtClean="0">
                <a:solidFill>
                  <a:srgbClr val="FF0000"/>
                </a:solidFill>
                <a:ea typeface="Times New Roman" pitchFamily="18" charset="0"/>
                <a:cs typeface="Times New Roman" pitchFamily="18" charset="0"/>
              </a:rPr>
              <a:t>             1 500 000</a:t>
            </a:r>
          </a:p>
          <a:p>
            <a:pPr lvl="0"/>
            <a:r>
              <a:rPr lang="ru-RU" sz="2000" b="1" dirty="0" smtClean="0">
                <a:solidFill>
                  <a:srgbClr val="FF0000"/>
                </a:solidFill>
                <a:ea typeface="Times New Roman" pitchFamily="18" charset="0"/>
                <a:cs typeface="Times New Roman" pitchFamily="18" charset="0"/>
              </a:rPr>
              <a:t>             400 000</a:t>
            </a:r>
          </a:p>
          <a:p>
            <a:pPr lvl="0"/>
            <a:endParaRPr lang="ru-RU" sz="2000" b="1" dirty="0" smtClean="0">
              <a:solidFill>
                <a:srgbClr val="FF0000"/>
              </a:solidFill>
              <a:ea typeface="Times New Roman" pitchFamily="18" charset="0"/>
              <a:cs typeface="Times New Roman" pitchFamily="18" charset="0"/>
            </a:endParaRPr>
          </a:p>
          <a:p>
            <a:pPr lvl="0"/>
            <a:endParaRPr kumimoji="0" lang="ru-RU" sz="2000" b="1" i="0" u="none" strike="noStrike" cap="none" normalizeH="0" baseline="0" dirty="0" smtClean="0">
              <a:ln>
                <a:noFill/>
              </a:ln>
              <a:solidFill>
                <a:srgbClr val="FF0000"/>
              </a:solidFill>
              <a:effectLst/>
              <a:ea typeface="Times New Roman" pitchFamily="18" charset="0"/>
              <a:cs typeface="Times New Roman" pitchFamily="18" charset="0"/>
            </a:endParaRPr>
          </a:p>
          <a:p>
            <a:pPr lvl="0"/>
            <a:endParaRPr kumimoji="0" lang="ru-RU" sz="2000" i="0" u="none" strike="noStrike" cap="none" normalizeH="0" baseline="0" dirty="0" smtClean="0">
              <a:ln>
                <a:noFill/>
              </a:ln>
              <a:solidFill>
                <a:schemeClr val="tx1"/>
              </a:solidFill>
              <a:effectLst/>
              <a:ea typeface="Times New Roman" pitchFamily="18" charset="0"/>
              <a:cs typeface="Times New Roman" pitchFamily="18" charset="0"/>
            </a:endParaRPr>
          </a:p>
          <a:p>
            <a:pPr lvl="0"/>
            <a:endParaRPr kumimoji="0" lang="ru-RU" sz="2000" i="0" u="none" strike="noStrike" cap="none" normalizeH="0" baseline="0" dirty="0" smtClean="0">
              <a:ln>
                <a:noFill/>
              </a:ln>
              <a:solidFill>
                <a:schemeClr val="tx1"/>
              </a:solidFill>
              <a:effectLst/>
              <a:ea typeface="Times New Roman" pitchFamily="18" charset="0"/>
              <a:cs typeface="Times New Roman" pitchFamily="18" charset="0"/>
            </a:endParaRPr>
          </a:p>
          <a:p>
            <a:pPr lvl="0"/>
            <a:endParaRPr lang="ru-RU" sz="2000" b="1" dirty="0" smtClean="0">
              <a:cs typeface="Times New Roman" pitchFamily="18" charset="0"/>
            </a:endParaRPr>
          </a:p>
          <a:p>
            <a:pPr lvl="0"/>
            <a:endParaRPr lang="ru-RU" sz="2000" b="1" dirty="0" smtClean="0">
              <a:cs typeface="Times New Roman" pitchFamily="18" charset="0"/>
            </a:endParaRPr>
          </a:p>
          <a:p>
            <a:pPr lvl="0"/>
            <a:r>
              <a:rPr lang="ru-RU" sz="2000" b="1" dirty="0" smtClean="0"/>
              <a:t> </a:t>
            </a:r>
          </a:p>
          <a:p>
            <a:r>
              <a:rPr lang="ru-RU" sz="2000" b="1" dirty="0" smtClean="0"/>
              <a:t> </a:t>
            </a:r>
          </a:p>
          <a:p>
            <a:pPr lvl="0"/>
            <a:endParaRPr lang="ru-RU" sz="1400" dirty="0" smtClean="0"/>
          </a:p>
          <a:p>
            <a:pPr lvl="3" fontAlgn="base">
              <a:spcBef>
                <a:spcPct val="0"/>
              </a:spcBef>
              <a:spcAft>
                <a:spcPct val="0"/>
              </a:spcAft>
            </a:pPr>
            <a:endParaRPr kumimoji="0" lang="ru-RU" sz="2000" i="0" u="none" strike="noStrike" cap="none" normalizeH="0" baseline="0" dirty="0" smtClean="0">
              <a:ln>
                <a:noFill/>
              </a:ln>
              <a:solidFill>
                <a:schemeClr val="tx1"/>
              </a:solidFill>
              <a:effectLst/>
              <a:ea typeface="Times New Roman" pitchFamily="18" charset="0"/>
              <a:cs typeface="Times New Roman" pitchFamily="18" charset="0"/>
            </a:endParaRPr>
          </a:p>
          <a:p>
            <a:pPr lvl="3" fontAlgn="base">
              <a:spcBef>
                <a:spcPct val="0"/>
              </a:spcBef>
              <a:spcAft>
                <a:spcPct val="0"/>
              </a:spcAft>
            </a:pPr>
            <a:endParaRPr lang="ru-RU" sz="2000" dirty="0" smtClean="0">
              <a:cs typeface="Times New Roman" pitchFamily="18" charset="0"/>
            </a:endParaRPr>
          </a:p>
          <a:p>
            <a:pPr lvl="3" fontAlgn="base">
              <a:spcBef>
                <a:spcPct val="0"/>
              </a:spcBef>
              <a:spcAft>
                <a:spcPct val="0"/>
              </a:spcAft>
            </a:pPr>
            <a:endParaRPr kumimoji="0" lang="ru-RU" sz="2000" i="0" u="none" strike="noStrike" cap="none" normalizeH="0" baseline="0" dirty="0" smtClean="0">
              <a:ln>
                <a:noFill/>
              </a:ln>
              <a:solidFill>
                <a:schemeClr val="tx1"/>
              </a:solidFill>
              <a:effectLst/>
            </a:endParaRPr>
          </a:p>
        </p:txBody>
      </p:sp>
      <p:pic>
        <p:nvPicPr>
          <p:cNvPr id="7" name="Picture 8" descr="1294196408_prev"/>
          <p:cNvPicPr>
            <a:picLocks noChangeAspect="1" noChangeArrowheads="1"/>
          </p:cNvPicPr>
          <p:nvPr/>
        </p:nvPicPr>
        <p:blipFill>
          <a:blip r:embed="rId2" cstate="print">
            <a:clrChange>
              <a:clrFrom>
                <a:srgbClr val="FFFFFF"/>
              </a:clrFrom>
              <a:clrTo>
                <a:srgbClr val="FFFFFF">
                  <a:alpha val="0"/>
                </a:srgbClr>
              </a:clrTo>
            </a:clrChange>
          </a:blip>
          <a:srcRect l="52130" b="67059"/>
          <a:stretch>
            <a:fillRect/>
          </a:stretch>
        </p:blipFill>
        <p:spPr bwMode="auto">
          <a:xfrm>
            <a:off x="179512" y="116632"/>
            <a:ext cx="1043608" cy="1124744"/>
          </a:xfrm>
          <a:prstGeom prst="rect">
            <a:avLst/>
          </a:prstGeom>
          <a:noFill/>
          <a:ln w="9525">
            <a:noFill/>
            <a:miter lim="800000"/>
            <a:headEnd/>
            <a:tailEnd/>
          </a:ln>
        </p:spPr>
      </p:pic>
      <p:pic>
        <p:nvPicPr>
          <p:cNvPr id="8" name="Picture 4" descr="2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08304" y="4941168"/>
            <a:ext cx="1656184" cy="1728192"/>
          </a:xfrm>
          <a:prstGeom prst="rect">
            <a:avLst/>
          </a:prstGeom>
          <a:noFill/>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6866">
                                            <p:txEl>
                                              <p:pRg st="2" end="2"/>
                                            </p:txEl>
                                          </p:spTgt>
                                        </p:tgtEl>
                                        <p:attrNameLst>
                                          <p:attrName>style.visibility</p:attrName>
                                        </p:attrNameLst>
                                      </p:cBhvr>
                                      <p:to>
                                        <p:strVal val="visible"/>
                                      </p:to>
                                    </p:set>
                                    <p:animEffect transition="in" filter="wipe(left)">
                                      <p:cBhvr>
                                        <p:cTn id="7" dur="3000"/>
                                        <p:tgtEl>
                                          <p:spTgt spid="36866">
                                            <p:txEl>
                                              <p:pRg st="2" end="2"/>
                                            </p:txEl>
                                          </p:spTgt>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36866">
                                            <p:txEl>
                                              <p:pRg st="3" end="3"/>
                                            </p:txEl>
                                          </p:spTgt>
                                        </p:tgtEl>
                                        <p:attrNameLst>
                                          <p:attrName>style.visibility</p:attrName>
                                        </p:attrNameLst>
                                      </p:cBhvr>
                                      <p:to>
                                        <p:strVal val="visible"/>
                                      </p:to>
                                    </p:set>
                                    <p:animEffect transition="in" filter="wipe(left)">
                                      <p:cBhvr>
                                        <p:cTn id="11" dur="3000"/>
                                        <p:tgtEl>
                                          <p:spTgt spid="36866">
                                            <p:txEl>
                                              <p:pRg st="3" end="3"/>
                                            </p:txEl>
                                          </p:spTgt>
                                        </p:tgtEl>
                                      </p:cBhvr>
                                    </p:animEffect>
                                  </p:childTnLst>
                                </p:cTn>
                              </p:par>
                            </p:childTnLst>
                          </p:cTn>
                        </p:par>
                        <p:par>
                          <p:cTn id="12" fill="hold">
                            <p:stCondLst>
                              <p:cond delay="6000"/>
                            </p:stCondLst>
                            <p:childTnLst>
                              <p:par>
                                <p:cTn id="13" presetID="22" presetClass="entr" presetSubtype="8" fill="hold" nodeType="afterEffect">
                                  <p:stCondLst>
                                    <p:cond delay="0"/>
                                  </p:stCondLst>
                                  <p:childTnLst>
                                    <p:set>
                                      <p:cBhvr>
                                        <p:cTn id="14" dur="1" fill="hold">
                                          <p:stCondLst>
                                            <p:cond delay="0"/>
                                          </p:stCondLst>
                                        </p:cTn>
                                        <p:tgtEl>
                                          <p:spTgt spid="36866">
                                            <p:txEl>
                                              <p:pRg st="4" end="4"/>
                                            </p:txEl>
                                          </p:spTgt>
                                        </p:tgtEl>
                                        <p:attrNameLst>
                                          <p:attrName>style.visibility</p:attrName>
                                        </p:attrNameLst>
                                      </p:cBhvr>
                                      <p:to>
                                        <p:strVal val="visible"/>
                                      </p:to>
                                    </p:set>
                                    <p:animEffect transition="in" filter="wipe(left)">
                                      <p:cBhvr>
                                        <p:cTn id="15" dur="3000"/>
                                        <p:tgtEl>
                                          <p:spTgt spid="36866">
                                            <p:txEl>
                                              <p:pRg st="4" end="4"/>
                                            </p:txEl>
                                          </p:spTgt>
                                        </p:tgtEl>
                                      </p:cBhvr>
                                    </p:animEffect>
                                  </p:childTnLst>
                                </p:cTn>
                              </p:par>
                            </p:childTnLst>
                          </p:cTn>
                        </p:par>
                        <p:par>
                          <p:cTn id="16" fill="hold">
                            <p:stCondLst>
                              <p:cond delay="9000"/>
                            </p:stCondLst>
                            <p:childTnLst>
                              <p:par>
                                <p:cTn id="17" presetID="22" presetClass="entr" presetSubtype="8" fill="hold" nodeType="afterEffect">
                                  <p:stCondLst>
                                    <p:cond delay="0"/>
                                  </p:stCondLst>
                                  <p:childTnLst>
                                    <p:set>
                                      <p:cBhvr>
                                        <p:cTn id="18" dur="1" fill="hold">
                                          <p:stCondLst>
                                            <p:cond delay="0"/>
                                          </p:stCondLst>
                                        </p:cTn>
                                        <p:tgtEl>
                                          <p:spTgt spid="36866">
                                            <p:txEl>
                                              <p:pRg st="5" end="5"/>
                                            </p:txEl>
                                          </p:spTgt>
                                        </p:tgtEl>
                                        <p:attrNameLst>
                                          <p:attrName>style.visibility</p:attrName>
                                        </p:attrNameLst>
                                      </p:cBhvr>
                                      <p:to>
                                        <p:strVal val="visible"/>
                                      </p:to>
                                    </p:set>
                                    <p:animEffect transition="in" filter="wipe(left)">
                                      <p:cBhvr>
                                        <p:cTn id="19" dur="3000"/>
                                        <p:tgtEl>
                                          <p:spTgt spid="36866">
                                            <p:txEl>
                                              <p:pRg st="5" end="5"/>
                                            </p:txEl>
                                          </p:spTgt>
                                        </p:tgtEl>
                                      </p:cBhvr>
                                    </p:animEffect>
                                  </p:childTnLst>
                                </p:cTn>
                              </p:par>
                            </p:childTnLst>
                          </p:cTn>
                        </p:par>
                        <p:par>
                          <p:cTn id="20" fill="hold">
                            <p:stCondLst>
                              <p:cond delay="12000"/>
                            </p:stCondLst>
                            <p:childTnLst>
                              <p:par>
                                <p:cTn id="21" presetID="22" presetClass="entr" presetSubtype="8" fill="hold" nodeType="afterEffect">
                                  <p:stCondLst>
                                    <p:cond delay="0"/>
                                  </p:stCondLst>
                                  <p:childTnLst>
                                    <p:set>
                                      <p:cBhvr>
                                        <p:cTn id="22" dur="1" fill="hold">
                                          <p:stCondLst>
                                            <p:cond delay="0"/>
                                          </p:stCondLst>
                                        </p:cTn>
                                        <p:tgtEl>
                                          <p:spTgt spid="36866">
                                            <p:txEl>
                                              <p:pRg st="6" end="6"/>
                                            </p:txEl>
                                          </p:spTgt>
                                        </p:tgtEl>
                                        <p:attrNameLst>
                                          <p:attrName>style.visibility</p:attrName>
                                        </p:attrNameLst>
                                      </p:cBhvr>
                                      <p:to>
                                        <p:strVal val="visible"/>
                                      </p:to>
                                    </p:set>
                                    <p:animEffect transition="in" filter="wipe(left)">
                                      <p:cBhvr>
                                        <p:cTn id="23" dur="3000"/>
                                        <p:tgtEl>
                                          <p:spTgt spid="36866">
                                            <p:txEl>
                                              <p:pRg st="6" end="6"/>
                                            </p:txEl>
                                          </p:spTgt>
                                        </p:tgtEl>
                                      </p:cBhvr>
                                    </p:animEffect>
                                  </p:childTnLst>
                                </p:cTn>
                              </p:par>
                            </p:childTnLst>
                          </p:cTn>
                        </p:par>
                        <p:par>
                          <p:cTn id="24" fill="hold">
                            <p:stCondLst>
                              <p:cond delay="15000"/>
                            </p:stCondLst>
                            <p:childTnLst>
                              <p:par>
                                <p:cTn id="25" presetID="22" presetClass="entr" presetSubtype="8" fill="hold" nodeType="afterEffect">
                                  <p:stCondLst>
                                    <p:cond delay="0"/>
                                  </p:stCondLst>
                                  <p:childTnLst>
                                    <p:set>
                                      <p:cBhvr>
                                        <p:cTn id="26" dur="1" fill="hold">
                                          <p:stCondLst>
                                            <p:cond delay="0"/>
                                          </p:stCondLst>
                                        </p:cTn>
                                        <p:tgtEl>
                                          <p:spTgt spid="36866">
                                            <p:txEl>
                                              <p:pRg st="7" end="7"/>
                                            </p:txEl>
                                          </p:spTgt>
                                        </p:tgtEl>
                                        <p:attrNameLst>
                                          <p:attrName>style.visibility</p:attrName>
                                        </p:attrNameLst>
                                      </p:cBhvr>
                                      <p:to>
                                        <p:strVal val="visible"/>
                                      </p:to>
                                    </p:set>
                                    <p:animEffect transition="in" filter="wipe(left)">
                                      <p:cBhvr>
                                        <p:cTn id="27" dur="3000"/>
                                        <p:tgtEl>
                                          <p:spTgt spid="36866">
                                            <p:txEl>
                                              <p:pRg st="7" end="7"/>
                                            </p:txEl>
                                          </p:spTgt>
                                        </p:tgtEl>
                                      </p:cBhvr>
                                    </p:animEffect>
                                  </p:childTnLst>
                                </p:cTn>
                              </p:par>
                            </p:childTnLst>
                          </p:cTn>
                        </p:par>
                        <p:par>
                          <p:cTn id="28" fill="hold">
                            <p:stCondLst>
                              <p:cond delay="18000"/>
                            </p:stCondLst>
                            <p:childTnLst>
                              <p:par>
                                <p:cTn id="29" presetID="22" presetClass="entr" presetSubtype="8" fill="hold" nodeType="afterEffect">
                                  <p:stCondLst>
                                    <p:cond delay="0"/>
                                  </p:stCondLst>
                                  <p:childTnLst>
                                    <p:set>
                                      <p:cBhvr>
                                        <p:cTn id="30" dur="1" fill="hold">
                                          <p:stCondLst>
                                            <p:cond delay="0"/>
                                          </p:stCondLst>
                                        </p:cTn>
                                        <p:tgtEl>
                                          <p:spTgt spid="36866">
                                            <p:txEl>
                                              <p:pRg st="8" end="8"/>
                                            </p:txEl>
                                          </p:spTgt>
                                        </p:tgtEl>
                                        <p:attrNameLst>
                                          <p:attrName>style.visibility</p:attrName>
                                        </p:attrNameLst>
                                      </p:cBhvr>
                                      <p:to>
                                        <p:strVal val="visible"/>
                                      </p:to>
                                    </p:set>
                                    <p:animEffect transition="in" filter="wipe(left)">
                                      <p:cBhvr>
                                        <p:cTn id="31" dur="3000"/>
                                        <p:tgtEl>
                                          <p:spTgt spid="36866">
                                            <p:txEl>
                                              <p:pRg st="8" end="8"/>
                                            </p:txEl>
                                          </p:spTgt>
                                        </p:tgtEl>
                                      </p:cBhvr>
                                    </p:animEffect>
                                  </p:childTnLst>
                                </p:cTn>
                              </p:par>
                            </p:childTnLst>
                          </p:cTn>
                        </p:par>
                        <p:par>
                          <p:cTn id="32" fill="hold">
                            <p:stCondLst>
                              <p:cond delay="21000"/>
                            </p:stCondLst>
                            <p:childTnLst>
                              <p:par>
                                <p:cTn id="33" presetID="22" presetClass="entr" presetSubtype="8" fill="hold" nodeType="afterEffect">
                                  <p:stCondLst>
                                    <p:cond delay="0"/>
                                  </p:stCondLst>
                                  <p:childTnLst>
                                    <p:set>
                                      <p:cBhvr>
                                        <p:cTn id="34" dur="1" fill="hold">
                                          <p:stCondLst>
                                            <p:cond delay="0"/>
                                          </p:stCondLst>
                                        </p:cTn>
                                        <p:tgtEl>
                                          <p:spTgt spid="36866">
                                            <p:txEl>
                                              <p:pRg st="9" end="9"/>
                                            </p:txEl>
                                          </p:spTgt>
                                        </p:tgtEl>
                                        <p:attrNameLst>
                                          <p:attrName>style.visibility</p:attrName>
                                        </p:attrNameLst>
                                      </p:cBhvr>
                                      <p:to>
                                        <p:strVal val="visible"/>
                                      </p:to>
                                    </p:set>
                                    <p:animEffect transition="in" filter="wipe(left)">
                                      <p:cBhvr>
                                        <p:cTn id="35" dur="3000"/>
                                        <p:tgtEl>
                                          <p:spTgt spid="3686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443664" cy="838200"/>
          </a:xfrm>
        </p:spPr>
        <p:txBody>
          <a:bodyPr>
            <a:normAutofit/>
          </a:bodyPr>
          <a:lstStyle/>
          <a:p>
            <a:pPr algn="ctr"/>
            <a:r>
              <a:rPr lang="ru-RU" sz="3200" b="1" dirty="0" smtClean="0">
                <a:solidFill>
                  <a:schemeClr val="tx1"/>
                </a:solidFill>
              </a:rPr>
              <a:t>         информация</a:t>
            </a:r>
            <a:endParaRPr lang="ru-RU" sz="3200" b="1" dirty="0">
              <a:solidFill>
                <a:schemeClr val="tx1"/>
              </a:solidFill>
            </a:endParaRPr>
          </a:p>
        </p:txBody>
      </p:sp>
      <p:sp>
        <p:nvSpPr>
          <p:cNvPr id="3" name="Содержимое 2"/>
          <p:cNvSpPr>
            <a:spLocks noGrp="1"/>
          </p:cNvSpPr>
          <p:nvPr>
            <p:ph idx="1"/>
          </p:nvPr>
        </p:nvSpPr>
        <p:spPr>
          <a:xfrm>
            <a:off x="0" y="1628800"/>
            <a:ext cx="8686800" cy="2736304"/>
          </a:xfrm>
        </p:spPr>
        <p:txBody>
          <a:bodyPr>
            <a:normAutofit fontScale="25000" lnSpcReduction="20000"/>
          </a:bodyPr>
          <a:lstStyle/>
          <a:p>
            <a:pPr>
              <a:buNone/>
            </a:pPr>
            <a:r>
              <a:rPr lang="ru-RU" dirty="0" smtClean="0"/>
              <a:t> </a:t>
            </a:r>
          </a:p>
          <a:p>
            <a:pPr lvl="0">
              <a:buNone/>
            </a:pPr>
            <a:r>
              <a:rPr lang="ru-RU" sz="8000" dirty="0" smtClean="0">
                <a:solidFill>
                  <a:schemeClr val="tx1"/>
                </a:solidFill>
              </a:rPr>
              <a:t>     </a:t>
            </a:r>
            <a:r>
              <a:rPr lang="ru-RU" sz="8000" b="1" dirty="0" smtClean="0">
                <a:solidFill>
                  <a:schemeClr val="tx1"/>
                </a:solidFill>
              </a:rPr>
              <a:t>Согласно нашим расчетам один ученик  5 класса в процессе учебы тратит за полгода 11 кг бумаги, а весь класс 198 кг бумаги.</a:t>
            </a:r>
            <a:br>
              <a:rPr lang="ru-RU" sz="8000" b="1" dirty="0" smtClean="0">
                <a:solidFill>
                  <a:schemeClr val="tx1"/>
                </a:solidFill>
              </a:rPr>
            </a:br>
            <a:r>
              <a:rPr lang="ru-RU" sz="8000" b="1" dirty="0" smtClean="0">
                <a:solidFill>
                  <a:schemeClr val="tx1"/>
                </a:solidFill>
              </a:rPr>
              <a:t/>
            </a:r>
            <a:br>
              <a:rPr lang="ru-RU" sz="8000" b="1" dirty="0" smtClean="0">
                <a:solidFill>
                  <a:schemeClr val="tx1"/>
                </a:solidFill>
              </a:rPr>
            </a:br>
            <a:r>
              <a:rPr lang="ru-RU" sz="8000" b="1" dirty="0" smtClean="0">
                <a:solidFill>
                  <a:schemeClr val="tx1"/>
                </a:solidFill>
              </a:rPr>
              <a:t>                                     ПОДСЧЕТ РАСХОДА ДЕРЕВА.</a:t>
            </a:r>
            <a:br>
              <a:rPr lang="ru-RU" sz="8000" b="1" dirty="0" smtClean="0">
                <a:solidFill>
                  <a:schemeClr val="tx1"/>
                </a:solidFill>
              </a:rPr>
            </a:br>
            <a:r>
              <a:rPr lang="ru-RU" sz="8000" b="1" dirty="0" smtClean="0">
                <a:solidFill>
                  <a:schemeClr val="tx1"/>
                </a:solidFill>
              </a:rPr>
              <a:t/>
            </a:r>
            <a:br>
              <a:rPr lang="ru-RU" sz="8000" b="1" dirty="0" smtClean="0">
                <a:solidFill>
                  <a:schemeClr val="tx1"/>
                </a:solidFill>
              </a:rPr>
            </a:br>
            <a:r>
              <a:rPr lang="ru-RU" sz="8000" b="1" dirty="0" smtClean="0">
                <a:solidFill>
                  <a:schemeClr val="tx1"/>
                </a:solidFill>
              </a:rPr>
              <a:t>Для изготовления 1 тонны бумаги нужно 5,6 м³</a:t>
            </a:r>
            <a:r>
              <a:rPr lang="ru-RU" sz="8000" dirty="0" smtClean="0">
                <a:solidFill>
                  <a:schemeClr val="tx1"/>
                </a:solidFill>
              </a:rPr>
              <a:t> </a:t>
            </a:r>
            <a:r>
              <a:rPr lang="ru-RU" sz="8000" b="1" dirty="0" smtClean="0">
                <a:solidFill>
                  <a:schemeClr val="tx1"/>
                </a:solidFill>
              </a:rPr>
              <a:t>древесины. Если учесть, что средний объем одного бревна (дерева) - 0,33 м³</a:t>
            </a:r>
            <a:r>
              <a:rPr lang="ru-RU" sz="8000" dirty="0" smtClean="0">
                <a:solidFill>
                  <a:schemeClr val="tx1"/>
                </a:solidFill>
              </a:rPr>
              <a:t> </a:t>
            </a:r>
            <a:r>
              <a:rPr lang="ru-RU" sz="8000" b="1" dirty="0" smtClean="0">
                <a:solidFill>
                  <a:schemeClr val="tx1"/>
                </a:solidFill>
              </a:rPr>
              <a:t>, то для производства 1 тонны бумаги требуется 17 деревьев. </a:t>
            </a:r>
            <a:r>
              <a:rPr lang="ru-RU" sz="2000" b="1" dirty="0" smtClean="0"/>
              <a:t> </a:t>
            </a:r>
            <a:r>
              <a:rPr lang="ru-RU" sz="8000" b="1" dirty="0" smtClean="0">
                <a:solidFill>
                  <a:schemeClr val="tx1"/>
                </a:solidFill>
              </a:rPr>
              <a:t/>
            </a:r>
            <a:br>
              <a:rPr lang="ru-RU" sz="8000" b="1" dirty="0" smtClean="0">
                <a:solidFill>
                  <a:schemeClr val="tx1"/>
                </a:solidFill>
              </a:rPr>
            </a:br>
            <a:r>
              <a:rPr lang="ru-RU" sz="8000" b="1" dirty="0" smtClean="0">
                <a:solidFill>
                  <a:schemeClr val="tx1"/>
                </a:solidFill>
              </a:rPr>
              <a:t> </a:t>
            </a:r>
            <a:br>
              <a:rPr lang="ru-RU" sz="8000" b="1" dirty="0" smtClean="0">
                <a:solidFill>
                  <a:schemeClr val="tx1"/>
                </a:solidFill>
              </a:rPr>
            </a:br>
            <a:endParaRPr lang="ru-RU" sz="8000" dirty="0">
              <a:solidFill>
                <a:schemeClr val="tx1"/>
              </a:solidFill>
            </a:endParaRPr>
          </a:p>
        </p:txBody>
      </p:sp>
      <p:pic>
        <p:nvPicPr>
          <p:cNvPr id="4" name="Picture 7" descr="imagesCAPOSQ0B"/>
          <p:cNvPicPr>
            <a:picLocks noChangeAspect="1" noChangeArrowheads="1"/>
          </p:cNvPicPr>
          <p:nvPr/>
        </p:nvPicPr>
        <p:blipFill>
          <a:blip r:embed="rId2" cstate="print"/>
          <a:srcRect/>
          <a:stretch>
            <a:fillRect/>
          </a:stretch>
        </p:blipFill>
        <p:spPr bwMode="auto">
          <a:xfrm>
            <a:off x="7236296" y="116632"/>
            <a:ext cx="1800200" cy="1656184"/>
          </a:xfrm>
          <a:prstGeom prst="rect">
            <a:avLst/>
          </a:prstGeom>
          <a:noFill/>
          <a:ln w="9525">
            <a:noFill/>
            <a:miter lim="800000"/>
            <a:headEnd/>
            <a:tailEnd/>
          </a:ln>
        </p:spPr>
      </p:pic>
      <p:pic>
        <p:nvPicPr>
          <p:cNvPr id="5" name="Picture 6" descr="imagesCAZY4QLX"/>
          <p:cNvPicPr>
            <a:picLocks noChangeAspect="1" noChangeArrowheads="1"/>
          </p:cNvPicPr>
          <p:nvPr/>
        </p:nvPicPr>
        <p:blipFill>
          <a:blip r:embed="rId3" cstate="print"/>
          <a:srcRect/>
          <a:stretch>
            <a:fillRect/>
          </a:stretch>
        </p:blipFill>
        <p:spPr bwMode="auto">
          <a:xfrm>
            <a:off x="7164288" y="4581128"/>
            <a:ext cx="1800200" cy="2160240"/>
          </a:xfrm>
          <a:prstGeom prst="rect">
            <a:avLst/>
          </a:prstGeom>
          <a:noFill/>
          <a:ln w="9525">
            <a:noFill/>
            <a:miter lim="800000"/>
            <a:headEnd/>
            <a:tailEnd/>
          </a:ln>
        </p:spPr>
      </p:pic>
      <p:pic>
        <p:nvPicPr>
          <p:cNvPr id="9" name="Picture 8" descr="1294196408_prev"/>
          <p:cNvPicPr>
            <a:picLocks noChangeAspect="1" noChangeArrowheads="1"/>
          </p:cNvPicPr>
          <p:nvPr/>
        </p:nvPicPr>
        <p:blipFill>
          <a:blip r:embed="rId4" cstate="print">
            <a:clrChange>
              <a:clrFrom>
                <a:srgbClr val="FFFFFF"/>
              </a:clrFrom>
              <a:clrTo>
                <a:srgbClr val="FFFFFF">
                  <a:alpha val="0"/>
                </a:srgbClr>
              </a:clrTo>
            </a:clrChange>
          </a:blip>
          <a:srcRect l="52130" b="67059"/>
          <a:stretch>
            <a:fillRect/>
          </a:stretch>
        </p:blipFill>
        <p:spPr bwMode="auto">
          <a:xfrm>
            <a:off x="107504" y="188640"/>
            <a:ext cx="1043608" cy="1124744"/>
          </a:xfrm>
          <a:prstGeom prst="rect">
            <a:avLst/>
          </a:prstGeom>
          <a:noFill/>
          <a:ln w="9525">
            <a:noFill/>
            <a:miter lim="800000"/>
            <a:headEnd/>
            <a:tailEnd/>
          </a:ln>
        </p:spPr>
      </p:pic>
      <p:sp>
        <p:nvSpPr>
          <p:cNvPr id="12" name="Прямоугольник 11"/>
          <p:cNvSpPr/>
          <p:nvPr/>
        </p:nvSpPr>
        <p:spPr>
          <a:xfrm>
            <a:off x="107504" y="4437112"/>
            <a:ext cx="7272808" cy="2246769"/>
          </a:xfrm>
          <a:prstGeom prst="rect">
            <a:avLst/>
          </a:prstGeom>
        </p:spPr>
        <p:txBody>
          <a:bodyPr wrap="square">
            <a:spAutoFit/>
          </a:bodyPr>
          <a:lstStyle/>
          <a:p>
            <a:pPr lvl="0">
              <a:buNone/>
            </a:pPr>
            <a:r>
              <a:rPr lang="ru-RU" sz="2000" b="1" u="sng" dirty="0" smtClean="0"/>
              <a:t>ВЫВОД</a:t>
            </a:r>
            <a:r>
              <a:rPr lang="ru-RU" sz="2000" b="1" dirty="0" smtClean="0"/>
              <a:t>: Учащиеся 5 класса  за один учебный год тратят по приблизительным подсчетам 387 кг бумаги, для изготовления которой необходимо 2 м³</a:t>
            </a:r>
            <a:r>
              <a:rPr lang="ru-RU" sz="2000" dirty="0" smtClean="0"/>
              <a:t> </a:t>
            </a:r>
            <a:r>
              <a:rPr lang="ru-RU" sz="2000" b="1" dirty="0" smtClean="0"/>
              <a:t> древесины или 7 деревьев.</a:t>
            </a:r>
            <a:br>
              <a:rPr lang="ru-RU" sz="2000" b="1" dirty="0" smtClean="0"/>
            </a:br>
            <a:r>
              <a:rPr lang="ru-RU" sz="2000" b="1" dirty="0" smtClean="0"/>
              <a:t/>
            </a:r>
            <a:br>
              <a:rPr lang="ru-RU" sz="2000" b="1" dirty="0" smtClean="0"/>
            </a:br>
            <a:r>
              <a:rPr lang="ru-RU" sz="2000" b="1" dirty="0" smtClean="0"/>
              <a:t>                                БУМАГА И ЭКОЛОГИЯ.</a:t>
            </a:r>
            <a:br>
              <a:rPr lang="ru-RU" sz="2000" b="1" dirty="0" smtClean="0"/>
            </a:br>
            <a:r>
              <a:rPr lang="ru-RU" sz="2000" b="1" dirty="0" smtClean="0">
                <a:solidFill>
                  <a:schemeClr val="accent2">
                    <a:lumMod val="50000"/>
                  </a:schemeClr>
                </a:solidFill>
              </a:rPr>
              <a:t>В мире ежедневно потребляется около 1 млн. т бумаги.</a:t>
            </a:r>
          </a:p>
          <a:p>
            <a:pPr>
              <a:buNone/>
            </a:pPr>
            <a:r>
              <a:rPr lang="ru-RU" sz="2000" b="1" dirty="0" smtClean="0">
                <a:solidFill>
                  <a:schemeClr val="accent2">
                    <a:lumMod val="50000"/>
                  </a:schemeClr>
                </a:solidFill>
              </a:rPr>
              <a:t> </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30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wipe(up)">
                                      <p:cBhvr>
                                        <p:cTn id="12" dur="30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Заголовок 16"/>
          <p:cNvSpPr>
            <a:spLocks noGrp="1"/>
          </p:cNvSpPr>
          <p:nvPr>
            <p:ph type="title"/>
          </p:nvPr>
        </p:nvSpPr>
        <p:spPr/>
        <p:txBody>
          <a:bodyPr>
            <a:normAutofit/>
          </a:bodyPr>
          <a:lstStyle/>
          <a:p>
            <a:pPr algn="ctr"/>
            <a:r>
              <a:rPr lang="ru-RU" sz="3200" b="1" dirty="0" smtClean="0">
                <a:solidFill>
                  <a:schemeClr val="tx1"/>
                </a:solidFill>
              </a:rPr>
              <a:t>Задачи №2,3</a:t>
            </a:r>
            <a:endParaRPr lang="ru-RU" sz="3200" b="1" dirty="0">
              <a:solidFill>
                <a:schemeClr val="tx1"/>
              </a:solidFill>
            </a:endParaRPr>
          </a:p>
        </p:txBody>
      </p:sp>
      <p:sp>
        <p:nvSpPr>
          <p:cNvPr id="3" name="Содержимое 2"/>
          <p:cNvSpPr>
            <a:spLocks noGrp="1"/>
          </p:cNvSpPr>
          <p:nvPr>
            <p:ph idx="1"/>
          </p:nvPr>
        </p:nvSpPr>
        <p:spPr/>
        <p:txBody>
          <a:bodyPr/>
          <a:lstStyle/>
          <a:p>
            <a:pPr>
              <a:buNone/>
            </a:pPr>
            <a:r>
              <a:rPr lang="ru-RU" dirty="0" smtClean="0"/>
              <a:t> </a:t>
            </a:r>
            <a:r>
              <a:rPr lang="ru-RU" sz="2000" b="1" dirty="0" smtClean="0">
                <a:solidFill>
                  <a:schemeClr val="tx1"/>
                </a:solidFill>
              </a:rPr>
              <a:t>1</a:t>
            </a:r>
            <a:r>
              <a:rPr lang="ru-RU" sz="2000" dirty="0" smtClean="0">
                <a:solidFill>
                  <a:schemeClr val="tx1"/>
                </a:solidFill>
              </a:rPr>
              <a:t>. </a:t>
            </a:r>
            <a:r>
              <a:rPr lang="ru-RU" sz="2000" b="1" dirty="0" smtClean="0">
                <a:solidFill>
                  <a:schemeClr val="tx1"/>
                </a:solidFill>
              </a:rPr>
              <a:t>В мире ежегодно добывается 1600 млн. м³</a:t>
            </a:r>
            <a:r>
              <a:rPr lang="ru-RU" sz="2000" dirty="0" smtClean="0"/>
              <a:t> </a:t>
            </a:r>
            <a:r>
              <a:rPr lang="ru-RU" sz="2000" b="1" dirty="0" smtClean="0">
                <a:solidFill>
                  <a:schemeClr val="tx1"/>
                </a:solidFill>
              </a:rPr>
              <a:t>древесины, около 20% всей         древесины идет на топливо. Сколько кубических метров древесины</a:t>
            </a:r>
          </a:p>
          <a:p>
            <a:pPr>
              <a:buNone/>
            </a:pPr>
            <a:r>
              <a:rPr lang="ru-RU" sz="2000" b="1" dirty="0" smtClean="0">
                <a:solidFill>
                  <a:schemeClr val="tx1"/>
                </a:solidFill>
              </a:rPr>
              <a:t>     ежегодно сжигается?</a:t>
            </a:r>
          </a:p>
          <a:p>
            <a:pPr>
              <a:buNone/>
            </a:pPr>
            <a:endParaRPr lang="ru-RU" sz="2000" dirty="0" smtClean="0">
              <a:solidFill>
                <a:schemeClr val="tx1"/>
              </a:solidFill>
            </a:endParaRPr>
          </a:p>
          <a:p>
            <a:pPr lvl="0">
              <a:buNone/>
            </a:pPr>
            <a:r>
              <a:rPr lang="ru-RU" sz="2000" dirty="0" smtClean="0">
                <a:solidFill>
                  <a:srgbClr val="FF0000"/>
                </a:solidFill>
              </a:rPr>
              <a:t>     </a:t>
            </a:r>
            <a:r>
              <a:rPr lang="ru-RU" sz="2000" b="1" dirty="0" smtClean="0">
                <a:solidFill>
                  <a:srgbClr val="FF0000"/>
                </a:solidFill>
              </a:rPr>
              <a:t>Ответ: 320 млн. м³ </a:t>
            </a:r>
          </a:p>
          <a:p>
            <a:pPr>
              <a:buNone/>
            </a:pPr>
            <a:r>
              <a:rPr lang="ru-RU" sz="2000" b="1" dirty="0" smtClean="0">
                <a:solidFill>
                  <a:schemeClr val="tx1"/>
                </a:solidFill>
              </a:rPr>
              <a:t>  </a:t>
            </a:r>
          </a:p>
          <a:p>
            <a:pPr>
              <a:buNone/>
            </a:pPr>
            <a:endParaRPr lang="ru-RU" sz="2000" dirty="0" smtClean="0">
              <a:solidFill>
                <a:schemeClr val="tx1"/>
              </a:solidFill>
            </a:endParaRPr>
          </a:p>
          <a:p>
            <a:pPr>
              <a:buNone/>
            </a:pPr>
            <a:r>
              <a:rPr lang="ru-RU" sz="2000" b="1" dirty="0" smtClean="0">
                <a:solidFill>
                  <a:schemeClr val="tx1"/>
                </a:solidFill>
              </a:rPr>
              <a:t>  2.  20кг макулатуры сохраняют одно дерево. Сколько деревьев сохраняет </a:t>
            </a:r>
          </a:p>
          <a:p>
            <a:pPr>
              <a:buNone/>
            </a:pPr>
            <a:r>
              <a:rPr lang="ru-RU" sz="2000" b="1" dirty="0" smtClean="0">
                <a:solidFill>
                  <a:schemeClr val="tx1"/>
                </a:solidFill>
              </a:rPr>
              <a:t>       100кг макулатуры?</a:t>
            </a:r>
          </a:p>
          <a:p>
            <a:pPr lvl="0">
              <a:buNone/>
            </a:pPr>
            <a:r>
              <a:rPr lang="ru-RU" sz="2000" b="1" dirty="0" smtClean="0">
                <a:solidFill>
                  <a:srgbClr val="FF0000"/>
                </a:solidFill>
              </a:rPr>
              <a:t>     </a:t>
            </a:r>
          </a:p>
          <a:p>
            <a:pPr lvl="0">
              <a:buNone/>
            </a:pPr>
            <a:r>
              <a:rPr lang="ru-RU" sz="2000" b="1" dirty="0" smtClean="0">
                <a:solidFill>
                  <a:srgbClr val="FF0000"/>
                </a:solidFill>
              </a:rPr>
              <a:t>     Ответ: 5 деревьев.</a:t>
            </a:r>
            <a:endParaRPr lang="ru-RU" sz="2000" b="1" dirty="0">
              <a:solidFill>
                <a:srgbClr val="FF0000"/>
              </a:solidFill>
            </a:endParaRPr>
          </a:p>
        </p:txBody>
      </p:sp>
      <p:pic>
        <p:nvPicPr>
          <p:cNvPr id="18" name="Picture 8" descr="1294196408_prev"/>
          <p:cNvPicPr>
            <a:picLocks noChangeAspect="1" noChangeArrowheads="1"/>
          </p:cNvPicPr>
          <p:nvPr/>
        </p:nvPicPr>
        <p:blipFill>
          <a:blip r:embed="rId2" cstate="print">
            <a:clrChange>
              <a:clrFrom>
                <a:srgbClr val="FFFFFF"/>
              </a:clrFrom>
              <a:clrTo>
                <a:srgbClr val="FFFFFF">
                  <a:alpha val="0"/>
                </a:srgbClr>
              </a:clrTo>
            </a:clrChange>
          </a:blip>
          <a:srcRect l="52130" b="67059"/>
          <a:stretch>
            <a:fillRect/>
          </a:stretch>
        </p:blipFill>
        <p:spPr bwMode="auto">
          <a:xfrm>
            <a:off x="179512" y="116632"/>
            <a:ext cx="1043608" cy="1124744"/>
          </a:xfrm>
          <a:prstGeom prst="rect">
            <a:avLst/>
          </a:prstGeom>
          <a:noFill/>
          <a:ln w="9525">
            <a:noFill/>
            <a:miter lim="800000"/>
            <a:headEnd/>
            <a:tailEnd/>
          </a:ln>
        </p:spPr>
      </p:pic>
      <p:pic>
        <p:nvPicPr>
          <p:cNvPr id="19" name="Picture 4" descr="2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80312" y="5085184"/>
            <a:ext cx="1526846" cy="1556792"/>
          </a:xfrm>
          <a:prstGeom prst="rect">
            <a:avLst/>
          </a:prstGeom>
          <a:noFill/>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left)">
                                      <p:cBhvr>
                                        <p:cTn id="7" dur="30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left)">
                                      <p:cBhvr>
                                        <p:cTn id="12" dur="3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wipe(left)">
                                      <p:cBhvr>
                                        <p:cTn id="17" dur="3000"/>
                                        <p:tgtEl>
                                          <p:spTgt spid="3">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wipe(left)">
                                      <p:cBhvr>
                                        <p:cTn id="22" dur="3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chemeClr val="tx1"/>
                </a:solidFill>
              </a:rPr>
              <a:t>Задача №4</a:t>
            </a:r>
            <a:endParaRPr lang="ru-RU" sz="3200" b="1" dirty="0">
              <a:solidFill>
                <a:schemeClr val="tx1"/>
              </a:solidFill>
            </a:endParaRPr>
          </a:p>
        </p:txBody>
      </p:sp>
      <p:sp>
        <p:nvSpPr>
          <p:cNvPr id="35842" name="Rectangle 2"/>
          <p:cNvSpPr>
            <a:spLocks noChangeArrowheads="1"/>
          </p:cNvSpPr>
          <p:nvPr/>
        </p:nvSpPr>
        <p:spPr bwMode="auto">
          <a:xfrm>
            <a:off x="683568" y="1700808"/>
            <a:ext cx="792088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ea typeface="Times New Roman" pitchFamily="18" charset="0"/>
                <a:cs typeface="Times New Roman" pitchFamily="18" charset="0"/>
              </a:rPr>
              <a:t>Брошенная на землю кожура от банана в нашем климате разлагается около 2 лет. Брошенный окурок сигареты разлагается на два года дольше. Пластиковый пакет разлагается на восемь лет дольше, чем окурок. Сколько лет потребуется для того чтобы разложился пакет? На сколько лет раньше разложится кожура от банана? </a:t>
            </a:r>
          </a:p>
          <a:p>
            <a:pPr marL="0" marR="0" lvl="0" indent="0" algn="l" defTabSz="914400" rtl="0" eaLnBrk="1" fontAlgn="base" latinLnBrk="0" hangingPunct="1">
              <a:lnSpc>
                <a:spcPct val="100000"/>
              </a:lnSpc>
              <a:spcBef>
                <a:spcPct val="0"/>
              </a:spcBef>
              <a:spcAft>
                <a:spcPct val="0"/>
              </a:spcAft>
              <a:buClrTx/>
              <a:buSzTx/>
              <a:tabLst/>
            </a:pPr>
            <a:endParaRPr lang="ru-RU" sz="2000" dirty="0" smtClean="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endParaRPr kumimoji="0" lang="ru-RU" sz="2000" i="0" u="none" strike="noStrike" cap="none" normalizeH="0" baseline="0" dirty="0" smtClean="0">
              <a:ln>
                <a:noFill/>
              </a:ln>
              <a:effectLst/>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lang="ru-RU" sz="2000" b="1" dirty="0" smtClean="0">
                <a:solidFill>
                  <a:srgbClr val="FF0000"/>
                </a:solidFill>
                <a:ea typeface="Times New Roman" pitchFamily="18" charset="0"/>
                <a:cs typeface="Times New Roman" pitchFamily="18" charset="0"/>
              </a:rPr>
              <a:t>Ответ:</a:t>
            </a:r>
            <a:r>
              <a:rPr kumimoji="0" lang="ru-RU" sz="2000" b="1" i="0" u="none" strike="noStrike" cap="none" normalizeH="0" baseline="0" dirty="0" smtClean="0">
                <a:ln>
                  <a:noFill/>
                </a:ln>
                <a:solidFill>
                  <a:srgbClr val="FF0000"/>
                </a:solidFill>
                <a:effectLst/>
                <a:ea typeface="Times New Roman" pitchFamily="18" charset="0"/>
                <a:cs typeface="Times New Roman" pitchFamily="18" charset="0"/>
              </a:rPr>
              <a:t>12 лет</a:t>
            </a:r>
            <a:r>
              <a:rPr lang="ru-RU" sz="2000" b="1" dirty="0" smtClean="0">
                <a:solidFill>
                  <a:srgbClr val="FF0000"/>
                </a:solidFill>
                <a:ea typeface="Times New Roman" pitchFamily="18" charset="0"/>
                <a:cs typeface="Times New Roman" pitchFamily="18" charset="0"/>
              </a:rPr>
              <a:t>;</a:t>
            </a:r>
            <a:r>
              <a:rPr kumimoji="0" lang="ru-RU" sz="2000" b="1" i="0" u="none" strike="noStrike" cap="none" normalizeH="0" baseline="0" dirty="0" smtClean="0">
                <a:ln>
                  <a:noFill/>
                </a:ln>
                <a:solidFill>
                  <a:srgbClr val="FF0000"/>
                </a:solidFill>
                <a:effectLst/>
                <a:ea typeface="Times New Roman" pitchFamily="18" charset="0"/>
                <a:cs typeface="Times New Roman" pitchFamily="18" charset="0"/>
              </a:rPr>
              <a:t> 10лет.</a:t>
            </a:r>
            <a:endParaRPr kumimoji="0" lang="ru-RU" sz="2000" b="1" i="0" u="none" strike="noStrike" cap="none" normalizeH="0" baseline="0" dirty="0" smtClean="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endParaRPr>
          </a:p>
        </p:txBody>
      </p:sp>
      <p:pic>
        <p:nvPicPr>
          <p:cNvPr id="35844" name="Picture 4" descr="Кожура банана"/>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35846" name="Picture 6" descr="Кожура банана"/>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35848" name="Picture 8" descr="Кожура банана"/>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35850" name="Picture 10" descr="4121583_bananovaya_kogura (300x298, 15Kb)"/>
          <p:cNvPicPr>
            <a:picLocks noChangeAspect="1" noChangeArrowheads="1"/>
          </p:cNvPicPr>
          <p:nvPr/>
        </p:nvPicPr>
        <p:blipFill>
          <a:blip r:embed="rId3" cstate="print"/>
          <a:srcRect/>
          <a:stretch>
            <a:fillRect/>
          </a:stretch>
        </p:blipFill>
        <p:spPr bwMode="auto">
          <a:xfrm>
            <a:off x="6084168" y="3861048"/>
            <a:ext cx="2857500" cy="2838450"/>
          </a:xfrm>
          <a:prstGeom prst="rect">
            <a:avLst/>
          </a:prstGeom>
          <a:noFill/>
        </p:spPr>
      </p:pic>
      <p:pic>
        <p:nvPicPr>
          <p:cNvPr id="35852" name="Picture 12" descr="http://data12.gallery.ru/albums/gallery/109427-6200c-35150008-h200.jpg"/>
          <p:cNvPicPr>
            <a:picLocks noChangeAspect="1" noChangeArrowheads="1"/>
          </p:cNvPicPr>
          <p:nvPr/>
        </p:nvPicPr>
        <p:blipFill>
          <a:blip r:embed="rId4" cstate="print"/>
          <a:srcRect/>
          <a:stretch>
            <a:fillRect/>
          </a:stretch>
        </p:blipFill>
        <p:spPr bwMode="auto">
          <a:xfrm>
            <a:off x="539552" y="4725144"/>
            <a:ext cx="2543175" cy="1905000"/>
          </a:xfrm>
          <a:prstGeom prst="rect">
            <a:avLst/>
          </a:prstGeom>
          <a:noFill/>
        </p:spPr>
      </p:pic>
      <p:pic>
        <p:nvPicPr>
          <p:cNvPr id="11" name="Picture 8" descr="1294196408_prev"/>
          <p:cNvPicPr>
            <a:picLocks noChangeAspect="1" noChangeArrowheads="1"/>
          </p:cNvPicPr>
          <p:nvPr/>
        </p:nvPicPr>
        <p:blipFill>
          <a:blip r:embed="rId5" cstate="print">
            <a:clrChange>
              <a:clrFrom>
                <a:srgbClr val="FFFFFF"/>
              </a:clrFrom>
              <a:clrTo>
                <a:srgbClr val="FFFFFF">
                  <a:alpha val="0"/>
                </a:srgbClr>
              </a:clrTo>
            </a:clrChange>
          </a:blip>
          <a:srcRect l="52130" b="67059"/>
          <a:stretch>
            <a:fillRect/>
          </a:stretch>
        </p:blipFill>
        <p:spPr bwMode="auto">
          <a:xfrm>
            <a:off x="179512" y="116632"/>
            <a:ext cx="1043608" cy="1124744"/>
          </a:xfrm>
          <a:prstGeom prst="rect">
            <a:avLst/>
          </a:prstGeom>
          <a:noFill/>
          <a:ln w="9525">
            <a:noFill/>
            <a:miter lim="800000"/>
            <a:headEnd/>
            <a:tailEnd/>
          </a:ln>
        </p:spPr>
      </p:pic>
      <p:pic>
        <p:nvPicPr>
          <p:cNvPr id="35854" name="Picture 14" descr="http://im5-tub-ru.yandex.net/i?id=601582626-03-72"/>
          <p:cNvPicPr>
            <a:picLocks noChangeAspect="1" noChangeArrowheads="1"/>
          </p:cNvPicPr>
          <p:nvPr/>
        </p:nvPicPr>
        <p:blipFill>
          <a:blip r:embed="rId6" cstate="print"/>
          <a:srcRect/>
          <a:stretch>
            <a:fillRect/>
          </a:stretch>
        </p:blipFill>
        <p:spPr bwMode="auto">
          <a:xfrm>
            <a:off x="3995936" y="5013176"/>
            <a:ext cx="1428750" cy="971551"/>
          </a:xfrm>
          <a:prstGeom prst="rect">
            <a:avLst/>
          </a:prstGeom>
          <a:noFill/>
        </p:spPr>
      </p:pic>
      <p:pic>
        <p:nvPicPr>
          <p:cNvPr id="13" name="Picture 4" descr="2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452320" y="116632"/>
            <a:ext cx="1526846" cy="1556792"/>
          </a:xfrm>
          <a:prstGeom prst="rect">
            <a:avLst/>
          </a:prstGeom>
          <a:noFill/>
          <a:effectLst>
            <a:outerShdw blurRad="50800" dist="38100" dir="8100000" algn="tr" rotWithShape="0">
              <a:prstClr val="black">
                <a:alpha val="40000"/>
              </a:prstClr>
            </a:outerShdw>
          </a:effec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5842">
                                            <p:txEl>
                                              <p:pRg st="3" end="3"/>
                                            </p:txEl>
                                          </p:spTgt>
                                        </p:tgtEl>
                                        <p:attrNameLst>
                                          <p:attrName>style.visibility</p:attrName>
                                        </p:attrNameLst>
                                      </p:cBhvr>
                                      <p:to>
                                        <p:strVal val="visible"/>
                                      </p:to>
                                    </p:set>
                                    <p:animEffect transition="in" filter="wipe(left)">
                                      <p:cBhvr>
                                        <p:cTn id="7" dur="3000"/>
                                        <p:tgtEl>
                                          <p:spTgt spid="358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1875</TotalTime>
  <Words>1701</Words>
  <Application>Microsoft Office PowerPoint</Application>
  <PresentationFormat>Экран (4:3)</PresentationFormat>
  <Paragraphs>291</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Трек</vt:lpstr>
      <vt:lpstr>Составление математических задач экологического и краеведческого содержания</vt:lpstr>
      <vt:lpstr>Слайд 2</vt:lpstr>
      <vt:lpstr> классификация задач</vt:lpstr>
      <vt:lpstr>Тематические направления задач</vt:lpstr>
      <vt:lpstr>классификации по цели и  назначению на уроке</vt:lpstr>
      <vt:lpstr>Задача №1</vt:lpstr>
      <vt:lpstr>         информация</vt:lpstr>
      <vt:lpstr>Задачи №2,3</vt:lpstr>
      <vt:lpstr>Задача №4</vt:lpstr>
      <vt:lpstr>Задача №5</vt:lpstr>
      <vt:lpstr>Задача №6</vt:lpstr>
      <vt:lpstr>Задача №7</vt:lpstr>
      <vt:lpstr>Информация</vt:lpstr>
      <vt:lpstr>Состояние ЗНСПХ в Колпинском районе</vt:lpstr>
      <vt:lpstr>Задача №8</vt:lpstr>
      <vt:lpstr>Задача №9</vt:lpstr>
      <vt:lpstr>Задача №10</vt:lpstr>
      <vt:lpstr>         </vt:lpstr>
      <vt:lpstr>         </vt:lpstr>
      <vt:lpstr>Слайд 20</vt:lpstr>
      <vt:lpstr>Задача №11</vt:lpstr>
      <vt:lpstr>Задача №12</vt:lpstr>
      <vt:lpstr>Задача №13</vt:lpstr>
      <vt:lpstr> Задача №14,15</vt:lpstr>
      <vt:lpstr>Задача №16</vt:lpstr>
      <vt:lpstr>Задача №16</vt:lpstr>
      <vt:lpstr>Задача №17</vt:lpstr>
      <vt:lpstr> </vt:lpstr>
      <vt:lpstr>Спасибо за внимание!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экологических задач на уроке математики</dc:title>
  <dc:creator>Я</dc:creator>
  <cp:lastModifiedBy>Я</cp:lastModifiedBy>
  <cp:revision>214</cp:revision>
  <dcterms:created xsi:type="dcterms:W3CDTF">2013-03-12T19:45:39Z</dcterms:created>
  <dcterms:modified xsi:type="dcterms:W3CDTF">2018-06-27T13:13:22Z</dcterms:modified>
</cp:coreProperties>
</file>