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820" r:id="rId2"/>
    <p:sldMasterId id="2147483832" r:id="rId3"/>
    <p:sldMasterId id="2147483844" r:id="rId4"/>
    <p:sldMasterId id="2147483856" r:id="rId5"/>
    <p:sldMasterId id="2147483880" r:id="rId6"/>
    <p:sldMasterId id="2147483892" r:id="rId7"/>
    <p:sldMasterId id="2147483904" r:id="rId8"/>
    <p:sldMasterId id="2147483916" r:id="rId9"/>
  </p:sldMasterIdLst>
  <p:notesMasterIdLst>
    <p:notesMasterId r:id="rId54"/>
  </p:notesMasterIdLst>
  <p:sldIdLst>
    <p:sldId id="256" r:id="rId10"/>
    <p:sldId id="301" r:id="rId11"/>
    <p:sldId id="302" r:id="rId12"/>
    <p:sldId id="303" r:id="rId13"/>
    <p:sldId id="257" r:id="rId14"/>
    <p:sldId id="274" r:id="rId15"/>
    <p:sldId id="258" r:id="rId16"/>
    <p:sldId id="275" r:id="rId17"/>
    <p:sldId id="259" r:id="rId18"/>
    <p:sldId id="276" r:id="rId19"/>
    <p:sldId id="260" r:id="rId20"/>
    <p:sldId id="277" r:id="rId21"/>
    <p:sldId id="261" r:id="rId22"/>
    <p:sldId id="278" r:id="rId23"/>
    <p:sldId id="262" r:id="rId24"/>
    <p:sldId id="279" r:id="rId25"/>
    <p:sldId id="263" r:id="rId26"/>
    <p:sldId id="280" r:id="rId27"/>
    <p:sldId id="264" r:id="rId28"/>
    <p:sldId id="281" r:id="rId29"/>
    <p:sldId id="265" r:id="rId30"/>
    <p:sldId id="282" r:id="rId31"/>
    <p:sldId id="266" r:id="rId32"/>
    <p:sldId id="283" r:id="rId33"/>
    <p:sldId id="267" r:id="rId34"/>
    <p:sldId id="284" r:id="rId35"/>
    <p:sldId id="268" r:id="rId36"/>
    <p:sldId id="285" r:id="rId37"/>
    <p:sldId id="269" r:id="rId38"/>
    <p:sldId id="286" r:id="rId39"/>
    <p:sldId id="270" r:id="rId40"/>
    <p:sldId id="287" r:id="rId41"/>
    <p:sldId id="271" r:id="rId42"/>
    <p:sldId id="288" r:id="rId43"/>
    <p:sldId id="272" r:id="rId44"/>
    <p:sldId id="289" r:id="rId45"/>
    <p:sldId id="273" r:id="rId46"/>
    <p:sldId id="304" r:id="rId47"/>
    <p:sldId id="308" r:id="rId48"/>
    <p:sldId id="310" r:id="rId49"/>
    <p:sldId id="309" r:id="rId50"/>
    <p:sldId id="311" r:id="rId51"/>
    <p:sldId id="307" r:id="rId52"/>
    <p:sldId id="306" r:id="rId5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3" d="100"/>
          <a:sy n="63" d="100"/>
        </p:scale>
        <p:origin x="-21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theme" Target="theme/theme1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035ED-80B3-4F42-910F-7BB8A69079D6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9AA9B-DFC6-41E8-8DF3-CAD58D1A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7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1- b / 2-e / 3-f / 4-d / 5-a / 6-c</a:t>
            </a: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EF551A-463E-47D0-B8E4-141B8341A594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fld id="{E9EFCCB3-491F-4A51-B79C-D1D6FABD5188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370831-5419-463D-ADDC-0C9F37AE20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725768-1E64-410A-B9CF-B56C0D7250F1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CC66D-93EF-4C33-A3F4-50177F9193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92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D9F768-15B5-465D-BEA7-EF5DBF855F2C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3221A-1EE0-4E10-AD29-1E437472C3D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962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0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72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77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18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98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396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48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0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9BE2D8-0771-4C7F-A7C4-5F43B2AC6C33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73DA0-130D-42A9-990F-3252E394BE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264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293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84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47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4336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35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94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078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519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49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3501BA-5488-4F75-91BE-432ACD212B47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B82ED-2220-4C30-B546-FE8BBA488C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527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753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918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237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923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33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323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8352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1073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418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3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063928-4DAA-4854-B915-8046D3B9A0D0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7BD6F-0397-4EB1-BA81-F7B3007C7F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291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441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7591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6488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2472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11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373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060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3671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3196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8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2C9BF-D073-4521-974D-00889CC00A0E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8D3C5-7B69-4C30-AB79-68F0390F12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925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8737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79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938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109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8129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8583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9820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057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619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fld id="{E9C9B099-7259-4264-8177-188E9D34ABF5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FBD69-424C-48BC-BBD6-D5063E824E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48897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400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5218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3409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4061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0982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822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477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761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1781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6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95992A-81C2-4A6E-895C-67B8A7A69B72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964A4-A8F0-4298-93A4-9182418BA3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2939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175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6563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594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995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020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166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418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170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131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93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DCE383-266F-4F30-BE87-303895335C3B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A2F9F-FCDB-4B05-B83C-12453EAE9E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846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269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0936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82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6500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2010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931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8476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86023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031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F89E4-85F8-4531-BD7B-10AABFE86A5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E1AFCC-A06F-4E5B-9278-679F1E65690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6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DE53E6-851D-4B6C-B8AC-9CC6BE06753A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49865-88B1-4313-8B6B-B0ADB51633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0624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2455-202A-4923-9234-E5C371B29E91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E5D-9FE4-4D97-A3E6-134D87A3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95438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E7E7-6F1E-46D0-A3D3-FFA7670EEFC6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B2CB-135B-4831-AACA-F21B1F96C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5083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91AA-22E9-4995-A5EA-A316FEF0BB10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E4E6-989F-4322-985F-B2D0B11DD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875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D51E-9480-42C5-A840-B9CAFCD4BB5E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F16F-8B74-41C5-9696-DE5AA427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050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CFC5C3-D376-4B51-B8E1-8E7AB48D0E3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33D8B-AFA6-4C0A-9978-1F7B56F4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6001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74B-2048-4C3D-99A6-4CE79D125227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2C2F-BA48-4902-91B4-13B03E076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5109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828D-403C-4267-BD2D-B7B3F1F80DA2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7641-24A2-4CC9-B583-F2B5ECC0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1373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6C22-4723-4DF0-A66D-9688771A951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B3A8-C031-46C9-8F2E-DFC0D95C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812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285C-73F9-47D2-B286-55029E63E74C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42AB-59CD-40CB-85FC-5306D5584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926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AFEB-5EF4-419D-A3FC-5430559595A9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C532-C5A1-4666-BDAF-CF093D69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6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fld id="{71DECEBE-BA2D-4C61-962D-17C526ADBAF1}" type="datetimeFigureOut">
              <a:rPr lang="ru-RU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fld id="{66D0DE9E-7014-4997-A026-04328586D02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09" r:id="rId2"/>
    <p:sldLayoutId id="2147483810" r:id="rId3"/>
    <p:sldLayoutId id="2147483811" r:id="rId4"/>
    <p:sldLayoutId id="2147483812" r:id="rId5"/>
    <p:sldLayoutId id="2147483819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8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80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2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9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620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1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C01D068D-6197-431B-B2B9-8647B622E2DB}" type="datetimeFigureOut">
              <a:rPr lang="ru-RU">
                <a:solidFill>
                  <a:srgbClr val="C0504D"/>
                </a:solidFill>
              </a:rPr>
              <a:pPr>
                <a:defRPr/>
              </a:pPr>
              <a:t>27.06.2018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7EF6E1-091A-452D-8A5C-F1167EB94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9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en-US" b="1" smtClean="0"/>
              <a:t>Was isst du in der Pause?</a:t>
            </a:r>
            <a:endParaRPr lang="ru-RU" b="1" smtClean="0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smtClean="0"/>
          </a:p>
        </p:txBody>
      </p:sp>
      <p:pic>
        <p:nvPicPr>
          <p:cNvPr id="4100" name="Picture 4" descr="J:\Deutsch 2011-12\7 класс\Картинки 7\е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933825"/>
            <a:ext cx="48958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00B050"/>
                </a:solidFill>
              </a:rPr>
              <a:t>das Wurstbrot </a:t>
            </a:r>
            <a:r>
              <a:rPr lang="en-US" b="1" smtClean="0"/>
              <a:t>– </a:t>
            </a:r>
            <a:r>
              <a:rPr lang="en-US" b="1" smtClean="0">
                <a:solidFill>
                  <a:srgbClr val="FFC000"/>
                </a:solidFill>
              </a:rPr>
              <a:t>die Wurstbrote</a:t>
            </a:r>
            <a:endParaRPr lang="ru-RU" b="1" smtClean="0">
              <a:solidFill>
                <a:srgbClr val="FFC000"/>
              </a:solidFill>
            </a:endParaRPr>
          </a:p>
        </p:txBody>
      </p:sp>
      <p:pic>
        <p:nvPicPr>
          <p:cNvPr id="10243" name="Picture 2" descr="J:\Deutsch 2011-12\7 класс\Картинки 7\бут с колб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975" y="2636838"/>
            <a:ext cx="4151313" cy="29384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2" descr="J:\Deutsch 2011-12\7 класс\Картинки 7\бут с сыро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0338" y="2276475"/>
            <a:ext cx="4233862" cy="3300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b="1" smtClean="0">
                <a:solidFill>
                  <a:srgbClr val="00B050"/>
                </a:solidFill>
              </a:rPr>
              <a:t>das Käsebrot </a:t>
            </a:r>
            <a:r>
              <a:rPr lang="en-US" sz="4400" b="1" smtClean="0"/>
              <a:t>- </a:t>
            </a:r>
            <a:r>
              <a:rPr lang="en-US" sz="4400" b="1" smtClean="0">
                <a:solidFill>
                  <a:srgbClr val="FFC000"/>
                </a:solidFill>
              </a:rPr>
              <a:t>die Käsebrote</a:t>
            </a:r>
            <a:endParaRPr lang="ru-RU" sz="4400" b="1" smtClean="0">
              <a:solidFill>
                <a:srgbClr val="FFC000"/>
              </a:solidFill>
            </a:endParaRPr>
          </a:p>
        </p:txBody>
      </p:sp>
      <p:pic>
        <p:nvPicPr>
          <p:cNvPr id="12291" name="Picture 2" descr="J:\Deutsch 2011-12\7 класс\Картинки 7\бут с сыро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438" y="2565400"/>
            <a:ext cx="4340225" cy="3384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2" descr="J:\Deutsch 2011-12\7 класс\Картинки 7\груш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2138" y="1773238"/>
            <a:ext cx="2776537" cy="3887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5400" b="1" smtClean="0">
                <a:solidFill>
                  <a:srgbClr val="FF0000"/>
                </a:solidFill>
              </a:rPr>
              <a:t>die Birne </a:t>
            </a:r>
            <a:r>
              <a:rPr lang="en-US" sz="5400" b="1" smtClean="0"/>
              <a:t>– </a:t>
            </a:r>
            <a:r>
              <a:rPr lang="en-US" sz="5400" b="1" smtClean="0">
                <a:solidFill>
                  <a:srgbClr val="FFC000"/>
                </a:solidFill>
              </a:rPr>
              <a:t>die Birnen</a:t>
            </a:r>
            <a:endParaRPr lang="ru-RU" sz="5400" b="1" smtClean="0">
              <a:solidFill>
                <a:srgbClr val="FFC000"/>
              </a:solidFill>
            </a:endParaRPr>
          </a:p>
        </p:txBody>
      </p:sp>
      <p:pic>
        <p:nvPicPr>
          <p:cNvPr id="14339" name="Picture 2" descr="J:\Deutsch 2011-12\7 класс\Картинки 7\груш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2492375"/>
            <a:ext cx="3024187" cy="3686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2" descr="J:\Deutsch 2011-12\7 класс\Картинки 7\йогурт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438" y="2276475"/>
            <a:ext cx="4238625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5400" b="1" smtClean="0">
                <a:solidFill>
                  <a:srgbClr val="00B0F0"/>
                </a:solidFill>
              </a:rPr>
              <a:t>der Jogurt </a:t>
            </a:r>
            <a:r>
              <a:rPr lang="en-US" sz="5400" b="1" smtClean="0"/>
              <a:t>– </a:t>
            </a:r>
            <a:r>
              <a:rPr lang="en-US" sz="5400" b="1" smtClean="0">
                <a:solidFill>
                  <a:srgbClr val="FFC000"/>
                </a:solidFill>
              </a:rPr>
              <a:t>die Jogurts</a:t>
            </a:r>
            <a:endParaRPr lang="ru-RU" sz="5400" b="1" smtClean="0">
              <a:solidFill>
                <a:srgbClr val="FFC000"/>
              </a:solidFill>
            </a:endParaRPr>
          </a:p>
        </p:txBody>
      </p:sp>
      <p:pic>
        <p:nvPicPr>
          <p:cNvPr id="16387" name="Picture 2" descr="J:\Deutsch 2011-12\7 класс\Картинки 7\йогурт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0338" y="2492375"/>
            <a:ext cx="3937000" cy="3313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J:\Deutsch 2011-12\7 класс\Картинки 7\кекс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9838" y="2349500"/>
            <a:ext cx="3502025" cy="3502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5400" b="1" smtClean="0">
                <a:solidFill>
                  <a:srgbClr val="00B0F0"/>
                </a:solidFill>
              </a:rPr>
              <a:t>der Kuchen </a:t>
            </a:r>
            <a:r>
              <a:rPr lang="en-US" sz="5400" b="1" smtClean="0"/>
              <a:t>– </a:t>
            </a:r>
            <a:r>
              <a:rPr lang="en-US" sz="5400" b="1" smtClean="0">
                <a:solidFill>
                  <a:srgbClr val="FFC000"/>
                </a:solidFill>
              </a:rPr>
              <a:t>die Kuchen</a:t>
            </a:r>
            <a:endParaRPr lang="ru-RU" sz="5400" b="1" smtClean="0">
              <a:solidFill>
                <a:srgbClr val="FFC000"/>
              </a:solidFill>
            </a:endParaRPr>
          </a:p>
        </p:txBody>
      </p:sp>
      <p:pic>
        <p:nvPicPr>
          <p:cNvPr id="18435" name="Picture 2" descr="J:\Deutsch 2011-12\7 класс\Картинки 7\кекс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2636838"/>
            <a:ext cx="3455987" cy="3455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J:\Deutsch 2011-12\7 класс\Картинки 7\кол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8488" y="2349500"/>
            <a:ext cx="2873375" cy="3167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Sprechen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nach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brummen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nach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Das Kind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geht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die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Schule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2.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Hast du das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neue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Auto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schon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gesehen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3.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kommt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einer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Stunde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  <a:tabLst>
                <a:tab pos="1433513" algn="l"/>
              </a:tabLst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1438"/>
          </a:xfrm>
        </p:spPr>
        <p:txBody>
          <a:bodyPr/>
          <a:lstStyle/>
          <a:p>
            <a:pPr algn="ctr"/>
            <a:r>
              <a:rPr lang="en-US" sz="3600" b="1" smtClean="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Brummen</a:t>
            </a:r>
            <a:endParaRPr lang="ru-RU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6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000" b="1" smtClean="0">
                <a:solidFill>
                  <a:srgbClr val="FF0000"/>
                </a:solidFill>
              </a:rPr>
              <a:t>die Cola</a:t>
            </a:r>
            <a:endParaRPr lang="ru-RU" sz="6000" b="1" smtClean="0">
              <a:solidFill>
                <a:srgbClr val="FF0000"/>
              </a:solidFill>
            </a:endParaRPr>
          </a:p>
        </p:txBody>
      </p:sp>
      <p:pic>
        <p:nvPicPr>
          <p:cNvPr id="20483" name="Picture 2" descr="J:\Deutsch 2011-12\7 класс\Картинки 7\кол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2565400"/>
            <a:ext cx="2717800" cy="3167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J:\Deutsch 2011-12\7 класс\Картинки 7\лимона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12963" y="2492375"/>
            <a:ext cx="4114800" cy="30241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b="1" smtClean="0">
                <a:solidFill>
                  <a:srgbClr val="FF0000"/>
                </a:solidFill>
              </a:rPr>
              <a:t>die Limonade </a:t>
            </a:r>
            <a:r>
              <a:rPr lang="en-US" sz="4400" b="1" smtClean="0"/>
              <a:t>– </a:t>
            </a:r>
            <a:r>
              <a:rPr lang="en-US" sz="4400" b="1" smtClean="0">
                <a:solidFill>
                  <a:srgbClr val="FFC000"/>
                </a:solidFill>
              </a:rPr>
              <a:t>die Limonaden</a:t>
            </a:r>
            <a:endParaRPr lang="ru-RU" sz="4400" b="1" smtClean="0">
              <a:solidFill>
                <a:srgbClr val="FFC000"/>
              </a:solidFill>
            </a:endParaRPr>
          </a:p>
        </p:txBody>
      </p:sp>
      <p:pic>
        <p:nvPicPr>
          <p:cNvPr id="22531" name="Picture 2" descr="J:\Deutsch 2011-12\7 класс\Картинки 7\лимона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2725738"/>
            <a:ext cx="3854450" cy="3006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sz="6000" b="1" smtClean="0">
              <a:solidFill>
                <a:srgbClr val="00B050"/>
              </a:solidFill>
            </a:endParaRPr>
          </a:p>
        </p:txBody>
      </p:sp>
      <p:pic>
        <p:nvPicPr>
          <p:cNvPr id="23555" name="Picture 2" descr="J:\Deutsch 2011-12\7 класс\Картинки 7\минералк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19475" y="1916113"/>
            <a:ext cx="3024188" cy="3889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5400" b="1" smtClean="0">
                <a:solidFill>
                  <a:srgbClr val="00B050"/>
                </a:solidFill>
              </a:rPr>
              <a:t>das Mineralwasser</a:t>
            </a:r>
            <a:endParaRPr lang="ru-RU" sz="5400" smtClean="0"/>
          </a:p>
        </p:txBody>
      </p:sp>
      <p:pic>
        <p:nvPicPr>
          <p:cNvPr id="24579" name="Picture 2" descr="J:\Deutsch 2011-12\7 класс\Картинки 7\минералк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2420938"/>
            <a:ext cx="3097213" cy="35163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 descr="J:\Deutsch 2011-12\7 класс\Картинки 7\со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3575" y="2205038"/>
            <a:ext cx="2952750" cy="42084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5400" b="1" smtClean="0"/>
              <a:t>der Saft – </a:t>
            </a:r>
            <a:r>
              <a:rPr lang="en-US" sz="5400" b="1" smtClean="0">
                <a:solidFill>
                  <a:srgbClr val="FFC000"/>
                </a:solidFill>
              </a:rPr>
              <a:t>die Säfte</a:t>
            </a:r>
            <a:endParaRPr lang="ru-RU" sz="5400" b="1" smtClean="0">
              <a:solidFill>
                <a:srgbClr val="FFC000"/>
              </a:solidFill>
            </a:endParaRPr>
          </a:p>
        </p:txBody>
      </p:sp>
      <p:pic>
        <p:nvPicPr>
          <p:cNvPr id="26627" name="Picture 2" descr="J:\Deutsch 2011-12\7 класс\Картинки 7\со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113" y="2420938"/>
            <a:ext cx="3097212" cy="39671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 descr="J:\Deutsch 2011-12\7 класс\Картинки 7\тор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8175" y="2060575"/>
            <a:ext cx="5111750" cy="40941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000" b="1" smtClean="0">
                <a:solidFill>
                  <a:srgbClr val="00B050"/>
                </a:solidFill>
              </a:rPr>
              <a:t>das Stück </a:t>
            </a:r>
            <a:r>
              <a:rPr lang="en-US" sz="6000" b="1" smtClean="0">
                <a:solidFill>
                  <a:srgbClr val="FF0000"/>
                </a:solidFill>
              </a:rPr>
              <a:t>Torte</a:t>
            </a:r>
            <a:endParaRPr lang="ru-RU" sz="6000" b="1" smtClean="0">
              <a:solidFill>
                <a:srgbClr val="FF0000"/>
              </a:solidFill>
            </a:endParaRPr>
          </a:p>
        </p:txBody>
      </p:sp>
      <p:pic>
        <p:nvPicPr>
          <p:cNvPr id="28675" name="Picture 2" descr="J:\Deutsch 2011-12\7 класс\Картинки 7\тор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5875" y="2565400"/>
            <a:ext cx="3932238" cy="3148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2" descr="J:\Deutsch 2011-12\7 класс\Картинки 7\хруст хлеб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135188"/>
            <a:ext cx="7416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/>
          </p:cNvSpPr>
          <p:nvPr>
            <p:ph idx="1"/>
          </p:nvPr>
        </p:nvSpPr>
        <p:spPr>
          <a:xfrm>
            <a:off x="250825" y="1341438"/>
            <a:ext cx="8896350" cy="5516562"/>
          </a:xfrm>
        </p:spPr>
        <p:txBody>
          <a:bodyPr/>
          <a:lstStyle/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1400" b="1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Welcher Satz als erstes, zweites, drittes … gebrummt wird?</a:t>
            </a:r>
            <a:endParaRPr lang="ru-RU" sz="1400" b="1" i="1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75000"/>
              </a:lnSpc>
              <a:spcAft>
                <a:spcPts val="1000"/>
              </a:spcAft>
            </a:pPr>
            <a:endParaRPr lang="en-US" sz="13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Wie heiβt dieser Schauspieler?</a:t>
            </a: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Er hat heute Geburtstag.</a:t>
            </a: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Ich kaufe mir eine neue Schreibmaschine.</a:t>
            </a: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Das Buch ist teuer.</a:t>
            </a:r>
            <a:endParaRPr lang="ru-RU" sz="2400" b="1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e) 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Kannst du diese Übung?</a:t>
            </a: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f) </a:t>
            </a:r>
            <a:r>
              <a:rPr lang="en-US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Film hat mir gut gefallen.</a:t>
            </a: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endParaRPr lang="en-US" sz="2400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2700" smtClean="0">
                <a:solidFill>
                  <a:srgbClr val="002060"/>
                </a:solidFill>
              </a:rPr>
              <a:t>                                </a:t>
            </a:r>
            <a:r>
              <a:rPr lang="en-US" sz="27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1      2      3      4      5      6</a:t>
            </a:r>
          </a:p>
          <a:p>
            <a:pPr marL="0" indent="0">
              <a:lnSpc>
                <a:spcPct val="9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27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2400" b="1" smtClean="0">
              <a:solidFill>
                <a:srgbClr val="262626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75000"/>
              </a:lnSpc>
              <a:spcAft>
                <a:spcPts val="1000"/>
              </a:spcAft>
              <a:buFont typeface="Georgia" pitchFamily="18" charset="0"/>
              <a:buNone/>
            </a:pPr>
            <a:r>
              <a:rPr lang="en-US" sz="900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900" smtClean="0"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60000"/>
              </a:lnSpc>
            </a:pPr>
            <a:endParaRPr lang="ru-RU" sz="900" smtClean="0"/>
          </a:p>
        </p:txBody>
      </p:sp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7338"/>
          </a:xfrm>
        </p:spPr>
        <p:txBody>
          <a:bodyPr/>
          <a:lstStyle/>
          <a:p>
            <a:pPr algn="ctr"/>
            <a:r>
              <a:rPr 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Brummen</a:t>
            </a:r>
            <a:endParaRPr lang="ru-RU" smtClean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71775" y="5516563"/>
            <a:ext cx="4032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348038" y="5084763"/>
            <a:ext cx="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65600" y="5084763"/>
            <a:ext cx="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87900" y="5084763"/>
            <a:ext cx="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08625" y="5084763"/>
            <a:ext cx="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56325" y="5084763"/>
            <a:ext cx="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64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000" b="1" smtClean="0">
                <a:solidFill>
                  <a:srgbClr val="FFC000"/>
                </a:solidFill>
              </a:rPr>
              <a:t>die Knäckebrote</a:t>
            </a:r>
            <a:endParaRPr lang="ru-RU" sz="6000" b="1" smtClean="0">
              <a:solidFill>
                <a:srgbClr val="FFC000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2" descr="J:\Deutsch 2011-12\7 класс\Картинки 7\хруст хлеб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205038"/>
            <a:ext cx="7369175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2" descr="J:\Deutsch 2011-12\7 класс\Картинки 7\чипс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2349500"/>
            <a:ext cx="4565650" cy="34178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600" b="1" smtClean="0">
                <a:solidFill>
                  <a:srgbClr val="FFC000"/>
                </a:solidFill>
              </a:rPr>
              <a:t>die Chips</a:t>
            </a:r>
            <a:endParaRPr lang="ru-RU" sz="6600" b="1" smtClean="0">
              <a:solidFill>
                <a:srgbClr val="FFC000"/>
              </a:solidFill>
            </a:endParaRPr>
          </a:p>
        </p:txBody>
      </p:sp>
      <p:pic>
        <p:nvPicPr>
          <p:cNvPr id="32771" name="Picture 2" descr="J:\Deutsch 2011-12\7 класс\Картинки 7\чипс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8538" y="2276475"/>
            <a:ext cx="4275137" cy="3203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5" name="Picture 2" descr="J:\Deutsch 2011-12\7 класс\Картинки 7\шоколадк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250" y="2276475"/>
            <a:ext cx="5149850" cy="3406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800" b="1" smtClean="0">
                <a:solidFill>
                  <a:srgbClr val="FF0000"/>
                </a:solidFill>
              </a:rPr>
              <a:t>die Tafel Schokolade</a:t>
            </a:r>
            <a:endParaRPr lang="ru-RU" sz="4800" b="1" smtClean="0">
              <a:solidFill>
                <a:srgbClr val="FF0000"/>
              </a:solidFill>
            </a:endParaRPr>
          </a:p>
        </p:txBody>
      </p:sp>
      <p:pic>
        <p:nvPicPr>
          <p:cNvPr id="34819" name="Picture 2" descr="J:\Deutsch 2011-12\7 класс\Картинки 7\шоколадка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2924175"/>
            <a:ext cx="3824287" cy="2530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Picture 2" descr="J:\Deutsch 2011-12\7 класс\Картинки 7\яблоко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438" y="1196975"/>
            <a:ext cx="4286250" cy="4286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b="1" smtClean="0">
                <a:solidFill>
                  <a:srgbClr val="00B0F0"/>
                </a:solidFill>
              </a:rPr>
              <a:t>der Apfel </a:t>
            </a:r>
            <a:r>
              <a:rPr lang="en-US" sz="4400" b="1" smtClean="0"/>
              <a:t>– </a:t>
            </a:r>
            <a:r>
              <a:rPr lang="en-US" sz="4400" b="1" smtClean="0">
                <a:solidFill>
                  <a:srgbClr val="FFC000"/>
                </a:solidFill>
              </a:rPr>
              <a:t>die Äpfel</a:t>
            </a:r>
            <a:endParaRPr lang="ru-RU" sz="4400" b="1" smtClean="0">
              <a:solidFill>
                <a:srgbClr val="FFC000"/>
              </a:solidFill>
            </a:endParaRPr>
          </a:p>
        </p:txBody>
      </p:sp>
      <p:pic>
        <p:nvPicPr>
          <p:cNvPr id="36867" name="Picture 2" descr="J:\Deutsch 2011-12\7 класс\Картинки 7\яблоко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9838" y="2349500"/>
            <a:ext cx="3862387" cy="3311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1" name="Содержимое 4"/>
          <p:cNvSpPr>
            <a:spLocks noGrp="1"/>
          </p:cNvSpPr>
          <p:nvPr>
            <p:ph sz="half" idx="1"/>
          </p:nvPr>
        </p:nvSpPr>
        <p:spPr>
          <a:xfrm>
            <a:off x="0" y="692150"/>
            <a:ext cx="4495800" cy="60833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Was isst du in der Pause?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Möchtest du ein Käsebrot?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Möchtest du ein Stück Torte?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Eine Banane?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Was möchtest du trinken?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Eine Cola?</a:t>
            </a:r>
          </a:p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Was isst Klaus?</a:t>
            </a:r>
            <a:endParaRPr lang="en-US" b="1" smtClean="0">
              <a:solidFill>
                <a:srgbClr val="FF0000"/>
              </a:solidFill>
            </a:endParaRPr>
          </a:p>
          <a:p>
            <a:pPr eaLnBrk="1" hangingPunct="1"/>
            <a:endParaRPr lang="ru-RU" smtClean="0"/>
          </a:p>
        </p:txBody>
      </p:sp>
      <p:sp>
        <p:nvSpPr>
          <p:cNvPr id="37892" name="Содержимое 5"/>
          <p:cNvSpPr>
            <a:spLocks noGrp="1"/>
          </p:cNvSpPr>
          <p:nvPr>
            <p:ph sz="half" idx="2"/>
          </p:nvPr>
        </p:nvSpPr>
        <p:spPr>
          <a:xfrm>
            <a:off x="4211638" y="692150"/>
            <a:ext cx="4932362" cy="60833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Er isst einen Schokoriegel.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Nein, danke, keine Cola.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Eine Cola bitte!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Nein, kein Käsebrot.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Nein, lieber einen Apfel.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Ich esse einen Jogurt.</a:t>
            </a:r>
          </a:p>
          <a:p>
            <a:pPr eaLnBrk="1" hangingPunct="1"/>
            <a:r>
              <a:rPr lang="en-US" sz="3200" b="1" smtClean="0">
                <a:solidFill>
                  <a:srgbClr val="0070C0"/>
                </a:solidFill>
              </a:rPr>
              <a:t>Ja, gerne!</a:t>
            </a:r>
            <a:endParaRPr lang="ru-RU" sz="3200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SSER\Downloads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8964613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7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863600"/>
          </a:xfrm>
        </p:spPr>
        <p:txBody>
          <a:bodyPr/>
          <a:lstStyle/>
          <a:p>
            <a:pPr algn="ctr"/>
            <a:r>
              <a:rPr lang="en-US" sz="2000" b="1" i="1" u="sng" dirty="0" smtClean="0">
                <a:solidFill>
                  <a:srgbClr val="604A7B"/>
                </a:solidFill>
              </a:rPr>
              <a:t/>
            </a:r>
            <a:br>
              <a:rPr lang="en-US" sz="2000" b="1" i="1" u="sng" dirty="0" smtClean="0">
                <a:solidFill>
                  <a:srgbClr val="604A7B"/>
                </a:solidFill>
              </a:rPr>
            </a:br>
            <a:r>
              <a:rPr lang="en-US" sz="2000" b="1" i="1" u="sng" dirty="0" smtClean="0">
                <a:solidFill>
                  <a:srgbClr val="604A7B"/>
                </a:solidFill>
              </a:rPr>
              <a:t/>
            </a:r>
            <a:br>
              <a:rPr lang="en-US" sz="2000" b="1" i="1" u="sng" dirty="0" smtClean="0">
                <a:solidFill>
                  <a:srgbClr val="604A7B"/>
                </a:solidFill>
              </a:rPr>
            </a:br>
            <a:r>
              <a:rPr lang="en-US" sz="3200" b="1" i="1" u="sng" dirty="0" smtClean="0">
                <a:solidFill>
                  <a:srgbClr val="604A7B"/>
                </a:solidFill>
              </a:rPr>
              <a:t>Was </a:t>
            </a:r>
            <a:r>
              <a:rPr lang="en-US" sz="3200" b="1" i="1" u="sng" dirty="0" err="1" smtClean="0">
                <a:solidFill>
                  <a:srgbClr val="604A7B"/>
                </a:solidFill>
              </a:rPr>
              <a:t>stimmt</a:t>
            </a:r>
            <a:r>
              <a:rPr lang="en-US" sz="3200" b="1" i="1" u="sng" dirty="0" smtClean="0">
                <a:solidFill>
                  <a:srgbClr val="604A7B"/>
                </a:solidFill>
              </a:rPr>
              <a:t>?</a:t>
            </a:r>
            <a:endParaRPr lang="ru-RU" sz="3200" b="1" i="1" u="sng" dirty="0" smtClean="0">
              <a:solidFill>
                <a:srgbClr val="604A7B"/>
              </a:solidFill>
            </a:endParaRPr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-15875" y="692150"/>
            <a:ext cx="9412288" cy="6597650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1.  a) </a:t>
            </a:r>
            <a:r>
              <a:rPr lang="en-US" dirty="0" err="1" smtClean="0">
                <a:solidFill>
                  <a:srgbClr val="002060"/>
                </a:solidFill>
              </a:rPr>
              <a:t>Heute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Samstag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</a:t>
            </a:r>
            <a:r>
              <a:rPr lang="en-US" dirty="0" err="1" smtClean="0">
                <a:solidFill>
                  <a:srgbClr val="002060"/>
                </a:solidFill>
              </a:rPr>
              <a:t>Heute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Montag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2. a) Maxim muss </a:t>
            </a:r>
            <a:r>
              <a:rPr lang="en-US" dirty="0" err="1" smtClean="0">
                <a:solidFill>
                  <a:srgbClr val="002060"/>
                </a:solidFill>
              </a:rPr>
              <a:t>heute</a:t>
            </a:r>
            <a:r>
              <a:rPr lang="en-US" dirty="0" smtClean="0">
                <a:solidFill>
                  <a:srgbClr val="002060"/>
                </a:solidFill>
              </a:rPr>
              <a:t> in die </a:t>
            </a:r>
            <a:r>
              <a:rPr lang="en-US" dirty="0" err="1" smtClean="0">
                <a:solidFill>
                  <a:srgbClr val="002060"/>
                </a:solidFill>
              </a:rPr>
              <a:t>Schule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Maxim hat </a:t>
            </a:r>
            <a:r>
              <a:rPr lang="en-US" dirty="0" err="1" smtClean="0">
                <a:solidFill>
                  <a:srgbClr val="002060"/>
                </a:solidFill>
              </a:rPr>
              <a:t>heute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keine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Schule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3. a) </a:t>
            </a:r>
            <a:r>
              <a:rPr lang="en-US" dirty="0" err="1" smtClean="0">
                <a:solidFill>
                  <a:srgbClr val="002060"/>
                </a:solidFill>
              </a:rPr>
              <a:t>Er</a:t>
            </a:r>
            <a:r>
              <a:rPr lang="en-US" dirty="0" smtClean="0">
                <a:solidFill>
                  <a:srgbClr val="002060"/>
                </a:solidFill>
              </a:rPr>
              <a:t> hat </a:t>
            </a:r>
            <a:r>
              <a:rPr lang="en-US" dirty="0" err="1" smtClean="0">
                <a:solidFill>
                  <a:srgbClr val="002060"/>
                </a:solidFill>
              </a:rPr>
              <a:t>Zeit</a:t>
            </a:r>
            <a:r>
              <a:rPr lang="en-US" dirty="0" smtClean="0">
                <a:solidFill>
                  <a:srgbClr val="002060"/>
                </a:solidFill>
              </a:rPr>
              <a:t>, um </a:t>
            </a:r>
            <a:r>
              <a:rPr lang="en-US" dirty="0" err="1" smtClean="0">
                <a:solidFill>
                  <a:srgbClr val="002060"/>
                </a:solidFill>
              </a:rPr>
              <a:t>sein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Frühstück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zu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machen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</a:t>
            </a:r>
            <a:r>
              <a:rPr lang="en-US" dirty="0" err="1" smtClean="0">
                <a:solidFill>
                  <a:srgbClr val="002060"/>
                </a:solidFill>
              </a:rPr>
              <a:t>Er</a:t>
            </a:r>
            <a:r>
              <a:rPr lang="en-US" dirty="0" smtClean="0">
                <a:solidFill>
                  <a:srgbClr val="002060"/>
                </a:solidFill>
              </a:rPr>
              <a:t> hat </a:t>
            </a:r>
            <a:r>
              <a:rPr lang="en-US" dirty="0" err="1" smtClean="0">
                <a:solidFill>
                  <a:srgbClr val="002060"/>
                </a:solidFill>
              </a:rPr>
              <a:t>heute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keine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Zeit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4. a) </a:t>
            </a:r>
            <a:r>
              <a:rPr lang="en-US" dirty="0" err="1" smtClean="0">
                <a:solidFill>
                  <a:srgbClr val="002060"/>
                </a:solidFill>
              </a:rPr>
              <a:t>Er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isst</a:t>
            </a:r>
            <a:r>
              <a:rPr lang="en-US" dirty="0" smtClean="0">
                <a:solidFill>
                  <a:srgbClr val="002060"/>
                </a:solidFill>
              </a:rPr>
              <a:t> Pizza.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</a:t>
            </a:r>
            <a:r>
              <a:rPr lang="en-US" dirty="0" err="1">
                <a:solidFill>
                  <a:srgbClr val="002060"/>
                </a:solidFill>
              </a:rPr>
              <a:t>E</a:t>
            </a:r>
            <a:r>
              <a:rPr lang="en-US" dirty="0" err="1" smtClean="0">
                <a:solidFill>
                  <a:srgbClr val="002060"/>
                </a:solidFill>
              </a:rPr>
              <a:t>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isst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gesundes</a:t>
            </a:r>
            <a:r>
              <a:rPr lang="en-US" dirty="0" smtClean="0">
                <a:solidFill>
                  <a:srgbClr val="002060"/>
                </a:solidFill>
              </a:rPr>
              <a:t> Essen.</a:t>
            </a:r>
          </a:p>
          <a:p>
            <a:pPr marL="10795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5. a) </a:t>
            </a:r>
            <a:r>
              <a:rPr lang="en-US" dirty="0" err="1">
                <a:solidFill>
                  <a:srgbClr val="002060"/>
                </a:solidFill>
              </a:rPr>
              <a:t>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nimmt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zwei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Käsebrote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in die </a:t>
            </a:r>
            <a:r>
              <a:rPr lang="en-US" dirty="0" err="1" smtClean="0">
                <a:solidFill>
                  <a:srgbClr val="002060"/>
                </a:solidFill>
              </a:rPr>
              <a:t>Schule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</a:t>
            </a:r>
            <a:r>
              <a:rPr lang="en-US" dirty="0" err="1">
                <a:solidFill>
                  <a:srgbClr val="002060"/>
                </a:solidFill>
              </a:rPr>
              <a:t>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nimmt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eine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Birne</a:t>
            </a:r>
            <a:r>
              <a:rPr lang="en-US" dirty="0">
                <a:solidFill>
                  <a:srgbClr val="002060"/>
                </a:solidFill>
              </a:rPr>
              <a:t> und </a:t>
            </a:r>
            <a:r>
              <a:rPr lang="en-US" dirty="0" err="1">
                <a:solidFill>
                  <a:srgbClr val="002060"/>
                </a:solidFill>
              </a:rPr>
              <a:t>einen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Schokoriegel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mit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6. a) </a:t>
            </a:r>
            <a:r>
              <a:rPr lang="en-US" dirty="0" err="1" smtClean="0">
                <a:solidFill>
                  <a:srgbClr val="002060"/>
                </a:solidFill>
              </a:rPr>
              <a:t>Bionade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lecker</a:t>
            </a:r>
            <a:r>
              <a:rPr lang="en-US" dirty="0" smtClean="0">
                <a:solidFill>
                  <a:srgbClr val="002060"/>
                </a:solidFill>
              </a:rPr>
              <a:t> und </a:t>
            </a:r>
            <a:r>
              <a:rPr lang="en-US" dirty="0" err="1" smtClean="0">
                <a:solidFill>
                  <a:srgbClr val="002060"/>
                </a:solidFill>
              </a:rPr>
              <a:t>gesund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107950" indent="0">
              <a:buFont typeface="Georgia" pitchFamily="18" charset="0"/>
              <a:buNone/>
            </a:pPr>
            <a:r>
              <a:rPr lang="en-US" dirty="0" smtClean="0">
                <a:solidFill>
                  <a:srgbClr val="002060"/>
                </a:solidFill>
              </a:rPr>
              <a:t>     b) In der </a:t>
            </a:r>
            <a:r>
              <a:rPr lang="en-US" dirty="0" err="1" smtClean="0">
                <a:solidFill>
                  <a:srgbClr val="002060"/>
                </a:solidFill>
              </a:rPr>
              <a:t>Schule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trinkt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nichts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sz="2400" dirty="0" smtClean="0"/>
          </a:p>
          <a:p>
            <a:pPr marL="107950" indent="0"/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48875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idx="1"/>
          </p:nvPr>
        </p:nvSpPr>
        <p:spPr>
          <a:xfrm>
            <a:off x="107950" y="1412875"/>
            <a:ext cx="8928100" cy="5445125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23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Brummen Sie einen der folgenden Sätze. Die anderen müssen raten.</a:t>
            </a:r>
            <a:endParaRPr lang="ru-RU" sz="1600" b="1" i="1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1. </a:t>
            </a:r>
            <a:r>
              <a:rPr lang="en-US" sz="3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Ich möchte ein Wurstbrot.</a:t>
            </a: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2. </a:t>
            </a:r>
            <a:r>
              <a:rPr lang="en-US" sz="3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Willst du eine Tasse Kaffee?</a:t>
            </a: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3. </a:t>
            </a:r>
            <a:r>
              <a:rPr lang="en-US" sz="3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 isst du in der Pause?</a:t>
            </a: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4. N</a:t>
            </a:r>
            <a:r>
              <a:rPr lang="en-US" sz="3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ichts, ich habe keinen Hunger.</a:t>
            </a: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r>
              <a:rPr lang="en-US" sz="3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5. </a:t>
            </a:r>
            <a:r>
              <a:rPr lang="en-US" sz="3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Du musst deine Hausaufgaben machen</a:t>
            </a:r>
            <a:r>
              <a:rPr lang="en-US" sz="34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endParaRPr lang="ru-RU" sz="3400" b="1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A04DA3"/>
              </a:buClr>
              <a:buFont typeface="Georgia" pitchFamily="18" charset="0"/>
              <a:buNone/>
            </a:pPr>
            <a:endParaRPr lang="ru-RU" sz="3400" b="1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079500"/>
          </a:xfrm>
        </p:spPr>
        <p:txBody>
          <a:bodyPr/>
          <a:lstStyle/>
          <a:p>
            <a:pPr algn="ctr"/>
            <a:r>
              <a:rPr lang="en-US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Brummen</a:t>
            </a:r>
            <a:endParaRPr lang="ru-RU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1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SSER\Pictures\was isst du 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4836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203848" y="944724"/>
            <a:ext cx="0" cy="4968552"/>
          </a:xfrm>
          <a:prstGeom prst="line">
            <a:avLst/>
          </a:prstGeom>
          <a:ln w="38100" cmpd="thickThin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580112" y="980728"/>
            <a:ext cx="0" cy="496855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547664" y="2636912"/>
            <a:ext cx="5832648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47664" y="4437112"/>
            <a:ext cx="5832648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91680" y="1606719"/>
            <a:ext cx="121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wer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4584" y="1606719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  </a:t>
            </a:r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wo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1562889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wohin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5534" y="3111061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b="1" dirty="0" smtClean="0">
                <a:solidFill>
                  <a:srgbClr val="1F497D">
                    <a:lumMod val="75000"/>
                  </a:srgbClr>
                </a:solidFill>
              </a:rPr>
              <a:t>was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51120" y="3101345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warum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02821" y="3142114"/>
            <a:ext cx="2162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  </a:t>
            </a:r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woher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06876" y="4797152"/>
            <a:ext cx="1154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wie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07928" y="4797127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wie</a:t>
            </a:r>
            <a:r>
              <a:rPr lang="en-US" sz="4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viel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5416" y="4797127"/>
            <a:ext cx="221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F497D">
                    <a:lumMod val="75000"/>
                  </a:srgbClr>
                </a:solidFill>
              </a:rPr>
              <a:t>welcher</a:t>
            </a:r>
            <a:endParaRPr lang="ru-RU" sz="4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7811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аттестация Драгунова\приложение №2\Я video 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9302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0" y="434975"/>
            <a:ext cx="3584575" cy="1092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Was … in der Pause …?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2600" y="1798638"/>
            <a:ext cx="3584575" cy="1196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Vielleicht lieber …?</a:t>
            </a:r>
            <a:endParaRPr lang="ru-RU" sz="200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" y="3275013"/>
            <a:ext cx="3552825" cy="11890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Aber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…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kein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…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im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Haus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787900"/>
            <a:ext cx="3535363" cy="11525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Gut, o.k. Und …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trinken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51425" y="993775"/>
            <a:ext cx="3024188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</a:rPr>
              <a:t>… </a:t>
            </a:r>
            <a:r>
              <a:rPr lang="en-US" b="1" dirty="0" err="1">
                <a:solidFill>
                  <a:srgbClr val="002060"/>
                </a:solidFill>
              </a:rPr>
              <a:t>Schokoriegel</a:t>
            </a:r>
            <a:r>
              <a:rPr lang="en-US" b="1" dirty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1425" y="2420938"/>
            <a:ext cx="3024188" cy="1150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</a:rPr>
              <a:t>Nein, …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1425" y="3989388"/>
            <a:ext cx="3055938" cy="1023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Dann nehme icc …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51425" y="5602288"/>
            <a:ext cx="3024188" cy="995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…</a:t>
            </a: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67175" y="1022350"/>
            <a:ext cx="865188" cy="13017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1"/>
          </p:cNvCxnSpPr>
          <p:nvPr/>
        </p:nvCxnSpPr>
        <p:spPr>
          <a:xfrm flipH="1">
            <a:off x="4067175" y="1527175"/>
            <a:ext cx="984250" cy="388938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067175" y="2420938"/>
            <a:ext cx="984250" cy="241300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>
            <a:off x="4144963" y="2997200"/>
            <a:ext cx="906462" cy="43180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067175" y="3860800"/>
            <a:ext cx="984250" cy="431800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1"/>
          </p:cNvCxnSpPr>
          <p:nvPr/>
        </p:nvCxnSpPr>
        <p:spPr>
          <a:xfrm flipH="1">
            <a:off x="4144963" y="4502150"/>
            <a:ext cx="906462" cy="500063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3"/>
          </p:cNvCxnSpPr>
          <p:nvPr/>
        </p:nvCxnSpPr>
        <p:spPr>
          <a:xfrm>
            <a:off x="4144963" y="5364163"/>
            <a:ext cx="865187" cy="674687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067300" y="3978275"/>
            <a:ext cx="3055938" cy="10239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Dann nehme icc …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67300" y="5591175"/>
            <a:ext cx="3024188" cy="995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…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45075" y="3989388"/>
            <a:ext cx="3055938" cy="1023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Dann nehme icc …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45075" y="5602288"/>
            <a:ext cx="3024188" cy="995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…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60950" y="4002088"/>
            <a:ext cx="3055938" cy="1155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rgbClr val="002060"/>
                </a:solidFill>
              </a:rPr>
              <a:t>Dann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nehme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ich</a:t>
            </a:r>
            <a:r>
              <a:rPr lang="en-US" b="1" dirty="0">
                <a:solidFill>
                  <a:srgbClr val="002060"/>
                </a:solidFill>
              </a:rPr>
              <a:t> …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60950" y="5614988"/>
            <a:ext cx="3024188" cy="1127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>
                <a:solidFill>
                  <a:prstClr val="black"/>
                </a:solidFill>
              </a:rPr>
              <a:t>…</a:t>
            </a:r>
            <a:endParaRPr lang="ru-RU" b="1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4350" y="1787525"/>
            <a:ext cx="3584575" cy="1196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Vielleicht lieber …?</a:t>
            </a:r>
            <a:endParaRPr lang="ru-RU" sz="200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6100" y="3263900"/>
            <a:ext cx="3552825" cy="1189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Aber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…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kein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…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im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Haus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98475" y="1800225"/>
            <a:ext cx="3584575" cy="1196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Vielleicht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lieber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…?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30225" y="3276600"/>
            <a:ext cx="3552825" cy="1189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Aber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…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kein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…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im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Haus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08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Hausaufgabe:</a:t>
            </a:r>
            <a:endParaRPr lang="ru-RU" smtClean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indent="0">
              <a:buFont typeface="Georgia" pitchFamily="18" charset="0"/>
              <a:buNone/>
            </a:pPr>
            <a:r>
              <a:rPr lang="en-US" b="1" smtClean="0">
                <a:solidFill>
                  <a:srgbClr val="002060"/>
                </a:solidFill>
              </a:rPr>
              <a:t>6</a:t>
            </a:r>
            <a:r>
              <a:rPr lang="en-US" smtClean="0">
                <a:solidFill>
                  <a:srgbClr val="002060"/>
                </a:solidFill>
              </a:rPr>
              <a:t> Fragen an Maxim zu schreiben:</a:t>
            </a:r>
          </a:p>
          <a:p>
            <a:pPr marL="107950" indent="0">
              <a:buFont typeface="Georgia" pitchFamily="18" charset="0"/>
              <a:buNone/>
            </a:pPr>
            <a:r>
              <a:rPr lang="en-US" smtClean="0">
                <a:solidFill>
                  <a:srgbClr val="002060"/>
                </a:solidFill>
              </a:rPr>
              <a:t>- Alter</a:t>
            </a:r>
          </a:p>
          <a:p>
            <a:pPr marL="107950" indent="0">
              <a:buFont typeface="Georgia" pitchFamily="18" charset="0"/>
              <a:buNone/>
            </a:pPr>
            <a:r>
              <a:rPr lang="en-US" smtClean="0">
                <a:solidFill>
                  <a:srgbClr val="002060"/>
                </a:solidFill>
              </a:rPr>
              <a:t>- Wohnort</a:t>
            </a:r>
          </a:p>
          <a:p>
            <a:pPr marL="107950" indent="0">
              <a:buFont typeface="Georgia" pitchFamily="18" charset="0"/>
              <a:buNone/>
            </a:pPr>
            <a:r>
              <a:rPr lang="en-US" smtClean="0">
                <a:solidFill>
                  <a:srgbClr val="002060"/>
                </a:solidFill>
              </a:rPr>
              <a:t>- Woher…</a:t>
            </a:r>
          </a:p>
          <a:p>
            <a:pPr marL="107950" indent="0">
              <a:buFont typeface="Georgia" pitchFamily="18" charset="0"/>
              <a:buNone/>
            </a:pPr>
            <a:r>
              <a:rPr lang="en-US" smtClean="0">
                <a:solidFill>
                  <a:srgbClr val="002060"/>
                </a:solidFill>
              </a:rPr>
              <a:t>- Haustiere</a:t>
            </a:r>
          </a:p>
          <a:p>
            <a:pPr marL="107950" indent="0">
              <a:buFont typeface="Georgia" pitchFamily="18" charset="0"/>
              <a:buNone/>
            </a:pPr>
            <a:r>
              <a:rPr lang="en-US" smtClean="0">
                <a:solidFill>
                  <a:srgbClr val="002060"/>
                </a:solidFill>
              </a:rPr>
              <a:t>- Fremdsprachen</a:t>
            </a:r>
          </a:p>
          <a:p>
            <a:pPr marL="107950" indent="0">
              <a:buFontTx/>
              <a:buChar char="-"/>
            </a:pPr>
            <a:r>
              <a:rPr lang="en-US" smtClean="0">
                <a:solidFill>
                  <a:srgbClr val="002060"/>
                </a:solidFill>
              </a:rPr>
              <a:t>Lieblingsessen</a:t>
            </a:r>
          </a:p>
          <a:p>
            <a:pPr marL="107950" indent="0">
              <a:buFontTx/>
              <a:buChar char="-"/>
            </a:pPr>
            <a:endParaRPr lang="en-US" smtClean="0">
              <a:solidFill>
                <a:srgbClr val="002060"/>
              </a:solidFill>
            </a:endParaRPr>
          </a:p>
          <a:p>
            <a:pPr marL="107950" indent="0"/>
            <a:r>
              <a:rPr lang="en-US" smtClean="0">
                <a:solidFill>
                  <a:srgbClr val="002060"/>
                </a:solidFill>
              </a:rPr>
              <a:t>E-Mail-Adresse: </a:t>
            </a:r>
            <a:r>
              <a:rPr lang="en-US" b="1" i="1" smtClean="0">
                <a:solidFill>
                  <a:srgbClr val="002060"/>
                </a:solidFill>
              </a:rPr>
              <a:t>elena_dragunova@mail.ru</a:t>
            </a:r>
            <a:endParaRPr lang="ru-RU" b="1" i="1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2" descr="J:\Deutsch 2011-12\7 класс\Картинки 7\бана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2438" y="2276475"/>
            <a:ext cx="5226050" cy="3059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0000"/>
                </a:solidFill>
              </a:rPr>
              <a:t>die Banane </a:t>
            </a:r>
            <a:r>
              <a:rPr lang="en-US" b="1" smtClean="0"/>
              <a:t>– </a:t>
            </a:r>
            <a:r>
              <a:rPr lang="en-US" b="1" smtClean="0">
                <a:solidFill>
                  <a:srgbClr val="FFC000"/>
                </a:solidFill>
              </a:rPr>
              <a:t>die Bananen</a:t>
            </a:r>
            <a:endParaRPr lang="ru-RU" b="1" smtClean="0">
              <a:solidFill>
                <a:srgbClr val="FFC000"/>
              </a:solidFill>
            </a:endParaRPr>
          </a:p>
        </p:txBody>
      </p:sp>
      <p:pic>
        <p:nvPicPr>
          <p:cNvPr id="6147" name="Picture 2" descr="J:\Deutsch 2011-12\7 класс\Картинки 7\бана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4075" y="2578100"/>
            <a:ext cx="5040313" cy="27574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2" descr="J:\Deutsch 2011-12\7 класс\Картинки 7\бат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213" y="2133600"/>
            <a:ext cx="3741737" cy="3690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B0F0"/>
                </a:solidFill>
              </a:rPr>
              <a:t>der Schokoriegel </a:t>
            </a:r>
            <a:r>
              <a:rPr lang="en-US" sz="3600" b="1" smtClean="0"/>
              <a:t>– </a:t>
            </a:r>
            <a:r>
              <a:rPr lang="en-US" sz="3600" b="1" smtClean="0">
                <a:solidFill>
                  <a:srgbClr val="FFC000"/>
                </a:solidFill>
              </a:rPr>
              <a:t>die Schokoriegel</a:t>
            </a:r>
            <a:endParaRPr lang="ru-RU" sz="3600" b="1" smtClean="0">
              <a:solidFill>
                <a:srgbClr val="FFC000"/>
              </a:solidFill>
            </a:endParaRPr>
          </a:p>
        </p:txBody>
      </p:sp>
      <p:pic>
        <p:nvPicPr>
          <p:cNvPr id="8195" name="Picture 2" descr="J:\Deutsch 2011-12\7 класс\Картинки 7\бат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2205038"/>
            <a:ext cx="3308350" cy="3263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 descr="J:\Deutsch 2011-12\7 класс\Картинки 7\бут с колб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975" y="2276475"/>
            <a:ext cx="4287838" cy="3035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301</TotalTime>
  <Words>553</Words>
  <Application>Microsoft Office PowerPoint</Application>
  <PresentationFormat>Экран (4:3)</PresentationFormat>
  <Paragraphs>110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44</vt:i4>
      </vt:variant>
    </vt:vector>
  </HeadingPairs>
  <TitlesOfParts>
    <vt:vector size="53" baseType="lpstr">
      <vt:lpstr>Городская</vt:lpstr>
      <vt:lpstr>1_Городская</vt:lpstr>
      <vt:lpstr>2_Городская</vt:lpstr>
      <vt:lpstr>3_Городская</vt:lpstr>
      <vt:lpstr>4_Городская</vt:lpstr>
      <vt:lpstr>6_Городская</vt:lpstr>
      <vt:lpstr>7_Городская</vt:lpstr>
      <vt:lpstr>8_Городская</vt:lpstr>
      <vt:lpstr>5_Городская</vt:lpstr>
      <vt:lpstr>Was isst du in der Pause?</vt:lpstr>
      <vt:lpstr> Brummen</vt:lpstr>
      <vt:lpstr>Brummen</vt:lpstr>
      <vt:lpstr>Brummen</vt:lpstr>
      <vt:lpstr>Презентация PowerPoint</vt:lpstr>
      <vt:lpstr>die Banane – die Bananen</vt:lpstr>
      <vt:lpstr>Презентация PowerPoint</vt:lpstr>
      <vt:lpstr>der Schokoriegel – die Schokoriegel</vt:lpstr>
      <vt:lpstr>Презентация PowerPoint</vt:lpstr>
      <vt:lpstr>das Wurstbrot – die Wurstbrote</vt:lpstr>
      <vt:lpstr>Презентация PowerPoint</vt:lpstr>
      <vt:lpstr>das Käsebrot - die Käsebrote</vt:lpstr>
      <vt:lpstr>Презентация PowerPoint</vt:lpstr>
      <vt:lpstr>die Birne – die Birnen</vt:lpstr>
      <vt:lpstr>Презентация PowerPoint</vt:lpstr>
      <vt:lpstr>der Jogurt – die Jogurts</vt:lpstr>
      <vt:lpstr>Презентация PowerPoint</vt:lpstr>
      <vt:lpstr>der Kuchen – die Kuchen</vt:lpstr>
      <vt:lpstr>Презентация PowerPoint</vt:lpstr>
      <vt:lpstr>die Cola</vt:lpstr>
      <vt:lpstr>Презентация PowerPoint</vt:lpstr>
      <vt:lpstr>die Limonade – die Limonaden</vt:lpstr>
      <vt:lpstr>Презентация PowerPoint</vt:lpstr>
      <vt:lpstr>das Mineralwasser</vt:lpstr>
      <vt:lpstr>Презентация PowerPoint</vt:lpstr>
      <vt:lpstr>der Saft – die Säfte</vt:lpstr>
      <vt:lpstr>Презентация PowerPoint</vt:lpstr>
      <vt:lpstr>das Stück Torte</vt:lpstr>
      <vt:lpstr>Презентация PowerPoint</vt:lpstr>
      <vt:lpstr>die Knäckebrote</vt:lpstr>
      <vt:lpstr>Презентация PowerPoint</vt:lpstr>
      <vt:lpstr>die Chips</vt:lpstr>
      <vt:lpstr>Презентация PowerPoint</vt:lpstr>
      <vt:lpstr>die Tafel Schokolade</vt:lpstr>
      <vt:lpstr>Презентация PowerPoint</vt:lpstr>
      <vt:lpstr>der Apfel – die Äpfel</vt:lpstr>
      <vt:lpstr>Презентация PowerPoint</vt:lpstr>
      <vt:lpstr>Презентация PowerPoint</vt:lpstr>
      <vt:lpstr>  Was stimmt?</vt:lpstr>
      <vt:lpstr>Презентация PowerPoint</vt:lpstr>
      <vt:lpstr>Презентация PowerPoint</vt:lpstr>
      <vt:lpstr>Презентация PowerPoint</vt:lpstr>
      <vt:lpstr>Презентация PowerPoint</vt:lpstr>
      <vt:lpstr>Hausaufgabe: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isst du in der Pause?</dc:title>
  <dc:creator>Чекалёва Надежда</dc:creator>
  <cp:lastModifiedBy>Mutter</cp:lastModifiedBy>
  <cp:revision>29</cp:revision>
  <dcterms:created xsi:type="dcterms:W3CDTF">2011-09-26T19:44:02Z</dcterms:created>
  <dcterms:modified xsi:type="dcterms:W3CDTF">2018-06-27T19:06:53Z</dcterms:modified>
</cp:coreProperties>
</file>