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5BEDA6-09FA-49C6-9A1A-E67E86AEB399}" type="datetimeFigureOut">
              <a:rPr lang="ru-RU" smtClean="0"/>
              <a:pPr/>
              <a:t>27.06.2018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13722F-7147-43D4-930F-C73843426B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E%D1%81%D1%85%D0%BE%D0%B4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s://ru.wikipedia.org/wiki/2000_%D0%B3%D0%BE%D0%B4" TargetMode="External"/><Relationship Id="rId7" Type="http://schemas.openxmlformats.org/officeDocument/2006/relationships/hyperlink" Target="https://ru.wikipedia.org/wiki/%D0%9F%D1%82%D0%B8%D1%86%D0%B0-%D1%81%D0%B5%D0%BA%D1%80%D0%B5%D1%82%D0%B0%D1%80%D1%8C" TargetMode="External"/><Relationship Id="rId12" Type="http://schemas.openxmlformats.org/officeDocument/2006/relationships/hyperlink" Target="https://ru.wikipedia.org/wiki/%D0%9F%D1%88%D0%B5%D0%BD%D0%B8%D1%86%D0%B0" TargetMode="External"/><Relationship Id="rId2" Type="http://schemas.openxmlformats.org/officeDocument/2006/relationships/hyperlink" Target="https://ru.wikipedia.org/wiki/27_%D0%B0%D0%BF%D1%80%D0%B5%D0%BB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F%D1%80%D0%BE%D1%82%D0%B5%D1%8F" TargetMode="External"/><Relationship Id="rId11" Type="http://schemas.openxmlformats.org/officeDocument/2006/relationships/hyperlink" Target="https://ru.wikipedia.org/wiki/%D0%91%D0%B8%D0%B2%D0%B5%D0%BD%D1%8C" TargetMode="External"/><Relationship Id="rId5" Type="http://schemas.openxmlformats.org/officeDocument/2006/relationships/hyperlink" Target="https://ru.wikipedia.org/wiki/%D0%9A%D0%BE%D0%BF%D1%8C%D1%91" TargetMode="External"/><Relationship Id="rId10" Type="http://schemas.openxmlformats.org/officeDocument/2006/relationships/hyperlink" Target="https://ru.wikipedia.org/wiki/%D0%A1%D0%BB%D0%BE%D0%BD" TargetMode="External"/><Relationship Id="rId4" Type="http://schemas.openxmlformats.org/officeDocument/2006/relationships/hyperlink" Target="https://ru.wikipedia.org/wiki/%D0%91%D1%83%D0%BB%D0%B0%D0%B2%D0%B0" TargetMode="External"/><Relationship Id="rId9" Type="http://schemas.openxmlformats.org/officeDocument/2006/relationships/hyperlink" Target="https://ru.wikipedia.org/wiki/%D0%A1%D0%BE%D0%BB%D0%BD%D1%86%D0%B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&#1055;&#1086;&#1083;&#1100;&#1079;&#1086;&#1074;&#1072;&#1090;&#1077;&#1083;&#1100;\Downloads\&#1043;&#1080;&#1084;&#1085;%20&#1070;&#1040;&#1056;.mp4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5%D1%82%D0%BE%D1%80%D0%B8%D1%8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ru.wikipedia.org/wiki/%D0%91%D0%BB%D1%83%D0%BC%D1%84%D0%BE%D0%BD%D1%82%D0%B5%D0%B9%D0%BD" TargetMode="External"/><Relationship Id="rId4" Type="http://schemas.openxmlformats.org/officeDocument/2006/relationships/hyperlink" Target="https://ru.wikipedia.org/wiki/%D0%9A%D0%B5%D0%B9%D0%BF%D1%82%D0%B0%D1%83%D0%B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выполнена </a:t>
            </a:r>
            <a:r>
              <a:rPr lang="ru-RU" dirty="0" smtClean="0"/>
              <a:t>учителем истории и </a:t>
            </a:r>
            <a:r>
              <a:rPr lang="ru-RU" smtClean="0"/>
              <a:t>обществознания Светличной Т.В.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4371996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Южно-Африканская республика.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Правовая система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Правовая система ЮАР</a:t>
            </a:r>
            <a:r>
              <a:rPr lang="ru-RU" sz="1800" b="1" baseline="30000" dirty="0" smtClean="0"/>
              <a:t>    </a:t>
            </a:r>
            <a:r>
              <a:rPr lang="ru-RU" sz="1800" b="1" dirty="0" smtClean="0"/>
              <a:t>смешанная  так,  как вобрала в себя элементы сразу трёх выделяемых сегодня правовых семей: </a:t>
            </a:r>
            <a:r>
              <a:rPr lang="ru-RU" sz="1800" b="1" i="1" u="sng" dirty="0" smtClean="0"/>
              <a:t>романо-германской, англо-саксонской и традиционной</a:t>
            </a:r>
            <a:r>
              <a:rPr lang="ru-RU" sz="1800" b="1" dirty="0" smtClean="0"/>
              <a:t>. В целом, в современной Южной Африке преобладает романо-германское право, то есть наблюдается верховенство закона над всеми правовыми решениями и чёткое разделение права на </a:t>
            </a:r>
            <a:r>
              <a:rPr lang="ru-RU" sz="1800" b="1" i="1" u="sng" dirty="0" smtClean="0"/>
              <a:t>частное и публичное</a:t>
            </a:r>
            <a:r>
              <a:rPr lang="ru-RU" sz="1800" b="1" dirty="0" smtClean="0"/>
              <a:t>. </a:t>
            </a:r>
            <a:endParaRPr lang="ru-RU" sz="1800" b="1" dirty="0"/>
          </a:p>
        </p:txBody>
      </p:sp>
      <p:pic>
        <p:nvPicPr>
          <p:cNvPr id="5" name="Содержимое 4" descr="43923191_m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868" y="142852"/>
            <a:ext cx="5340350" cy="3231843"/>
          </a:xfrm>
        </p:spPr>
      </p:pic>
      <p:pic>
        <p:nvPicPr>
          <p:cNvPr id="19458" name="Picture 2" descr="C:\Users\Пользователь\Pictures\35464.jpg"/>
          <p:cNvPicPr>
            <a:picLocks noChangeAspect="1" noChangeArrowheads="1"/>
          </p:cNvPicPr>
          <p:nvPr/>
        </p:nvPicPr>
        <p:blipFill>
          <a:blip r:embed="rId3"/>
          <a:srcRect l="36315"/>
          <a:stretch>
            <a:fillRect/>
          </a:stretch>
        </p:blipFill>
        <p:spPr bwMode="auto">
          <a:xfrm>
            <a:off x="4857752" y="3429000"/>
            <a:ext cx="4000528" cy="3257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486400"/>
            <a:ext cx="3486144" cy="5207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Конституция ЮАР.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Была подписана президентом Нельсоном </a:t>
            </a:r>
            <a:r>
              <a:rPr lang="ru-RU" sz="2000" dirty="0" err="1" smtClean="0"/>
              <a:t>Мандела</a:t>
            </a:r>
            <a:r>
              <a:rPr lang="ru-RU" sz="2000" dirty="0" smtClean="0"/>
              <a:t> 10 декабря 1996г.  и вступила в силу 4 февраля 1997 г.</a:t>
            </a:r>
            <a:endParaRPr lang="ru-RU" sz="2000" dirty="0"/>
          </a:p>
        </p:txBody>
      </p:sp>
      <p:pic>
        <p:nvPicPr>
          <p:cNvPr id="5" name="Содержимое 4" descr="unnamed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1934" y="142852"/>
            <a:ext cx="4143404" cy="492922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482" name="Picture 2" descr="C:\Users\Пользователь\Pictures\IMG_0634-1024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00372"/>
            <a:ext cx="5041735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Законодательная власть в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200" b="1" dirty="0" smtClean="0"/>
              <a:t>Двухпалатный парламент, состоящий</a:t>
            </a:r>
            <a:br>
              <a:rPr lang="ru-RU" sz="2200" b="1" dirty="0" smtClean="0"/>
            </a:br>
            <a:r>
              <a:rPr lang="ru-RU" sz="2200" b="1" dirty="0" smtClean="0"/>
              <a:t>из Национального совета провинций, имеющего особые полномочия для защиты региональных интересов, в том числе сохранения культурной и языковой традиции среди этнических меньшинств) и</a:t>
            </a:r>
            <a:br>
              <a:rPr lang="ru-RU" sz="2200" b="1" dirty="0" smtClean="0"/>
            </a:br>
            <a:r>
              <a:rPr lang="ru-RU" sz="2200" b="1" dirty="0" smtClean="0"/>
              <a:t>Национальной ассамблеи.</a:t>
            </a:r>
          </a:p>
          <a:p>
            <a:r>
              <a:rPr lang="ru-RU" sz="2200" b="1" dirty="0" smtClean="0"/>
              <a:t>Парламентские решения принимаются простым большинством, для внесения поправок в конституцию требуется большинство в две трети голосов депутатов обеих палат.</a:t>
            </a:r>
            <a:br>
              <a:rPr lang="ru-RU" sz="2200" b="1" dirty="0" smtClean="0"/>
            </a:br>
            <a:endParaRPr lang="ru-RU" sz="2200" b="1" dirty="0" smtClean="0"/>
          </a:p>
          <a:p>
            <a:endParaRPr lang="ru-RU" dirty="0"/>
          </a:p>
        </p:txBody>
      </p:sp>
      <p:pic>
        <p:nvPicPr>
          <p:cNvPr id="5" name="Содержимое 4" descr="20150218-Julius Malema-262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43306" y="571480"/>
            <a:ext cx="5340350" cy="44291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5486400"/>
            <a:ext cx="4772028" cy="520700"/>
          </a:xfrm>
        </p:spPr>
        <p:txBody>
          <a:bodyPr/>
          <a:lstStyle/>
          <a:p>
            <a:r>
              <a:rPr lang="ru-RU" dirty="0" smtClean="0"/>
              <a:t>Законодательная власть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500042"/>
            <a:ext cx="3508379" cy="6143668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Полномочия палат в области законодательства не равны. Законопроекты могут вноситься в любую из палат, но финансовые - только в Национальное собрание. Все принятые Национальным советом провинций законопроекты передаются на утверждение Национальному собранию и наоборот. Национальный совет провинций может утвердить поступивший к нему из нижней палаты законопроект в неизменном виде, утвердить его с поправками или отклонить. В то же время Национальный совет провинций не имеет возможности провести свой законопроект вопреки мнению нижней палаты, если последняя отклонит переданный ей из верхней палаты законопроект или утвердит его с изменениями. 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     Принятый Парламентом законопроект передается Президенту для санкционирования и подписания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       Парламент</a:t>
            </a:r>
          </a:p>
          <a:p>
            <a:endParaRPr lang="ru-RU" dirty="0" smtClean="0"/>
          </a:p>
          <a:p>
            <a:r>
              <a:rPr lang="ru-RU" sz="2000" dirty="0" smtClean="0"/>
              <a:t>Национальный совет провинций – верхняя палата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Национальное собрание (ассамблея) – нижняя палата</a:t>
            </a:r>
            <a:endParaRPr lang="ru-RU" sz="2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4429124" y="1214422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286248" y="1643050"/>
            <a:ext cx="2714644" cy="17145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5486400"/>
            <a:ext cx="4914904" cy="520700"/>
          </a:xfrm>
        </p:spPr>
        <p:txBody>
          <a:bodyPr/>
          <a:lstStyle/>
          <a:p>
            <a:r>
              <a:rPr lang="ru-RU" dirty="0" smtClean="0"/>
              <a:t>Исполнительная власть в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214290"/>
            <a:ext cx="3929090" cy="642942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Глава государства и правительства (исполнительной власти), а также главнокомандующий вооруженными силами - Президент. Он избирается Национальным собранием из числа его членов сроком на 5 лет. Никто не может быть Президентом более 2 сроков. Президент призван защищать Конституцию и обеспечивать единство нации. Он подписывает принятые Парламентом законы, созывает палаты на чрезвычайные заседания, объявляет референдум, назначает на публичные должности осуществляет помилование; присваивает государственные награды, назначает и отзывает дипломатических представителей ЮАР, получает верительные и отзывные грамоты от иностранных дипломатических представителей.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XDF801-27_2018_074142_h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058" y="428604"/>
            <a:ext cx="5000660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486400"/>
            <a:ext cx="4343400" cy="520700"/>
          </a:xfrm>
        </p:spPr>
        <p:txBody>
          <a:bodyPr/>
          <a:lstStyle/>
          <a:p>
            <a:r>
              <a:rPr lang="ru-RU" dirty="0" smtClean="0"/>
              <a:t>Исполнительная власть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42852"/>
            <a:ext cx="3571900" cy="642942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Президент осуществляет исполнительную власть совместно с другими членами Кабинета (правительства), применяет национальное законодательство, проводит правительственный политический курс, координирует функции министерств и ведомств, осуществляет право законодательной инициативы.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 Кабинет состоит из Президента как главы Кабинета, заместителя Президента и министров. Он назначает заместителя Президента и министров и может сместить их. Заместитель Президента и министры должны быть выбраны из числа депутатов Национального собрания. Заместитель Президента оказывает помощь Президенту в исполнении правительственных функций.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 Члены Кабинета несут ответственность за исполнение своих функций перед Президентом, а также коллективно и индивидуально подотчетны Парламенту.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xbOqF8pAQB6KAYQuWh1TolE6MiAMsm9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43306" y="285728"/>
            <a:ext cx="5340350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Судебная власть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 Конституция предусматривает независимую и беспристрастную судебную власть, подчиненную только ей. В судебную систему ЮАР входят Конституционный суд, Верховный апелляционный суд, высокие суды, суды магистратов.</a:t>
            </a:r>
            <a:endParaRPr lang="ru-RU" sz="1800" b="1" dirty="0"/>
          </a:p>
        </p:txBody>
      </p:sp>
      <p:pic>
        <p:nvPicPr>
          <p:cNvPr id="5" name="Содержимое 4" descr="11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14744" y="357166"/>
            <a:ext cx="5072098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4429132"/>
            <a:ext cx="4129086" cy="1428760"/>
          </a:xfrm>
        </p:spPr>
        <p:txBody>
          <a:bodyPr/>
          <a:lstStyle/>
          <a:p>
            <a:r>
              <a:rPr lang="ru-RU" dirty="0" smtClean="0"/>
              <a:t>Судебная власть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42852"/>
            <a:ext cx="3322669" cy="657229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Высшей судебной инстанцией является Верховный суд во главе с верховным судьей. В состав Верховного суда входят апелляционный суд, провинциальные и местные суды. Каждый округ и район в пределах провинции располагает судом магистрата с четкой юрисдикцией в уголовных и гражданских делах. Состоящий из 11 членов Конституционный суд – высшая судебная инстанция по вопросам истолкования Конституции, ее защиты и проведения в жизнь ее статей. Члены Конституционного суда назначаются президентом из списка кандидатов, подготовленного независимой судебной комиссией.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judiciary-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868" y="285728"/>
            <a:ext cx="5429288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609600"/>
            <a:ext cx="3500430" cy="5962672"/>
          </a:xfrm>
        </p:spPr>
        <p:txBody>
          <a:bodyPr>
            <a:normAutofit fontScale="92500" lnSpcReduction="10000"/>
          </a:bodyPr>
          <a:lstStyle/>
          <a:p>
            <a:pPr fontAlgn="ctr"/>
            <a:r>
              <a:rPr lang="ru-RU" sz="2200" b="1" dirty="0" smtClean="0">
                <a:solidFill>
                  <a:schemeClr val="tx1"/>
                </a:solidFill>
              </a:rPr>
              <a:t>Утверждён: </a:t>
            </a:r>
            <a:r>
              <a:rPr lang="ru-RU" sz="2200" b="1" dirty="0" smtClean="0">
                <a:solidFill>
                  <a:schemeClr val="tx1"/>
                </a:solidFill>
                <a:hlinkClick r:id="rId2" tooltip="27 апреля"/>
              </a:rPr>
              <a:t>27 апреля</a:t>
            </a:r>
            <a:r>
              <a:rPr lang="ru-RU" sz="2200" b="1" dirty="0" smtClean="0">
                <a:solidFill>
                  <a:schemeClr val="tx1"/>
                </a:solidFill>
              </a:rPr>
              <a:t> </a:t>
            </a:r>
            <a:r>
              <a:rPr lang="ru-RU" sz="2200" b="1" dirty="0" smtClean="0">
                <a:solidFill>
                  <a:schemeClr val="tx1"/>
                </a:solidFill>
                <a:hlinkClick r:id="rId3" tooltip="2000 год"/>
              </a:rPr>
              <a:t>2000 года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fontAlgn="ctr"/>
            <a:r>
              <a:rPr lang="ru-RU" sz="2200" b="1" dirty="0" smtClean="0">
                <a:solidFill>
                  <a:schemeClr val="tx1"/>
                </a:solidFill>
              </a:rPr>
              <a:t>Нашлемник: </a:t>
            </a:r>
            <a:r>
              <a:rPr lang="ru-RU" sz="2200" b="1" dirty="0" smtClean="0">
                <a:solidFill>
                  <a:schemeClr val="tx1"/>
                </a:solidFill>
                <a:hlinkClick r:id="rId4" tooltip="Булава"/>
              </a:rPr>
              <a:t>Булава</a:t>
            </a:r>
            <a:r>
              <a:rPr lang="ru-RU" sz="2200" b="1" dirty="0" smtClean="0">
                <a:solidFill>
                  <a:schemeClr val="tx1"/>
                </a:solidFill>
              </a:rPr>
              <a:t> и </a:t>
            </a:r>
            <a:r>
              <a:rPr lang="ru-RU" sz="2200" b="1" dirty="0" smtClean="0">
                <a:solidFill>
                  <a:schemeClr val="tx1"/>
                </a:solidFill>
                <a:hlinkClick r:id="rId5" tooltip="Копьё"/>
              </a:rPr>
              <a:t>копьё</a:t>
            </a:r>
            <a:r>
              <a:rPr lang="ru-RU" sz="2200" b="1" dirty="0" smtClean="0">
                <a:solidFill>
                  <a:schemeClr val="tx1"/>
                </a:solidFill>
              </a:rPr>
              <a:t>, цветок </a:t>
            </a:r>
            <a:r>
              <a:rPr lang="ru-RU" sz="2200" b="1" dirty="0" smtClean="0">
                <a:solidFill>
                  <a:schemeClr val="tx1"/>
                </a:solidFill>
                <a:hlinkClick r:id="rId6" tooltip="Протея"/>
              </a:rPr>
              <a:t>протеи</a:t>
            </a:r>
            <a:r>
              <a:rPr lang="ru-RU" sz="2200" b="1" dirty="0" smtClean="0">
                <a:solidFill>
                  <a:schemeClr val="tx1"/>
                </a:solidFill>
              </a:rPr>
              <a:t>, </a:t>
            </a:r>
            <a:r>
              <a:rPr lang="ru-RU" sz="2200" b="1" dirty="0" smtClean="0">
                <a:solidFill>
                  <a:schemeClr val="tx1"/>
                </a:solidFill>
                <a:hlinkClick r:id="rId7" tooltip="Птица-секретарь"/>
              </a:rPr>
              <a:t>птица-секретарь</a:t>
            </a:r>
            <a:r>
              <a:rPr lang="ru-RU" sz="2200" b="1" dirty="0" smtClean="0">
                <a:solidFill>
                  <a:schemeClr val="tx1"/>
                </a:solidFill>
              </a:rPr>
              <a:t> и </a:t>
            </a:r>
            <a:r>
              <a:rPr lang="ru-RU" sz="2200" b="1" dirty="0" smtClean="0">
                <a:solidFill>
                  <a:schemeClr val="tx1"/>
                </a:solidFill>
                <a:hlinkClick r:id="rId8" tooltip="Восход"/>
              </a:rPr>
              <a:t>восходящее</a:t>
            </a:r>
            <a:r>
              <a:rPr lang="ru-RU" sz="2200" b="1" dirty="0" smtClean="0">
                <a:solidFill>
                  <a:schemeClr val="tx1"/>
                </a:solidFill>
              </a:rPr>
              <a:t> </a:t>
            </a:r>
          </a:p>
          <a:p>
            <a:pPr fontAlgn="ctr"/>
            <a:r>
              <a:rPr lang="ru-RU" sz="2200" b="1" dirty="0" smtClean="0">
                <a:solidFill>
                  <a:schemeClr val="tx1"/>
                </a:solidFill>
                <a:hlinkClick r:id="rId9" tooltip="Солнце"/>
              </a:rPr>
              <a:t>солнце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fontAlgn="ctr"/>
            <a:r>
              <a:rPr lang="ru-RU" sz="2200" b="1" dirty="0" smtClean="0">
                <a:solidFill>
                  <a:schemeClr val="tx1"/>
                </a:solidFill>
              </a:rPr>
              <a:t>Щит :Две человеческие фигуры цвета красной охры, соединившие изогнутые в локте правые руки в приветствии</a:t>
            </a:r>
          </a:p>
          <a:p>
            <a:pPr fontAlgn="ctr"/>
            <a:r>
              <a:rPr lang="ru-RU" sz="2200" b="1" dirty="0" err="1" smtClean="0">
                <a:solidFill>
                  <a:schemeClr val="tx1"/>
                </a:solidFill>
              </a:rPr>
              <a:t>Щитодержатели</a:t>
            </a:r>
            <a:r>
              <a:rPr lang="ru-RU" sz="2200" b="1" dirty="0" smtClean="0">
                <a:solidFill>
                  <a:schemeClr val="tx1"/>
                </a:solidFill>
              </a:rPr>
              <a:t>: </a:t>
            </a:r>
            <a:r>
              <a:rPr lang="ru-RU" sz="2200" b="1" dirty="0" smtClean="0">
                <a:solidFill>
                  <a:schemeClr val="tx1"/>
                </a:solidFill>
                <a:hlinkClick r:id="rId10" tooltip="Слон"/>
              </a:rPr>
              <a:t>Слоновые</a:t>
            </a:r>
            <a:r>
              <a:rPr lang="ru-RU" sz="2200" b="1" dirty="0" smtClean="0">
                <a:solidFill>
                  <a:schemeClr val="tx1"/>
                </a:solidFill>
              </a:rPr>
              <a:t> </a:t>
            </a:r>
            <a:r>
              <a:rPr lang="ru-RU" sz="2200" b="1" dirty="0" smtClean="0">
                <a:solidFill>
                  <a:schemeClr val="tx1"/>
                </a:solidFill>
                <a:hlinkClick r:id="rId11" tooltip="Бивень"/>
              </a:rPr>
              <a:t>бивни</a:t>
            </a:r>
            <a:r>
              <a:rPr lang="ru-RU" sz="2200" b="1" dirty="0" smtClean="0">
                <a:solidFill>
                  <a:schemeClr val="tx1"/>
                </a:solidFill>
              </a:rPr>
              <a:t> и </a:t>
            </a:r>
          </a:p>
          <a:p>
            <a:pPr fontAlgn="ctr"/>
            <a:r>
              <a:rPr lang="ru-RU" sz="2200" b="1" dirty="0" smtClean="0">
                <a:solidFill>
                  <a:schemeClr val="tx1"/>
                </a:solidFill>
              </a:rPr>
              <a:t>колосья </a:t>
            </a:r>
            <a:r>
              <a:rPr lang="ru-RU" sz="2200" b="1" dirty="0" smtClean="0">
                <a:solidFill>
                  <a:schemeClr val="tx1"/>
                </a:solidFill>
                <a:hlinkClick r:id="rId12" tooltip="Пшеница"/>
              </a:rPr>
              <a:t>пшеницы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fontAlgn="ctr"/>
            <a:r>
              <a:rPr lang="ru-RU" sz="2200" b="1" dirty="0" smtClean="0">
                <a:solidFill>
                  <a:schemeClr val="tx1"/>
                </a:solidFill>
              </a:rPr>
              <a:t>Девиз: </a:t>
            </a:r>
            <a:r>
              <a:rPr lang="ru-RU" sz="2200" b="1" i="1" dirty="0" smtClean="0">
                <a:solidFill>
                  <a:schemeClr val="tx1"/>
                </a:solidFill>
              </a:rPr>
              <a:t>«Разные люди объединяются»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fontAlgn="ctr"/>
            <a:r>
              <a:rPr lang="ru-RU" sz="2200" b="1" dirty="0" smtClean="0">
                <a:solidFill>
                  <a:schemeClr val="tx1"/>
                </a:solidFill>
              </a:rPr>
              <a:t>Автор герба: </a:t>
            </a:r>
            <a:r>
              <a:rPr lang="ru-RU" sz="2200" b="1" dirty="0" err="1" smtClean="0">
                <a:solidFill>
                  <a:schemeClr val="tx1"/>
                </a:solidFill>
              </a:rPr>
              <a:t>Яан</a:t>
            </a:r>
            <a:r>
              <a:rPr lang="ru-RU" sz="2200" b="1" dirty="0" smtClean="0">
                <a:solidFill>
                  <a:schemeClr val="tx1"/>
                </a:solidFill>
              </a:rPr>
              <a:t> Беккер.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03650" y="609600"/>
            <a:ext cx="5340350" cy="4800600"/>
          </a:xfrm>
        </p:spPr>
        <p:txBody>
          <a:bodyPr/>
          <a:lstStyle/>
          <a:p>
            <a:r>
              <a:rPr lang="ru-RU" dirty="0" smtClean="0"/>
              <a:t>Государственная символика ЮАР. Герб.</a:t>
            </a:r>
            <a:endParaRPr lang="ru-RU" dirty="0"/>
          </a:p>
        </p:txBody>
      </p:sp>
      <p:pic>
        <p:nvPicPr>
          <p:cNvPr id="1026" name="Picture 2" descr="C:\Users\Пользователь\Pictures\180px-Coat_of_arms_of_South_Africa.svg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57620" y="1643050"/>
            <a:ext cx="421484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609600"/>
            <a:ext cx="3714750" cy="596265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Штандарт был принят в апреле 1994 года. </a:t>
            </a:r>
          </a:p>
          <a:p>
            <a:r>
              <a:rPr lang="ru-RU" sz="1600" b="1" dirty="0" smtClean="0"/>
              <a:t>Каждый цвет имеет особенное значение для истории ЮАР.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Красная </a:t>
            </a:r>
            <a:r>
              <a:rPr lang="ru-RU" sz="1600" b="1" dirty="0" smtClean="0"/>
              <a:t>перевернутая трапеция представляет Великобританию, бывшего колонизатора, а также население страны, использующее английский язык. 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Синяя </a:t>
            </a:r>
            <a:r>
              <a:rPr lang="ru-RU" sz="1600" b="1" dirty="0" smtClean="0"/>
              <a:t>фигура – олицетворение буров и государства Нидерланды.</a:t>
            </a:r>
          </a:p>
          <a:p>
            <a:r>
              <a:rPr lang="ru-RU" sz="1600" b="1" dirty="0" smtClean="0"/>
              <a:t> Под </a:t>
            </a:r>
            <a:r>
              <a:rPr lang="ru-RU" sz="1600" b="1" dirty="0" smtClean="0">
                <a:solidFill>
                  <a:srgbClr val="00B050"/>
                </a:solidFill>
              </a:rPr>
              <a:t>зеленой</a:t>
            </a:r>
            <a:r>
              <a:rPr lang="ru-RU" sz="1600" b="1" dirty="0" smtClean="0"/>
              <a:t> полосой понимаются права жителей, родившихся в результате смешанных браков и исповедующих исламскую религию. </a:t>
            </a:r>
            <a:r>
              <a:rPr lang="ru-RU" sz="1600" b="1" dirty="0" smtClean="0">
                <a:solidFill>
                  <a:schemeClr val="tx1"/>
                </a:solidFill>
              </a:rPr>
              <a:t>Черный</a:t>
            </a:r>
            <a:r>
              <a:rPr lang="ru-RU" sz="1600" b="1" dirty="0" smtClean="0"/>
              <a:t> треугольник, который располагается возле древка, является символом борьбы чернокожих африканцев за права и свободу. </a:t>
            </a:r>
          </a:p>
          <a:p>
            <a:r>
              <a:rPr lang="ru-RU" sz="1600" b="1" dirty="0" smtClean="0">
                <a:solidFill>
                  <a:srgbClr val="FFC000"/>
                </a:solidFill>
              </a:rPr>
              <a:t>Желтая</a:t>
            </a:r>
            <a:r>
              <a:rPr lang="ru-RU" sz="1600" b="1" dirty="0" smtClean="0"/>
              <a:t> кайма напоминает об индейском населении, которое проживает в южной части страны</a:t>
            </a:r>
            <a:endParaRPr lang="ru-RU" sz="1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03650" y="609600"/>
            <a:ext cx="5340350" cy="4800600"/>
          </a:xfrm>
        </p:spPr>
        <p:txBody>
          <a:bodyPr/>
          <a:lstStyle/>
          <a:p>
            <a:r>
              <a:rPr lang="ru-RU" dirty="0" smtClean="0"/>
              <a:t>Государственная символика ЮАР. Флаг.</a:t>
            </a:r>
            <a:endParaRPr lang="ru-RU" dirty="0"/>
          </a:p>
        </p:txBody>
      </p:sp>
      <p:pic>
        <p:nvPicPr>
          <p:cNvPr id="2050" name="Picture 2" descr="C:\Users\Пользователь\Pictures\Y0Layq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714488"/>
            <a:ext cx="528638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714744" y="5486400"/>
            <a:ext cx="4714908" cy="520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Государственная символика ЮАР. Гимн.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/>
              <a:t>Гимн был принят в 1997 г.</a:t>
            </a:r>
          </a:p>
          <a:p>
            <a:r>
              <a:rPr lang="ru-RU" b="1" dirty="0" smtClean="0"/>
              <a:t>Господи, благослови Африку,</a:t>
            </a:r>
            <a:br>
              <a:rPr lang="ru-RU" b="1" dirty="0" smtClean="0"/>
            </a:br>
            <a:r>
              <a:rPr lang="ru-RU" b="1" dirty="0" smtClean="0"/>
              <a:t>Пусть её слава вознесется высоко,</a:t>
            </a:r>
            <a:br>
              <a:rPr lang="ru-RU" b="1" dirty="0" smtClean="0"/>
            </a:br>
            <a:r>
              <a:rPr lang="ru-RU" b="1" dirty="0" smtClean="0"/>
              <a:t>Услышь наши прошения,</a:t>
            </a:r>
            <a:br>
              <a:rPr lang="ru-RU" b="1" dirty="0" smtClean="0"/>
            </a:br>
            <a:r>
              <a:rPr lang="ru-RU" b="1" dirty="0" smtClean="0"/>
              <a:t>Господи, благослови нас, детей своих.</a:t>
            </a:r>
          </a:p>
          <a:p>
            <a:r>
              <a:rPr lang="ru-RU" b="1" dirty="0" smtClean="0"/>
              <a:t>Звучит призыв собраться вместе,</a:t>
            </a:r>
            <a:br>
              <a:rPr lang="ru-RU" b="1" dirty="0" smtClean="0"/>
            </a:br>
            <a:r>
              <a:rPr lang="ru-RU" b="1" dirty="0" smtClean="0"/>
              <a:t>И вместе мы будем стоять,</a:t>
            </a:r>
            <a:br>
              <a:rPr lang="ru-RU" b="1" dirty="0" smtClean="0"/>
            </a:br>
            <a:r>
              <a:rPr lang="ru-RU" b="1" dirty="0" smtClean="0"/>
              <a:t>Будем же жить и бороться за свободу,</a:t>
            </a:r>
            <a:br>
              <a:rPr lang="ru-RU" b="1" dirty="0" smtClean="0"/>
            </a:br>
            <a:r>
              <a:rPr lang="ru-RU" b="1" dirty="0" smtClean="0"/>
              <a:t>В Южной Африке, нашей земле.</a:t>
            </a:r>
            <a:endParaRPr lang="ru-RU" b="1" dirty="0"/>
          </a:p>
        </p:txBody>
      </p:sp>
      <p:pic>
        <p:nvPicPr>
          <p:cNvPr id="3075" name="Picture 3" descr="C:\Users\Пользователь\Pictures\2009-06-14T141350Z_01_JFL09_RTRIDSP_3_SOCCER-CONFEDERATIONS-SAFRIC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3571868" y="285728"/>
            <a:ext cx="5340350" cy="3369010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Pictures\730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14686"/>
            <a:ext cx="2928958" cy="3500461"/>
          </a:xfrm>
          <a:prstGeom prst="rect">
            <a:avLst/>
          </a:prstGeom>
          <a:noFill/>
        </p:spPr>
      </p:pic>
      <p:pic>
        <p:nvPicPr>
          <p:cNvPr id="10" name="Гимн ЮАР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643570" y="3857628"/>
            <a:ext cx="2143108" cy="1500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Форма территориально-государственного устройства.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b="1" dirty="0" smtClean="0"/>
              <a:t>С 1994 г. ЮАР является унитарным государством.</a:t>
            </a:r>
          </a:p>
          <a:p>
            <a:r>
              <a:rPr lang="ru-RU" sz="1800" b="1" dirty="0" smtClean="0"/>
              <a:t>Территория страны поделена на 9 провинций .</a:t>
            </a:r>
          </a:p>
          <a:p>
            <a:pPr marL="342900" indent="-342900"/>
            <a:r>
              <a:rPr lang="ru-RU" sz="1800" b="1" u="sng" dirty="0" smtClean="0"/>
              <a:t>1</a:t>
            </a:r>
            <a:r>
              <a:rPr lang="ru-RU" sz="1800" b="1" dirty="0" smtClean="0"/>
              <a:t>. Западно-Капская провинция (</a:t>
            </a:r>
            <a:r>
              <a:rPr lang="ru-RU" sz="1800" b="1" i="1" dirty="0" smtClean="0"/>
              <a:t>Кейптаун</a:t>
            </a:r>
            <a:r>
              <a:rPr lang="ru-RU" sz="1800" b="1" dirty="0" smtClean="0"/>
              <a:t>)</a:t>
            </a:r>
          </a:p>
          <a:p>
            <a:pPr marL="342900" indent="-342900"/>
            <a:r>
              <a:rPr lang="ru-RU" sz="1800" b="1" dirty="0" smtClean="0"/>
              <a:t>2. Северо-Капская провинция </a:t>
            </a:r>
            <a:r>
              <a:rPr lang="ru-RU" sz="1800" b="1" i="1" dirty="0" smtClean="0"/>
              <a:t>(Кимберли</a:t>
            </a:r>
            <a:r>
              <a:rPr lang="ru-RU" sz="1800" b="1" dirty="0" smtClean="0"/>
              <a:t>)</a:t>
            </a:r>
          </a:p>
          <a:p>
            <a:r>
              <a:rPr lang="ru-RU" sz="1800" b="1" dirty="0" smtClean="0"/>
              <a:t>3. Восточно-Капская провинция </a:t>
            </a:r>
            <a:r>
              <a:rPr lang="ru-RU" sz="1800" b="1" i="1" dirty="0" smtClean="0"/>
              <a:t>(</a:t>
            </a:r>
            <a:r>
              <a:rPr lang="ru-RU" sz="1800" b="1" i="1" dirty="0" err="1" smtClean="0"/>
              <a:t>Бишо</a:t>
            </a:r>
            <a:r>
              <a:rPr lang="ru-RU" sz="1800" b="1" dirty="0" smtClean="0"/>
              <a:t>)</a:t>
            </a:r>
          </a:p>
          <a:p>
            <a:r>
              <a:rPr lang="ru-RU" sz="1800" b="1" dirty="0" smtClean="0"/>
              <a:t>4. </a:t>
            </a:r>
            <a:r>
              <a:rPr lang="ru-RU" sz="1800" b="1" dirty="0" err="1" smtClean="0"/>
              <a:t>Квазулу-Натал</a:t>
            </a:r>
            <a:r>
              <a:rPr lang="ru-RU" sz="1800" b="1" dirty="0" smtClean="0"/>
              <a:t> (</a:t>
            </a:r>
            <a:r>
              <a:rPr lang="ru-RU" sz="1800" b="1" i="1" dirty="0" err="1" smtClean="0"/>
              <a:t>Питермарицбург</a:t>
            </a:r>
            <a:r>
              <a:rPr lang="ru-RU" sz="1800" b="1" i="1" dirty="0" smtClean="0"/>
              <a:t>)</a:t>
            </a:r>
          </a:p>
          <a:p>
            <a:r>
              <a:rPr lang="ru-RU" sz="1800" b="1" dirty="0" smtClean="0"/>
              <a:t>5. </a:t>
            </a:r>
            <a:r>
              <a:rPr lang="ru-RU" sz="1800" b="1" dirty="0" err="1" smtClean="0"/>
              <a:t>Фри-Стейт</a:t>
            </a:r>
            <a:r>
              <a:rPr lang="ru-RU" sz="1800" b="1" dirty="0" smtClean="0"/>
              <a:t> (</a:t>
            </a:r>
            <a:r>
              <a:rPr lang="ru-RU" sz="1800" b="1" i="1" dirty="0" err="1" smtClean="0"/>
              <a:t>Блумфонтейн</a:t>
            </a:r>
            <a:r>
              <a:rPr lang="ru-RU" sz="1800" b="1" dirty="0" smtClean="0"/>
              <a:t>)</a:t>
            </a:r>
          </a:p>
          <a:p>
            <a:r>
              <a:rPr lang="ru-RU" sz="1800" b="1" dirty="0" smtClean="0"/>
              <a:t>6. Северо-Западная провинция (</a:t>
            </a:r>
            <a:r>
              <a:rPr lang="ru-RU" sz="1800" b="1" i="1" dirty="0" err="1" smtClean="0"/>
              <a:t>Мафикенг</a:t>
            </a:r>
            <a:r>
              <a:rPr lang="ru-RU" sz="1800" b="1" dirty="0" smtClean="0"/>
              <a:t>)</a:t>
            </a:r>
          </a:p>
          <a:p>
            <a:r>
              <a:rPr lang="ru-RU" sz="1800" b="1" dirty="0" smtClean="0"/>
              <a:t>7. </a:t>
            </a:r>
            <a:r>
              <a:rPr lang="ru-RU" sz="1800" b="1" dirty="0" err="1" smtClean="0"/>
              <a:t>Гаутенг</a:t>
            </a:r>
            <a:r>
              <a:rPr lang="ru-RU" sz="1800" b="1" dirty="0" smtClean="0"/>
              <a:t> (</a:t>
            </a:r>
            <a:r>
              <a:rPr lang="ru-RU" sz="1800" b="1" i="1" dirty="0" smtClean="0"/>
              <a:t>Йоханнесбург)</a:t>
            </a:r>
          </a:p>
          <a:p>
            <a:r>
              <a:rPr lang="ru-RU" sz="1800" b="1" dirty="0" smtClean="0"/>
              <a:t>8. </a:t>
            </a:r>
            <a:r>
              <a:rPr lang="ru-RU" sz="1800" b="1" dirty="0" err="1" smtClean="0"/>
              <a:t>Мпумаланга</a:t>
            </a:r>
            <a:r>
              <a:rPr lang="ru-RU" sz="1800" b="1" dirty="0" smtClean="0"/>
              <a:t> (</a:t>
            </a:r>
            <a:r>
              <a:rPr lang="ru-RU" sz="1800" b="1" i="1" dirty="0" err="1" smtClean="0"/>
              <a:t>Нелспрёйт</a:t>
            </a:r>
            <a:r>
              <a:rPr lang="ru-RU" sz="1800" b="1" i="1" dirty="0" smtClean="0"/>
              <a:t>)</a:t>
            </a:r>
          </a:p>
          <a:p>
            <a:r>
              <a:rPr lang="ru-RU" sz="1800" b="1" dirty="0" smtClean="0"/>
              <a:t>9. </a:t>
            </a:r>
            <a:r>
              <a:rPr lang="ru-RU" sz="1800" b="1" dirty="0" err="1" smtClean="0"/>
              <a:t>Лимпопо</a:t>
            </a:r>
            <a:r>
              <a:rPr lang="ru-RU" sz="1800" b="1" dirty="0" smtClean="0"/>
              <a:t> (</a:t>
            </a:r>
            <a:r>
              <a:rPr lang="ru-RU" sz="1800" b="1" i="1" dirty="0" err="1" smtClean="0"/>
              <a:t>Полокване</a:t>
            </a:r>
            <a:r>
              <a:rPr lang="ru-RU" sz="1800" b="1" dirty="0" smtClean="0"/>
              <a:t>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South_Africa-Regions_map_ru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149543" y="1436233"/>
            <a:ext cx="4191363" cy="3147333"/>
          </a:xfr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428992" y="428604"/>
          <a:ext cx="3357586" cy="1188720"/>
        </p:xfrm>
        <a:graphic>
          <a:graphicData uri="http://schemas.openxmlformats.org/drawingml/2006/table">
            <a:tbl>
              <a:tblPr/>
              <a:tblGrid>
                <a:gridCol w="3357586"/>
              </a:tblGrid>
              <a:tr h="1000132">
                <a:tc>
                  <a:txBody>
                    <a:bodyPr/>
                    <a:lstStyle/>
                    <a:p>
                      <a:pPr fontAlgn="t"/>
                      <a:r>
                        <a:rPr lang="ru-RU" u="none" strike="noStrike" dirty="0" smtClean="0">
                          <a:solidFill>
                            <a:srgbClr val="0B0080"/>
                          </a:solidFill>
                          <a:hlinkClick r:id="rId3" tooltip="Претория"/>
                        </a:rPr>
                        <a:t>Столица ЮАР.</a:t>
                      </a:r>
                      <a:r>
                        <a:rPr lang="ru-RU" u="none" strike="noStrike" dirty="0">
                          <a:solidFill>
                            <a:srgbClr val="0B0080"/>
                          </a:solidFill>
                          <a:hlinkClick r:id="rId3" tooltip="Претория"/>
                        </a:rPr>
                        <a:t/>
                      </a:r>
                      <a:br>
                        <a:rPr lang="ru-RU" u="none" strike="noStrike" dirty="0">
                          <a:solidFill>
                            <a:srgbClr val="0B0080"/>
                          </a:solidFill>
                          <a:hlinkClick r:id="rId3" tooltip="Претория"/>
                        </a:rPr>
                      </a:br>
                      <a:r>
                        <a:rPr lang="ru-RU" u="none" strike="noStrike" dirty="0">
                          <a:solidFill>
                            <a:srgbClr val="0B0080"/>
                          </a:solidFill>
                          <a:hlinkClick r:id="rId3" tooltip="Претория"/>
                        </a:rPr>
                        <a:t>Претория</a:t>
                      </a:r>
                      <a:r>
                        <a:rPr lang="ru-RU" dirty="0"/>
                        <a:t> </a:t>
                      </a:r>
                      <a:r>
                        <a:rPr lang="ru-RU" i="1" dirty="0"/>
                        <a:t>(административная)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u="none" strike="noStrike" dirty="0">
                          <a:solidFill>
                            <a:srgbClr val="0B0080"/>
                          </a:solidFill>
                          <a:hlinkClick r:id="rId4" tooltip="Кейптаун"/>
                        </a:rPr>
                        <a:t>Кейптаун</a:t>
                      </a:r>
                      <a:r>
                        <a:rPr lang="ru-RU" dirty="0"/>
                        <a:t> </a:t>
                      </a:r>
                      <a:r>
                        <a:rPr lang="ru-RU" i="1" dirty="0"/>
                        <a:t>(законодательная)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u="none" strike="noStrike" dirty="0" err="1">
                          <a:solidFill>
                            <a:srgbClr val="0B0080"/>
                          </a:solidFill>
                          <a:hlinkClick r:id="rId5" tooltip="Блумфонтейн"/>
                        </a:rPr>
                        <a:t>Блумфонтейн</a:t>
                      </a:r>
                      <a:r>
                        <a:rPr lang="ru-RU" dirty="0"/>
                        <a:t> </a:t>
                      </a:r>
                      <a:r>
                        <a:rPr lang="ru-RU" i="1" dirty="0"/>
                        <a:t>(судебная</a:t>
                      </a:r>
                      <a:r>
                        <a:rPr lang="ru-RU" i="1" dirty="0" smtClean="0"/>
                        <a:t>)</a:t>
                      </a:r>
                      <a:endParaRPr lang="ru-RU" dirty="0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5929330"/>
            <a:ext cx="4271962" cy="785818"/>
          </a:xfrm>
        </p:spPr>
        <p:txBody>
          <a:bodyPr/>
          <a:lstStyle/>
          <a:p>
            <a:r>
              <a:rPr lang="ru-RU" dirty="0" smtClean="0"/>
              <a:t>Форма правления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9626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ЮАР — парламентская республика. Президент почти во всех своих решениях по большинству вопросов должен опираться на поддержку парламента. Кандидатом в президенты может стать гражданин ЮАР старше 30 лет.</a:t>
            </a:r>
            <a:endParaRPr lang="ru-RU" sz="2000" dirty="0"/>
          </a:p>
        </p:txBody>
      </p:sp>
      <p:pic>
        <p:nvPicPr>
          <p:cNvPr id="5" name="Содержимое 4" descr="5a8595f0370f2caf208b458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868" y="142852"/>
            <a:ext cx="5429288" cy="4572032"/>
          </a:xfrm>
        </p:spPr>
      </p:pic>
      <p:sp>
        <p:nvSpPr>
          <p:cNvPr id="6" name="Прямоугольник 5"/>
          <p:cNvSpPr/>
          <p:nvPr/>
        </p:nvSpPr>
        <p:spPr>
          <a:xfrm>
            <a:off x="2286000" y="5000636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15 февраля 2018 г.новым </a:t>
            </a:r>
            <a:r>
              <a:rPr lang="ru-RU" b="1" dirty="0"/>
              <a:t>президентом ЮАР стал лидер правящего в ЮАР «Африканского национального конгресса» (АНК) 66-летний </a:t>
            </a:r>
            <a:r>
              <a:rPr lang="ru-RU" b="1" dirty="0" err="1"/>
              <a:t>Сирил</a:t>
            </a:r>
            <a:r>
              <a:rPr lang="ru-RU" b="1" dirty="0"/>
              <a:t> </a:t>
            </a:r>
            <a:r>
              <a:rPr lang="ru-RU" b="1" dirty="0" err="1"/>
              <a:t>Рамафоса</a:t>
            </a:r>
            <a:r>
              <a:rPr lang="ru-RU" b="1" dirty="0"/>
              <a:t> 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правления ЮАР. Парламентская  республика.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 ЮАР действует двухпалатный парламент, состоящий из Национального совета провинций (верхняя палата — 90 членов) и Национальной ассамблеи (400 членов). Правительство формируется в нижней палате, а лидер партии, получившей в ней большинство, становится президентом 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yua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007268"/>
            <a:ext cx="5340350" cy="4005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Политический режим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 1989 г. в стране начались реформы, которые привели к установлению </a:t>
            </a:r>
            <a:r>
              <a:rPr lang="ru-RU" sz="2800" b="1" dirty="0" err="1" smtClean="0">
                <a:solidFill>
                  <a:schemeClr val="tx1"/>
                </a:solidFill>
              </a:rPr>
              <a:t>демократичес-кого</a:t>
            </a:r>
            <a:r>
              <a:rPr lang="ru-RU" sz="2800" b="1" dirty="0" smtClean="0">
                <a:solidFill>
                  <a:schemeClr val="tx1"/>
                </a:solidFill>
              </a:rPr>
              <a:t>  режима.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8a91e91943240bd6937ac18c0f354a7-1045x6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30" y="214290"/>
            <a:ext cx="5340350" cy="3117333"/>
          </a:xfrm>
        </p:spPr>
      </p:pic>
      <p:pic>
        <p:nvPicPr>
          <p:cNvPr id="18434" name="Picture 2" descr="C:\Users\Пользователь\Pictures\19076068_nasdaq-to-build-blockchain-voting_9720a3f5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429000"/>
            <a:ext cx="342902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5486400"/>
            <a:ext cx="5986474" cy="520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Пропорциональная  Избирательная система ЮАР.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Члены нижней палаты ( Национальное собрание) избираются по пропорциональной системе голосования: половина депутатов идут по общенациональным спискам, половина — по провинциальным. Каждая провинция, независимо от численности населения, посылает в Национальный совет ( верхняя палата)провинций десять членов. Выборы проходят каждые пять лет.</a:t>
            </a:r>
            <a:endParaRPr lang="ru-RU" sz="2000" dirty="0"/>
          </a:p>
        </p:txBody>
      </p:sp>
      <p:pic>
        <p:nvPicPr>
          <p:cNvPr id="5" name="Содержимое 4" descr="South-Africa-electi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228914"/>
            <a:ext cx="5340350" cy="35619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204</TotalTime>
  <Words>507</Words>
  <Application>Microsoft Office PowerPoint</Application>
  <PresentationFormat>Экран (4:3)</PresentationFormat>
  <Paragraphs>69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Презентация выполнена учителем истории и обществознания Светличной Т.В.</vt:lpstr>
      <vt:lpstr>Слайд 2</vt:lpstr>
      <vt:lpstr>Слайд 3</vt:lpstr>
      <vt:lpstr>Государственная символика ЮАР. Гимн.</vt:lpstr>
      <vt:lpstr>Форма территориально-государственного устройства.</vt:lpstr>
      <vt:lpstr>Форма правления ЮАР.</vt:lpstr>
      <vt:lpstr>Форма правления ЮАР. Парламентская  республика.</vt:lpstr>
      <vt:lpstr>Политический режим ЮАР.</vt:lpstr>
      <vt:lpstr> Пропорциональная  Избирательная система ЮАР.</vt:lpstr>
      <vt:lpstr>Правовая система ЮАР.</vt:lpstr>
      <vt:lpstr>Конституция ЮАР.</vt:lpstr>
      <vt:lpstr>Законодательная власть в ЮАР.</vt:lpstr>
      <vt:lpstr>Законодательная власть ЮАР.</vt:lpstr>
      <vt:lpstr>Исполнительная власть в ЮАР.</vt:lpstr>
      <vt:lpstr>Исполнительная власть ЮАР.</vt:lpstr>
      <vt:lpstr>Судебная власть ЮАР.</vt:lpstr>
      <vt:lpstr>Судебная власть ЮАР.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выполнена студентом I курса  дальше сам</dc:title>
  <dc:creator>Пользователь</dc:creator>
  <cp:lastModifiedBy>Пользователь</cp:lastModifiedBy>
  <cp:revision>22</cp:revision>
  <dcterms:created xsi:type="dcterms:W3CDTF">2018-03-30T15:12:55Z</dcterms:created>
  <dcterms:modified xsi:type="dcterms:W3CDTF">2018-06-27T09:01:37Z</dcterms:modified>
</cp:coreProperties>
</file>