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630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22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42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59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5013176"/>
            <a:ext cx="55801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latinLnBrk="1">
              <a:defRPr/>
            </a:pP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Советы по написанию</a:t>
            </a:r>
            <a:endParaRPr lang="en-US" altLang="ko-KR" sz="3200" b="1" dirty="0">
              <a:solidFill>
                <a:srgbClr val="FF0000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57091" y="44624"/>
            <a:ext cx="7668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latinLnBrk="1"/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For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Against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Essay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 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r" latinLnBrk="1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Эссе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"За" и "Против</a:t>
            </a:r>
            <a:r>
              <a:rPr lang="ru-RU" sz="3600" dirty="0" smtClean="0">
                <a:solidFill>
                  <a:srgbClr val="FF0000"/>
                </a:solidFill>
              </a:rPr>
              <a:t>" </a:t>
            </a:r>
            <a:endParaRPr lang="en-US" altLang="ko-KR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932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527595" cy="576064"/>
          </a:xfrm>
        </p:spPr>
        <p:txBody>
          <a:bodyPr/>
          <a:lstStyle/>
          <a:p>
            <a:r>
              <a:rPr lang="en-US" sz="3600" dirty="0"/>
              <a:t>Internet. For and Against </a:t>
            </a:r>
            <a:r>
              <a:rPr lang="en-US" sz="3600" dirty="0" smtClean="0"/>
              <a:t>Essay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187624" y="908720"/>
            <a:ext cx="7848872" cy="4147865"/>
          </a:xfrm>
        </p:spPr>
        <p:txBody>
          <a:bodyPr/>
          <a:lstStyle/>
          <a:p>
            <a:r>
              <a:rPr lang="en-US" sz="2000" b="1" i="1" dirty="0">
                <a:solidFill>
                  <a:srgbClr val="800000"/>
                </a:solidFill>
                <a:latin typeface="Arial"/>
              </a:rPr>
              <a:t>We live in the age of information technology and </a:t>
            </a:r>
            <a:r>
              <a:rPr lang="en-US" sz="2000" b="1" i="1" dirty="0" smtClean="0">
                <a:solidFill>
                  <a:srgbClr val="FF0000"/>
                </a:solidFill>
                <a:latin typeface="Arial"/>
              </a:rPr>
              <a:t>nowadays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 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the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Internet is nearly as common as the </a:t>
            </a:r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telephone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. No doubt that it is a unique invention, which has influenced all areas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of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our lives. However, some </a:t>
            </a:r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people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consider the Internet one of the greatest evils of our time. </a:t>
            </a:r>
            <a:endParaRPr lang="en-US" sz="2000" i="1" dirty="0">
              <a:solidFill>
                <a:srgbClr val="134F5C"/>
              </a:solidFill>
              <a:latin typeface="Arial"/>
            </a:endParaRPr>
          </a:p>
          <a:p>
            <a:r>
              <a:rPr lang="en-US" sz="2000" b="1" i="1" dirty="0">
                <a:solidFill>
                  <a:srgbClr val="FF0000"/>
                </a:solidFill>
                <a:latin typeface="Arial"/>
              </a:rPr>
              <a:t>On the one hand,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 the Internet is very useful, because it </a:t>
            </a:r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lets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us access a world of facts, figures and knowledge.</a:t>
            </a:r>
            <a:r>
              <a:rPr lang="en-US" sz="2000" b="1" i="1" dirty="0">
                <a:solidFill>
                  <a:srgbClr val="FF0000"/>
                </a:solidFill>
                <a:latin typeface="Arial"/>
              </a:rPr>
              <a:t> </a:t>
            </a:r>
            <a:endParaRPr lang="ru-RU" sz="2000" b="1" i="1" dirty="0" smtClean="0">
              <a:solidFill>
                <a:srgbClr val="FF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  <a:latin typeface="Arial"/>
              </a:rPr>
              <a:t>In </a:t>
            </a:r>
            <a:r>
              <a:rPr lang="en-US" sz="2000" b="1" i="1" dirty="0">
                <a:solidFill>
                  <a:srgbClr val="FF0000"/>
                </a:solidFill>
                <a:latin typeface="Arial"/>
              </a:rPr>
              <a:t>addition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, with the Internet, it is now possible to speak to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friends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and relatives </a:t>
            </a:r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anywhere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in the world cheaply and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quickly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. Other services are also available through the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Internet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such as booking tickets or buying things. </a:t>
            </a:r>
            <a:r>
              <a:rPr lang="en-US" sz="2000" b="1" i="1" dirty="0">
                <a:solidFill>
                  <a:srgbClr val="FF0000"/>
                </a:solidFill>
                <a:latin typeface="Arial"/>
              </a:rPr>
              <a:t>Moreover</a:t>
            </a:r>
            <a:r>
              <a:rPr lang="en-US" sz="2000" b="1" i="1" dirty="0" smtClean="0">
                <a:solidFill>
                  <a:srgbClr val="FF0000"/>
                </a:solidFill>
                <a:latin typeface="Arial"/>
              </a:rPr>
              <a:t>,</a:t>
            </a:r>
            <a:endParaRPr lang="ru-RU" sz="2000" b="1" i="1" dirty="0" smtClean="0">
              <a:solidFill>
                <a:srgbClr val="FF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the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Internet allows a lot of talented people to show the world their achievements and makes it easier to find a job. </a:t>
            </a:r>
            <a:endParaRPr lang="en-US" sz="2000" i="1" dirty="0">
              <a:solidFill>
                <a:srgbClr val="134F5C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828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259632" y="116632"/>
            <a:ext cx="7704856" cy="4147865"/>
          </a:xfrm>
        </p:spPr>
        <p:txBody>
          <a:bodyPr/>
          <a:lstStyle/>
          <a:p>
            <a:r>
              <a:rPr lang="en-US" sz="2000" b="1" i="1" dirty="0">
                <a:solidFill>
                  <a:srgbClr val="FF0000"/>
                </a:solidFill>
                <a:latin typeface="Arial"/>
              </a:rPr>
              <a:t>On the other hand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, the Internet can become a disaster for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our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society, because people spend hours in front of their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computers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and neglect their everyday duties.</a:t>
            </a:r>
            <a:r>
              <a:rPr lang="en-US" sz="2000" b="1" i="1" dirty="0">
                <a:solidFill>
                  <a:srgbClr val="FF0000"/>
                </a:solidFill>
                <a:latin typeface="Arial"/>
              </a:rPr>
              <a:t> </a:t>
            </a:r>
            <a:endParaRPr lang="ru-RU" sz="2000" b="1" i="1" dirty="0" smtClean="0">
              <a:solidFill>
                <a:srgbClr val="FF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  <a:latin typeface="Arial"/>
              </a:rPr>
              <a:t>Another </a:t>
            </a:r>
            <a:r>
              <a:rPr lang="en-US" sz="2000" b="1" i="1" dirty="0">
                <a:solidFill>
                  <a:srgbClr val="FF0000"/>
                </a:solidFill>
                <a:latin typeface="Arial"/>
              </a:rPr>
              <a:t>worry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 is the activities of cybercriminals. For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example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, hackers can steal your money or even your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property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while cyberterrorists may 'attack' the world's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computers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, causing chaos, and making planes and trains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crash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. What is more, leaders of different terrorist or </a:t>
            </a:r>
            <a:endParaRPr lang="ru-RU" sz="2000" b="1" i="1" dirty="0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dirty="0" smtClean="0">
                <a:solidFill>
                  <a:srgbClr val="800000"/>
                </a:solidFill>
                <a:latin typeface="Arial"/>
              </a:rPr>
              <a:t>oppositional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organizations can use the Internet to find new followers.</a:t>
            </a:r>
            <a:endParaRPr lang="en-US" sz="2000" i="1" dirty="0">
              <a:solidFill>
                <a:srgbClr val="134F5C"/>
              </a:solidFill>
              <a:latin typeface="Arial"/>
            </a:endParaRPr>
          </a:p>
          <a:p>
            <a:r>
              <a:rPr lang="en-US" sz="2000" b="1" i="1" dirty="0">
                <a:solidFill>
                  <a:srgbClr val="FF0000"/>
                </a:solidFill>
                <a:latin typeface="Arial"/>
              </a:rPr>
              <a:t>In conclusion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, I strongly believe that despite the criticisms by some and the fears of others, the Internet seems to have changed our world to the better and we must try to make </a:t>
            </a:r>
            <a:endParaRPr lang="ru-RU" sz="2000" b="1" i="1" smtClean="0">
              <a:solidFill>
                <a:srgbClr val="800000"/>
              </a:solidFill>
              <a:latin typeface="Arial"/>
            </a:endParaRPr>
          </a:p>
          <a:p>
            <a:r>
              <a:rPr lang="en-US" sz="2000" b="1" i="1" smtClean="0">
                <a:solidFill>
                  <a:srgbClr val="800000"/>
                </a:solidFill>
                <a:latin typeface="Arial"/>
              </a:rPr>
              <a:t>the </a:t>
            </a:r>
            <a:r>
              <a:rPr lang="en-US" sz="2000" b="1" i="1" dirty="0">
                <a:solidFill>
                  <a:srgbClr val="800000"/>
                </a:solidFill>
                <a:latin typeface="Arial"/>
              </a:rPr>
              <a:t>best use of it.</a:t>
            </a:r>
            <a:endParaRPr lang="en-US" sz="2000" b="0" i="1" dirty="0">
              <a:solidFill>
                <a:srgbClr val="134F5C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196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323528" y="1196752"/>
            <a:ext cx="8568952" cy="5400600"/>
          </a:xfrm>
        </p:spPr>
        <p:txBody>
          <a:bodyPr/>
          <a:lstStyle/>
          <a:p>
            <a:r>
              <a:rPr lang="ru-RU" sz="2400" b="1" dirty="0"/>
              <a:t>Внимательно читаем тему и проверяем, каких аргументов требует данная тема: аргументов общего характера или есть возможность высказать </a:t>
            </a:r>
            <a:r>
              <a:rPr lang="ru-RU" sz="2400" b="1" dirty="0" smtClean="0"/>
              <a:t>свое </a:t>
            </a:r>
            <a:r>
              <a:rPr lang="ru-RU" sz="2400" b="1" dirty="0"/>
              <a:t>собственное мнение</a:t>
            </a:r>
            <a:r>
              <a:rPr lang="ru-RU" sz="2400" b="1" dirty="0" smtClean="0"/>
              <a:t>.</a:t>
            </a:r>
          </a:p>
          <a:p>
            <a:r>
              <a:rPr lang="ru-RU" sz="2400" b="1" dirty="0"/>
              <a:t> Затем обдумываем содержание, полноту выполнения задания. При планировании эссе с аргументацией «за» и «против» располагаем материал в четырех абзацах:</a:t>
            </a:r>
          </a:p>
          <a:p>
            <a:r>
              <a:rPr lang="ru-RU" sz="2400" b="1" dirty="0"/>
              <a:t>1.</a:t>
            </a:r>
            <a:r>
              <a:rPr lang="ru-RU" sz="2400" dirty="0"/>
              <a:t>    </a:t>
            </a:r>
            <a:r>
              <a:rPr lang="ru-RU" sz="2400" b="1" dirty="0"/>
              <a:t>вступление – постановка проблемы;</a:t>
            </a:r>
          </a:p>
          <a:p>
            <a:r>
              <a:rPr lang="ru-RU" sz="2400" b="1" dirty="0"/>
              <a:t>2.</a:t>
            </a:r>
            <a:r>
              <a:rPr lang="ru-RU" sz="2400" dirty="0"/>
              <a:t>    </a:t>
            </a:r>
            <a:r>
              <a:rPr lang="ru-RU" sz="2400" b="1" dirty="0"/>
              <a:t>аргументы «за»;</a:t>
            </a:r>
          </a:p>
          <a:p>
            <a:r>
              <a:rPr lang="ru-RU" sz="2400" b="1" dirty="0"/>
              <a:t>3.</a:t>
            </a:r>
            <a:r>
              <a:rPr lang="ru-RU" sz="2400" dirty="0"/>
              <a:t>    </a:t>
            </a:r>
            <a:r>
              <a:rPr lang="ru-RU" sz="2400" b="1" dirty="0"/>
              <a:t>аргументы «против»;</a:t>
            </a:r>
          </a:p>
          <a:p>
            <a:r>
              <a:rPr lang="ru-RU" sz="2400" b="1" dirty="0"/>
              <a:t>4.</a:t>
            </a:r>
            <a:r>
              <a:rPr lang="ru-RU" sz="2400" dirty="0"/>
              <a:t>    </a:t>
            </a:r>
            <a:r>
              <a:rPr lang="ru-RU" sz="2400" b="1" dirty="0"/>
              <a:t>заключение.</a:t>
            </a:r>
          </a:p>
          <a:p>
            <a:endParaRPr lang="ko-KR" alt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3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691680" y="116632"/>
            <a:ext cx="7200800" cy="6408712"/>
          </a:xfrm>
        </p:spPr>
        <p:txBody>
          <a:bodyPr/>
          <a:lstStyle/>
          <a:p>
            <a:r>
              <a:rPr lang="ru-RU" sz="2400" b="1" dirty="0"/>
              <a:t> Первый абзац – вступление – включает в себя несколько предложений, которые представляют тему и выражают ее двойственный характер.</a:t>
            </a:r>
          </a:p>
          <a:p>
            <a:r>
              <a:rPr lang="ru-RU" sz="2400" b="1" dirty="0"/>
              <a:t>       Можно использовать следующий языковой материал:</a:t>
            </a:r>
          </a:p>
          <a:p>
            <a:r>
              <a:rPr lang="ru-RU" sz="2400" b="1" dirty="0"/>
              <a:t>       </a:t>
            </a:r>
            <a:endParaRPr lang="ru-RU" sz="2400" b="1" dirty="0" smtClean="0"/>
          </a:p>
          <a:p>
            <a:r>
              <a:rPr lang="ru-RU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    </a:t>
            </a:r>
            <a:r>
              <a:rPr lang="en-US" sz="2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People </a:t>
            </a:r>
            <a:r>
              <a:rPr lang="en-US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say/ believe that…,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       It is said/ believed that…,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       According to…,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       It is a hot question,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       There is a discussion about…</a:t>
            </a: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09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88640"/>
            <a:ext cx="7200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Работая над аргументами, помним, что аргументы </a:t>
            </a:r>
            <a:r>
              <a:rPr lang="ru-RU" sz="2400" b="1" i="1" dirty="0"/>
              <a:t>«за» и «против» </a:t>
            </a:r>
            <a:r>
              <a:rPr lang="ru-RU" sz="2400" b="1" dirty="0"/>
              <a:t>пишем в отдельных абзацах. Сбалансированная аргументация требуется для письменного высказывания данного типа.</a:t>
            </a:r>
          </a:p>
          <a:p>
            <a:r>
              <a:rPr lang="ru-RU" sz="2400" b="1" dirty="0"/>
              <a:t>      Высказывая несколько аргументов «за» или «против», мы ставим их в логической последовательности, соединяя их союзами или союзными словами. Второй, третий аргументы, подтверждая и расширяя первый, водят следующие союзы и союзные слова:</a:t>
            </a:r>
          </a:p>
          <a:p>
            <a:r>
              <a:rPr lang="ru-RU" sz="2400" b="1" dirty="0"/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In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addition</a:t>
            </a:r>
            <a:r>
              <a:rPr lang="ru-RU" sz="2400" b="1" dirty="0">
                <a:solidFill>
                  <a:srgbClr val="0070C0"/>
                </a:solidFill>
              </a:rPr>
              <a:t> (</a:t>
            </a:r>
            <a:r>
              <a:rPr lang="ru-RU" sz="2400" b="1" dirty="0" err="1">
                <a:solidFill>
                  <a:srgbClr val="0070C0"/>
                </a:solidFill>
              </a:rPr>
              <a:t>to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this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err="1">
                <a:solidFill>
                  <a:srgbClr val="0070C0"/>
                </a:solidFill>
              </a:rPr>
              <a:t>that</a:t>
            </a:r>
            <a:r>
              <a:rPr lang="ru-RU" sz="2400" b="1" dirty="0">
                <a:solidFill>
                  <a:srgbClr val="0070C0"/>
                </a:solidFill>
              </a:rPr>
              <a:t>),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What’s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more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Moreover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As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well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as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this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Besides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        </a:t>
            </a:r>
            <a:r>
              <a:rPr lang="ru-RU" sz="2400" b="1" dirty="0" err="1">
                <a:solidFill>
                  <a:srgbClr val="0070C0"/>
                </a:solidFill>
              </a:rPr>
              <a:t>Apart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from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the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fact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that</a:t>
            </a:r>
            <a:r>
              <a:rPr lang="ru-RU" sz="2400" b="1" dirty="0">
                <a:solidFill>
                  <a:srgbClr val="0070C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8544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259632" y="116632"/>
            <a:ext cx="7776864" cy="5832648"/>
          </a:xfrm>
        </p:spPr>
        <p:txBody>
          <a:bodyPr/>
          <a:lstStyle/>
          <a:p>
            <a:r>
              <a:rPr lang="en-US" sz="1800" b="1" dirty="0"/>
              <a:t>1. </a:t>
            </a:r>
            <a:r>
              <a:rPr lang="en-US" sz="1800" b="1" dirty="0">
                <a:solidFill>
                  <a:srgbClr val="0070C0"/>
                </a:solidFill>
              </a:rPr>
              <a:t>Extreme sports are very popular nowadays. </a:t>
            </a:r>
            <a:r>
              <a:rPr lang="en-US" sz="1800" b="1" dirty="0"/>
              <a:t>(+) </a:t>
            </a:r>
            <a:endParaRPr lang="ru-RU" sz="1800" b="1" dirty="0" smtClean="0"/>
          </a:p>
          <a:p>
            <a:r>
              <a:rPr lang="en-US" sz="1800" b="1" dirty="0" smtClean="0"/>
              <a:t>(</a:t>
            </a:r>
            <a:r>
              <a:rPr lang="en-US" sz="1800" b="1" dirty="0" err="1" smtClean="0"/>
              <a:t>положительный</a:t>
            </a:r>
            <a:r>
              <a:rPr lang="ru-RU" sz="1800" b="1" dirty="0" smtClean="0"/>
              <a:t> </a:t>
            </a:r>
            <a:r>
              <a:rPr lang="en-US" sz="1800" b="1" dirty="0" err="1" smtClean="0"/>
              <a:t>аргумент</a:t>
            </a:r>
            <a:r>
              <a:rPr lang="en-US" sz="1800" b="1" dirty="0"/>
              <a:t>)</a:t>
            </a:r>
          </a:p>
          <a:p>
            <a:r>
              <a:rPr lang="en-US" sz="1800" b="1" dirty="0"/>
              <a:t> In addition to this, they are so romantic and thrilling. (+)</a:t>
            </a:r>
          </a:p>
          <a:p>
            <a:r>
              <a:rPr lang="en-US" sz="1800" b="1" dirty="0"/>
              <a:t> What’s more, you will get unforgettable impressions and a lot of exercise.(+)</a:t>
            </a:r>
          </a:p>
          <a:p>
            <a:r>
              <a:rPr lang="en-US" sz="1800" b="1" dirty="0"/>
              <a:t> Moreover,  you will get unforgettable impressions and a lot of exercise.(+)</a:t>
            </a:r>
          </a:p>
          <a:p>
            <a:r>
              <a:rPr lang="en-US" sz="1800" b="1" dirty="0"/>
              <a:t> 2</a:t>
            </a:r>
            <a:r>
              <a:rPr lang="en-US" sz="1800" b="1" dirty="0">
                <a:solidFill>
                  <a:srgbClr val="0070C0"/>
                </a:solidFill>
              </a:rPr>
              <a:t>. Dogs are trained to guard places and find drugs.</a:t>
            </a:r>
            <a:r>
              <a:rPr lang="en-US" sz="1800" b="1" dirty="0"/>
              <a:t> (+)</a:t>
            </a:r>
          </a:p>
          <a:p>
            <a:r>
              <a:rPr lang="en-US" sz="1800" b="1" dirty="0"/>
              <a:t>As well as this they are kept as pets. (+)</a:t>
            </a:r>
          </a:p>
          <a:p>
            <a:r>
              <a:rPr lang="en-US" sz="1800" b="1" dirty="0"/>
              <a:t>Apart from being trained to guard places, they are kept as pets. </a:t>
            </a:r>
            <a:endParaRPr lang="ru-RU" sz="1800" b="1" dirty="0" smtClean="0"/>
          </a:p>
          <a:p>
            <a:r>
              <a:rPr lang="en-US" sz="1800" b="1" dirty="0" smtClean="0"/>
              <a:t>(+)</a:t>
            </a:r>
            <a:endParaRPr lang="en-US" sz="1800" b="1" dirty="0"/>
          </a:p>
          <a:p>
            <a:r>
              <a:rPr lang="en-US" sz="1800" b="1" dirty="0"/>
              <a:t>Besides being trained to guard places, they are kept as pets. (+)</a:t>
            </a:r>
          </a:p>
          <a:p>
            <a:r>
              <a:rPr lang="en-US" sz="1800" b="1" dirty="0"/>
              <a:t>    3. </a:t>
            </a:r>
            <a:r>
              <a:rPr lang="en-US" sz="1800" b="1" dirty="0">
                <a:solidFill>
                  <a:srgbClr val="0070C0"/>
                </a:solidFill>
              </a:rPr>
              <a:t>They say computer games are violent. </a:t>
            </a:r>
            <a:r>
              <a:rPr lang="en-US" sz="1800" b="1" dirty="0"/>
              <a:t>(-) </a:t>
            </a:r>
            <a:endParaRPr lang="ru-RU" sz="1800" b="1" dirty="0" smtClean="0"/>
          </a:p>
          <a:p>
            <a:r>
              <a:rPr lang="en-US" sz="1800" b="1" dirty="0" smtClean="0"/>
              <a:t>(</a:t>
            </a:r>
            <a:r>
              <a:rPr lang="en-US" sz="1800" b="1" dirty="0" err="1"/>
              <a:t>отрицательныйаргумент</a:t>
            </a:r>
            <a:r>
              <a:rPr lang="en-US" sz="1800" b="1" dirty="0"/>
              <a:t>)</a:t>
            </a:r>
          </a:p>
          <a:p>
            <a:r>
              <a:rPr lang="en-US" sz="1800" b="1" dirty="0"/>
              <a:t>In addition to this they can be addictive. (-)</a:t>
            </a:r>
          </a:p>
          <a:p>
            <a:r>
              <a:rPr lang="en-US" sz="1800" b="1" dirty="0"/>
              <a:t>What’s more, they can be addictive. (-)</a:t>
            </a:r>
          </a:p>
          <a:p>
            <a:r>
              <a:rPr lang="en-US" sz="1800" b="1" dirty="0"/>
              <a:t>Moreover, they can be addictive. (-)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89849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187624" y="116632"/>
            <a:ext cx="7848872" cy="4147865"/>
          </a:xfrm>
        </p:spPr>
        <p:txBody>
          <a:bodyPr/>
          <a:lstStyle/>
          <a:p>
            <a:r>
              <a:rPr lang="en-US" sz="2000" b="1" dirty="0" err="1"/>
              <a:t>Для</a:t>
            </a:r>
            <a:r>
              <a:rPr lang="en-US" sz="2000" b="1" dirty="0"/>
              <a:t> </a:t>
            </a:r>
            <a:r>
              <a:rPr lang="en-US" sz="2000" b="1" dirty="0" err="1"/>
              <a:t>введения</a:t>
            </a:r>
            <a:r>
              <a:rPr lang="en-US" sz="2000" b="1" dirty="0"/>
              <a:t> </a:t>
            </a:r>
            <a:r>
              <a:rPr lang="en-US" sz="2000" b="1" dirty="0" err="1"/>
              <a:t>контрастирующих</a:t>
            </a:r>
            <a:r>
              <a:rPr lang="en-US" sz="2000" b="1" dirty="0"/>
              <a:t> </a:t>
            </a:r>
            <a:r>
              <a:rPr lang="en-US" sz="2000" b="1" dirty="0" err="1"/>
              <a:t>аргументов</a:t>
            </a:r>
            <a:r>
              <a:rPr lang="en-US" sz="2000" b="1" dirty="0"/>
              <a:t> </a:t>
            </a:r>
            <a:r>
              <a:rPr lang="en-US" sz="2000" b="1" dirty="0" err="1"/>
              <a:t>используютсяследующие</a:t>
            </a:r>
            <a:r>
              <a:rPr lang="en-US" sz="2000" b="1" dirty="0"/>
              <a:t> </a:t>
            </a:r>
            <a:r>
              <a:rPr lang="en-US" sz="2000" b="1" dirty="0" err="1"/>
              <a:t>союзы</a:t>
            </a:r>
            <a:r>
              <a:rPr lang="en-US" sz="2000" b="1" dirty="0"/>
              <a:t> </a:t>
            </a:r>
            <a:r>
              <a:rPr lang="en-US" sz="2000" b="1" dirty="0" smtClean="0"/>
              <a:t>и</a:t>
            </a:r>
            <a:endParaRPr lang="ru-RU" sz="2000" b="1" dirty="0" smtClean="0"/>
          </a:p>
          <a:p>
            <a:r>
              <a:rPr lang="en-US" sz="2000" b="1" dirty="0"/>
              <a:t> </a:t>
            </a:r>
            <a:r>
              <a:rPr lang="en-US" sz="2000" b="1" dirty="0" err="1"/>
              <a:t>союзные</a:t>
            </a:r>
            <a:r>
              <a:rPr lang="en-US" sz="2000" b="1" dirty="0"/>
              <a:t> </a:t>
            </a:r>
            <a:r>
              <a:rPr lang="en-US" sz="2000" b="1" dirty="0" err="1"/>
              <a:t>слова</a:t>
            </a:r>
            <a:r>
              <a:rPr lang="en-US" sz="2000" b="1" dirty="0"/>
              <a:t>: </a:t>
            </a:r>
            <a:r>
              <a:rPr lang="en-US" sz="2000" b="1" dirty="0">
                <a:solidFill>
                  <a:srgbClr val="0070C0"/>
                </a:solidFill>
              </a:rPr>
              <a:t>but, however, on the other hand, yet, although, though, in spite of/despite, in contrast.</a:t>
            </a:r>
          </a:p>
          <a:p>
            <a:r>
              <a:rPr lang="en-US" sz="2000" b="1" dirty="0"/>
              <a:t> </a:t>
            </a:r>
            <a:r>
              <a:rPr lang="en-US" sz="2000" b="1" dirty="0" err="1" smtClean="0"/>
              <a:t>Например</a:t>
            </a:r>
            <a:r>
              <a:rPr lang="ru-RU" sz="2000" b="1" dirty="0"/>
              <a:t>:</a:t>
            </a:r>
            <a:r>
              <a:rPr lang="en-US" sz="2000" b="1" dirty="0"/>
              <a:t>   </a:t>
            </a:r>
            <a:endParaRPr lang="ru-RU" sz="2000" b="1" dirty="0" smtClean="0"/>
          </a:p>
          <a:p>
            <a:r>
              <a:rPr lang="en-US" sz="2000" b="1" dirty="0" smtClean="0">
                <a:solidFill>
                  <a:schemeClr val="accent2"/>
                </a:solidFill>
              </a:rPr>
              <a:t>They </a:t>
            </a:r>
            <a:r>
              <a:rPr lang="en-US" sz="2000" b="1" dirty="0">
                <a:solidFill>
                  <a:schemeClr val="accent2"/>
                </a:solidFill>
              </a:rPr>
              <a:t>say that fewer people read books nowadays. (-)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On the other hand</a:t>
            </a:r>
            <a:r>
              <a:rPr lang="en-US" sz="2000" b="1" dirty="0"/>
              <a:t>, books still remain one of the most popular presents for birthdays. (+)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Nevertheless</a:t>
            </a:r>
            <a:r>
              <a:rPr lang="en-US" sz="2000" b="1" dirty="0"/>
              <a:t>, remain one of the most popular presents for birthdays. (+)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However,</a:t>
            </a:r>
            <a:r>
              <a:rPr lang="en-US" sz="2000" b="1" dirty="0"/>
              <a:t> remain one of the most popular presents for birthdays. (+)</a:t>
            </a:r>
          </a:p>
          <a:p>
            <a:r>
              <a:rPr lang="en-US" sz="2000" b="1" dirty="0"/>
              <a:t>   </a:t>
            </a:r>
            <a:r>
              <a:rPr lang="en-US" sz="2000" b="1" dirty="0">
                <a:solidFill>
                  <a:schemeClr val="accent2"/>
                </a:solidFill>
              </a:rPr>
              <a:t> The train is much cheaper than the plane. (+)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Despite/in spite of </a:t>
            </a:r>
            <a:r>
              <a:rPr lang="en-US" sz="2000" b="1" dirty="0"/>
              <a:t>the fact that the train is much cheaper than the plane, it is relatively slow.(-)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145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151112" y="188640"/>
            <a:ext cx="7992888" cy="4147865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ru-RU" sz="2400" b="1" dirty="0" smtClean="0"/>
              <a:t>В </a:t>
            </a:r>
            <a:r>
              <a:rPr lang="ru-RU" sz="2400" b="1" dirty="0"/>
              <a:t>последнем абзаце следует обобщить </a:t>
            </a:r>
            <a:endParaRPr lang="ru-RU" sz="2400" b="1" dirty="0" smtClean="0"/>
          </a:p>
          <a:p>
            <a:r>
              <a:rPr lang="ru-RU" sz="2400" b="1" dirty="0" smtClean="0"/>
              <a:t>высказанное </a:t>
            </a:r>
            <a:r>
              <a:rPr lang="ru-RU" sz="2400" b="1" dirty="0"/>
              <a:t>и сделать заключение: </a:t>
            </a:r>
            <a:endParaRPr lang="ru-RU" sz="2400" b="1" dirty="0" smtClean="0"/>
          </a:p>
          <a:p>
            <a:r>
              <a:rPr lang="ru-RU" sz="2400" b="1" dirty="0" smtClean="0"/>
              <a:t>снова </a:t>
            </a:r>
            <a:r>
              <a:rPr lang="ru-RU" sz="2400" b="1" dirty="0"/>
              <a:t>пишем предложение, отражающее </a:t>
            </a:r>
            <a:endParaRPr lang="ru-RU" sz="2400" b="1" dirty="0" smtClean="0"/>
          </a:p>
          <a:p>
            <a:r>
              <a:rPr lang="ru-RU" sz="2400" b="1" dirty="0" smtClean="0"/>
              <a:t>противоречивость </a:t>
            </a:r>
            <a:r>
              <a:rPr lang="ru-RU" sz="2400" b="1" dirty="0"/>
              <a:t>темы, но в то </a:t>
            </a:r>
            <a:r>
              <a:rPr lang="ru-RU" sz="2400" b="1" dirty="0" smtClean="0"/>
              <a:t>же время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r>
              <a:rPr lang="ru-RU" sz="2400" b="1" dirty="0" smtClean="0"/>
              <a:t>дающее </a:t>
            </a:r>
            <a:r>
              <a:rPr lang="ru-RU" sz="2400" b="1" dirty="0"/>
              <a:t>надежду на нахождение компромисса. Если тема </a:t>
            </a:r>
            <a:r>
              <a:rPr lang="ru-RU" sz="2400" b="1" dirty="0" smtClean="0"/>
              <a:t>позволяет, здесь</a:t>
            </a:r>
            <a:r>
              <a:rPr lang="ru-RU" sz="2400" b="1" dirty="0"/>
              <a:t> четко </a:t>
            </a:r>
            <a:r>
              <a:rPr lang="ru-RU" sz="2400" b="1" dirty="0" smtClean="0"/>
              <a:t>можно </a:t>
            </a:r>
          </a:p>
          <a:p>
            <a:r>
              <a:rPr lang="ru-RU" sz="2400" b="1" dirty="0" smtClean="0"/>
              <a:t>выразить</a:t>
            </a:r>
            <a:r>
              <a:rPr lang="ru-RU" sz="2400" b="1" dirty="0"/>
              <a:t> свое мнение</a:t>
            </a:r>
            <a:r>
              <a:rPr lang="ru-RU" sz="2400" b="1" dirty="0" smtClean="0"/>
              <a:t>.</a:t>
            </a:r>
          </a:p>
          <a:p>
            <a:r>
              <a:rPr lang="ru-RU" sz="2400" b="1" dirty="0"/>
              <a:t> Используем выражения: </a:t>
            </a:r>
            <a:endParaRPr lang="ru-RU" sz="2400" b="1" dirty="0" smtClean="0"/>
          </a:p>
          <a:p>
            <a:r>
              <a:rPr lang="ru-RU" sz="2400" b="1" dirty="0" err="1" smtClean="0">
                <a:solidFill>
                  <a:srgbClr val="0070C0"/>
                </a:solidFill>
              </a:rPr>
              <a:t>in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conclusion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err="1">
                <a:solidFill>
                  <a:srgbClr val="0070C0"/>
                </a:solidFill>
              </a:rPr>
              <a:t>to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sum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up</a:t>
            </a:r>
            <a:r>
              <a:rPr lang="ru-RU" sz="2400" b="1" dirty="0">
                <a:solidFill>
                  <a:srgbClr val="0070C0"/>
                </a:solidFill>
              </a:rPr>
              <a:t> (</a:t>
            </a:r>
            <a:r>
              <a:rPr lang="ru-RU" sz="2400" b="1" dirty="0" err="1">
                <a:solidFill>
                  <a:srgbClr val="0070C0"/>
                </a:solidFill>
              </a:rPr>
              <a:t>finally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err="1">
                <a:solidFill>
                  <a:srgbClr val="0070C0"/>
                </a:solidFill>
              </a:rPr>
              <a:t>therefore</a:t>
            </a:r>
            <a:r>
              <a:rPr lang="ru-RU" sz="2400" b="1" dirty="0" smtClean="0">
                <a:solidFill>
                  <a:srgbClr val="0070C0"/>
                </a:solidFill>
              </a:rPr>
              <a:t>),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in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general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err="1">
                <a:solidFill>
                  <a:srgbClr val="0070C0"/>
                </a:solidFill>
              </a:rPr>
              <a:t>in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summary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err="1">
                <a:solidFill>
                  <a:srgbClr val="0070C0"/>
                </a:solidFill>
              </a:rPr>
              <a:t>all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in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all</a:t>
            </a:r>
            <a:r>
              <a:rPr lang="ru-RU" sz="2400" b="1" dirty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6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88640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При написании эссе с аргументами «за» и «против» мы помним</a:t>
            </a:r>
          </a:p>
          <a:p>
            <a:r>
              <a:rPr lang="ru-RU" sz="2800" b="1" dirty="0"/>
              <a:t>1.</a:t>
            </a:r>
            <a:r>
              <a:rPr lang="ru-RU" sz="2800" dirty="0"/>
              <a:t>    </a:t>
            </a:r>
            <a:r>
              <a:rPr lang="ru-RU" sz="2800" b="1" dirty="0"/>
              <a:t>Используйте формальный язык.</a:t>
            </a:r>
          </a:p>
          <a:p>
            <a:r>
              <a:rPr lang="ru-RU" sz="2800" b="1" dirty="0"/>
              <a:t>2.</a:t>
            </a:r>
            <a:r>
              <a:rPr lang="ru-RU" sz="2800" dirty="0"/>
              <a:t>    </a:t>
            </a:r>
            <a:r>
              <a:rPr lang="ru-RU" sz="2800" b="1" dirty="0"/>
              <a:t>Структуры предложений должны быть сложными.</a:t>
            </a:r>
          </a:p>
          <a:p>
            <a:r>
              <a:rPr lang="ru-RU" sz="2800" b="1" dirty="0"/>
              <a:t>3.</a:t>
            </a:r>
            <a:r>
              <a:rPr lang="ru-RU" sz="2800" dirty="0"/>
              <a:t>    </a:t>
            </a:r>
            <a:r>
              <a:rPr lang="ru-RU" sz="2800" b="1" dirty="0"/>
              <a:t>Постарайтесь использовать больше безличных предложений.</a:t>
            </a:r>
          </a:p>
          <a:p>
            <a:r>
              <a:rPr lang="ru-RU" sz="2800" b="1" dirty="0"/>
              <a:t>4.</a:t>
            </a:r>
            <a:r>
              <a:rPr lang="ru-RU" sz="2800" dirty="0"/>
              <a:t>    </a:t>
            </a:r>
            <a:r>
              <a:rPr lang="ru-RU" sz="2800" b="1" dirty="0"/>
              <a:t>Не употребляйте сокращений (</a:t>
            </a:r>
            <a:r>
              <a:rPr lang="ru-RU" sz="2800" b="1" dirty="0" err="1"/>
              <a:t>Don’t</a:t>
            </a:r>
            <a:r>
              <a:rPr lang="ru-RU" sz="2800" b="1" dirty="0"/>
              <a:t>, </a:t>
            </a:r>
            <a:r>
              <a:rPr lang="ru-RU" sz="2800" b="1" dirty="0" err="1"/>
              <a:t>there’s</a:t>
            </a:r>
            <a:r>
              <a:rPr lang="ru-RU" sz="2800" b="1" dirty="0"/>
              <a:t>, </a:t>
            </a:r>
            <a:r>
              <a:rPr lang="ru-RU" sz="2800" b="1" dirty="0" err="1"/>
              <a:t>etc</a:t>
            </a:r>
            <a:r>
              <a:rPr lang="ru-RU" sz="2800" b="1" dirty="0"/>
              <a:t>.).</a:t>
            </a:r>
          </a:p>
          <a:p>
            <a:r>
              <a:rPr lang="ru-RU" sz="2800" b="1" dirty="0"/>
              <a:t>5.</a:t>
            </a:r>
            <a:r>
              <a:rPr lang="ru-RU" sz="2800" dirty="0"/>
              <a:t>    </a:t>
            </a:r>
            <a:r>
              <a:rPr lang="ru-RU" sz="2800" b="1" dirty="0"/>
              <a:t>Давайте примеры, где возможно.</a:t>
            </a:r>
          </a:p>
          <a:p>
            <a:r>
              <a:rPr lang="ru-RU" sz="2800" b="1" dirty="0"/>
              <a:t>6.</a:t>
            </a:r>
            <a:r>
              <a:rPr lang="ru-RU" sz="2800" dirty="0"/>
              <a:t>    </a:t>
            </a:r>
            <a:r>
              <a:rPr lang="ru-RU" sz="2800" b="1" dirty="0"/>
              <a:t>Соблюдайте правила орфографии и пунктуации.</a:t>
            </a:r>
          </a:p>
        </p:txBody>
      </p:sp>
    </p:spTree>
    <p:extLst>
      <p:ext uri="{BB962C8B-B14F-4D97-AF65-F5344CB8AC3E}">
        <p14:creationId xmlns:p14="http://schemas.microsoft.com/office/powerpoint/2010/main" val="189730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069514"/>
          </a:xfrm>
        </p:spPr>
        <p:txBody>
          <a:bodyPr/>
          <a:lstStyle/>
          <a:p>
            <a:pPr algn="ctr"/>
            <a:r>
              <a:rPr lang="en-US" sz="3600" b="0" i="1" dirty="0">
                <a:solidFill>
                  <a:srgbClr val="0070C0"/>
                </a:solidFill>
                <a:latin typeface="Arial Black" panose="020B0A04020102020204" pitchFamily="34" charset="0"/>
              </a:rPr>
              <a:t>What can you say </a:t>
            </a:r>
            <a:r>
              <a:rPr lang="ru-RU" sz="3600" b="0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3600" b="0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en-US" sz="3600" b="0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for </a:t>
            </a:r>
            <a:r>
              <a:rPr lang="en-US" sz="3600" b="0" i="1" dirty="0">
                <a:solidFill>
                  <a:srgbClr val="0070C0"/>
                </a:solidFill>
                <a:latin typeface="Arial Black" panose="020B0A04020102020204" pitchFamily="34" charset="0"/>
              </a:rPr>
              <a:t>and against:</a:t>
            </a:r>
            <a:endParaRPr lang="ru-RU" sz="3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2000" b="1" i="1" dirty="0">
                <a:latin typeface="Arial Black" panose="020B0A04020102020204" pitchFamily="34" charset="0"/>
              </a:rPr>
              <a:t>School uniform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Going on a diet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Watching television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Using Internet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Using cars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Having pets at home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Development of technologies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sz="2000" b="1" i="1" dirty="0">
                <a:latin typeface="Arial Black" panose="020B0A04020102020204" pitchFamily="34" charset="0"/>
              </a:rPr>
              <a:t>Electronic money</a:t>
            </a:r>
            <a:endParaRPr lang="en-US" sz="2000" b="1" dirty="0">
              <a:latin typeface="Arial Black" panose="020B0A04020102020204" pitchFamily="34" charset="0"/>
            </a:endParaRPr>
          </a:p>
          <a:p>
            <a:r>
              <a:rPr lang="en-US" i="1" dirty="0"/>
              <a:t/>
            </a:r>
            <a:br>
              <a:rPr lang="en-US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272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190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Office Theme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What can you say  for and against:</vt:lpstr>
      <vt:lpstr>Internet. For and Against Essay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metodist</dc:creator>
  <cp:lastModifiedBy>metodist</cp:lastModifiedBy>
  <cp:revision>2</cp:revision>
  <dcterms:created xsi:type="dcterms:W3CDTF">2018-04-19T06:48:56Z</dcterms:created>
  <dcterms:modified xsi:type="dcterms:W3CDTF">2018-04-19T07:07:15Z</dcterms:modified>
</cp:coreProperties>
</file>