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8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5BA7B-B64F-405E-A79F-4467A77BD3CD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74E8B-58A7-4FD1-ACE7-09320DBAFE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oleObject" Target="../embeddings/_________Microsoft_Office_Word_97_-_20033.doc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85794"/>
            <a:ext cx="8786842" cy="157163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ОБЩЕГО И РЕЧЕВОГО РАЗВИТИЯ ДЕТЕЙ С ОНР</a:t>
            </a:r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643578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Учитель-логопед МБДОУ «Детский сад №15»</a:t>
            </a:r>
          </a:p>
          <a:p>
            <a:r>
              <a:rPr lang="ru-RU" dirty="0" smtClean="0"/>
              <a:t>Лобанова Елена Анатольевна</a:t>
            </a:r>
            <a:endParaRPr lang="ru-RU" dirty="0"/>
          </a:p>
        </p:txBody>
      </p:sp>
      <p:pic>
        <p:nvPicPr>
          <p:cNvPr id="8194" name="Picture 2" descr="https://borisova-ds41himki.edumsko.ru/uploads/10000/9961/section/581804/.thumbs/deti_5.jpg?15135871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19" y="2571744"/>
            <a:ext cx="5238785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428596" y="357166"/>
          <a:ext cx="5818187" cy="4064000"/>
        </p:xfrm>
        <a:graphic>
          <a:graphicData uri="http://schemas.openxmlformats.org/presentationml/2006/ole">
            <p:oleObj spid="_x0000_s27649" name="Document" r:id="rId3" imgW="9666664" imgH="6751544" progId="Word.Document.8">
              <p:embed/>
            </p:oleObj>
          </a:graphicData>
        </a:graphic>
      </p:graphicFrame>
      <p:pic>
        <p:nvPicPr>
          <p:cNvPr id="27651" name="Picture 3" descr="http://drzv54.ucoz.ru/_si/0/470517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429000"/>
            <a:ext cx="2332018" cy="2795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3" name="Picture 5" descr="http://mypresentation.ru/documents/35325b4e6f08891b6c5ae5dce1969d13/img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4500570"/>
            <a:ext cx="2989261" cy="22419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5" name="Picture 7" descr="http://ouint.pol.obr55.ru/images/1286644891_screenhunter_07-oct.-09-21.2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214290"/>
            <a:ext cx="3921085" cy="2744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428596" y="1428736"/>
            <a:ext cx="3643338" cy="357190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1111 б22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52"/>
            <a:ext cx="8143932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1111 б22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14282" y="142853"/>
            <a:ext cx="857256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4 блок   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Произносительная сторона речи и речевые психические функции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785794"/>
            <a:ext cx="4643470" cy="36933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ПРОИЗНОСИТЕЛЬНЫЕ КОМПОНЕНТЫ РЕЧИ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72330" y="785794"/>
            <a:ext cx="1785950" cy="92869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РЕЧЕВЫЕ ПСИХИЧЕСКИЕ ФУНКЦИИ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428736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АРТИКУЛЯЦИОННЫЙ АППАРАТ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785927"/>
            <a:ext cx="571504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Выявить наличие или отсутствие аномалий в строении.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285992"/>
            <a:ext cx="2494722" cy="36933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ЗВУКОПРОИЗНОШЕНИЕ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2714620"/>
            <a:ext cx="621349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ru-RU" b="1" dirty="0" smtClean="0"/>
              <a:t>Выявить нарушение звукопроизношения всех групп звуков.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3214686"/>
            <a:ext cx="2075825" cy="36933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ДЫХАНИЕ И ГОЛОС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3643314"/>
            <a:ext cx="8358246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Выявить тип физиологического дыхания (</a:t>
            </a:r>
            <a:r>
              <a:rPr lang="ru-RU" b="1" dirty="0" err="1" smtClean="0"/>
              <a:t>верхнеключичное</a:t>
            </a:r>
            <a:r>
              <a:rPr lang="ru-RU" b="1" dirty="0" smtClean="0"/>
              <a:t>, диафрагмальное, брюшное, смешанное);</a:t>
            </a:r>
          </a:p>
          <a:p>
            <a:pPr lvl="0"/>
            <a:r>
              <a:rPr lang="ru-RU" b="1" dirty="0" smtClean="0"/>
              <a:t>объем дыхания (достаточный, недостаточный);</a:t>
            </a:r>
          </a:p>
          <a:p>
            <a:pPr lvl="0"/>
            <a:r>
              <a:rPr lang="ru-RU" b="1" dirty="0" smtClean="0"/>
              <a:t>продолжительность речевого выдоха; силу голоса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5000636"/>
            <a:ext cx="1579278" cy="36933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ТЕМП И РИТМ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5786" y="5429264"/>
            <a:ext cx="8001024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характер темпа (нормальный, ускоренный, замедленный), </a:t>
            </a:r>
          </a:p>
          <a:p>
            <a:pPr lvl="0"/>
            <a:r>
              <a:rPr lang="ru-RU" b="1" dirty="0" smtClean="0"/>
              <a:t>ритма (нормальный, </a:t>
            </a:r>
            <a:r>
              <a:rPr lang="ru-RU" b="1" dirty="0" err="1" smtClean="0"/>
              <a:t>дисритмия</a:t>
            </a:r>
            <a:r>
              <a:rPr lang="ru-RU" b="1" dirty="0" smtClean="0"/>
              <a:t>), </a:t>
            </a:r>
            <a:r>
              <a:rPr lang="ru-RU" b="1" dirty="0" err="1" smtClean="0"/>
              <a:t>паузации</a:t>
            </a:r>
            <a:r>
              <a:rPr lang="ru-RU" b="1" dirty="0" smtClean="0"/>
              <a:t> (правильно или нет, расставляет паузы в речевом потоке) речи;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42844" y="2714620"/>
          <a:ext cx="6096000" cy="3946525"/>
        </p:xfrm>
        <a:graphic>
          <a:graphicData uri="http://schemas.openxmlformats.org/presentationml/2006/ole">
            <p:oleObj spid="_x0000_s29698" name="Document" r:id="rId3" imgW="9666664" imgH="6257151" progId="Word.Document.8">
              <p:embed/>
            </p:oleObj>
          </a:graphicData>
        </a:graphic>
      </p:graphicFrame>
      <p:pic>
        <p:nvPicPr>
          <p:cNvPr id="29700" name="Picture 4" descr="http://olgasergeeff.ru/wp-content/uploads/2012/07/1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3263" y="142852"/>
            <a:ext cx="4610737" cy="4138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4286280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РЕЧЕВЫЕ ПСИХИЧЕСКИЕ ФУНКЦИИ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71546"/>
            <a:ext cx="2143140" cy="6463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ФОНЕМАТИЧЕСКИЕ ПРОЦЕССЫ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1071546"/>
            <a:ext cx="1928826" cy="6463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ИМПРЕССИВНАЯ СТОРОНА РЕЧИ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785927"/>
            <a:ext cx="1928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Выявить, дифференцирует ребенок или не дифференцирует звуки.</a:t>
            </a:r>
          </a:p>
          <a:p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286124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Выявить, выделяет ли ребенок заданный звук из слова.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4357694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Выявить ,нарушает ли ребенок звукослоговую структуру слов.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57290" y="1785926"/>
            <a:ext cx="7786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/>
            <a:r>
              <a:rPr lang="ru-RU" b="1" dirty="0" smtClean="0"/>
              <a:t>Определить объем словаря и соответствие его возрастной норме.</a:t>
            </a:r>
            <a:endParaRPr lang="ru-RU" sz="2000" b="1" dirty="0" smtClean="0"/>
          </a:p>
          <a:p>
            <a:pPr lvl="3"/>
            <a:r>
              <a:rPr lang="ru-RU" b="1" dirty="0" smtClean="0"/>
              <a:t>Проверить понимание имен существительных.</a:t>
            </a:r>
            <a:endParaRPr lang="ru-RU" sz="2000" b="1" dirty="0" smtClean="0"/>
          </a:p>
          <a:p>
            <a:pPr lvl="3"/>
            <a:r>
              <a:rPr lang="ru-RU" b="1" dirty="0" smtClean="0"/>
              <a:t>Проверить способность ребенка к обобщению.</a:t>
            </a:r>
            <a:endParaRPr lang="ru-RU" sz="2000" b="1" dirty="0" smtClean="0"/>
          </a:p>
          <a:p>
            <a:pPr lvl="3"/>
            <a:r>
              <a:rPr lang="ru-RU" b="1" dirty="0" smtClean="0"/>
              <a:t>Исследовать понимание ребенком глаголов и прилагательных.</a:t>
            </a:r>
            <a:endParaRPr lang="ru-RU" sz="2000" b="1" dirty="0" smtClean="0"/>
          </a:p>
          <a:p>
            <a:pPr lvl="3"/>
            <a:r>
              <a:rPr lang="ru-RU" b="1" dirty="0" smtClean="0"/>
              <a:t>Проверить понимание ребенком отдельных предложений и содержания знакомой сказки.</a:t>
            </a:r>
            <a:endParaRPr lang="ru-RU" sz="2000" b="1" dirty="0" smtClean="0"/>
          </a:p>
          <a:p>
            <a:r>
              <a:rPr lang="ru-RU" b="1" dirty="0" smtClean="0"/>
              <a:t> </a:t>
            </a:r>
            <a:endParaRPr lang="ru-RU" sz="1600" b="1" dirty="0" smtClean="0"/>
          </a:p>
          <a:p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3929066"/>
            <a:ext cx="6357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Исследовать понимание ребенком различных грамматических катего­рий (форм словоизменения, предложно-падежных конструкций, уменьши­тельных суффиксов, глаголов единственного и множественного числа). 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786050" y="5429264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Исследовать понимание ребенком:</a:t>
            </a:r>
          </a:p>
          <a:p>
            <a:pPr lvl="0"/>
            <a:r>
              <a:rPr lang="ru-RU" b="1" dirty="0" smtClean="0"/>
              <a:t>отдельных предложений;</a:t>
            </a:r>
          </a:p>
          <a:p>
            <a:pPr lvl="0"/>
            <a:r>
              <a:rPr lang="ru-RU" b="1" dirty="0" smtClean="0"/>
              <a:t>содержания знакомой сказки.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571736" y="0"/>
          <a:ext cx="6096000" cy="3875087"/>
        </p:xfrm>
        <a:graphic>
          <a:graphicData uri="http://schemas.openxmlformats.org/presentationml/2006/ole">
            <p:oleObj spid="_x0000_s30723" name="Document" r:id="rId3" imgW="9666664" imgH="6145165" progId="Word.Document.8">
              <p:embed/>
            </p:oleObj>
          </a:graphicData>
        </a:graphic>
      </p:graphicFrame>
      <p:pic>
        <p:nvPicPr>
          <p:cNvPr id="30724" name="Picture 4" descr="C:\Users\1\Desktop\МБДОУ№15\ХАРАКТЕРИСТИКА ЗВУКОВ\image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14554"/>
            <a:ext cx="2472190" cy="3500446"/>
          </a:xfrm>
          <a:prstGeom prst="rect">
            <a:avLst/>
          </a:prstGeom>
          <a:noFill/>
        </p:spPr>
      </p:pic>
      <p:pic>
        <p:nvPicPr>
          <p:cNvPr id="30725" name="Picture 5" descr="C:\Users\1\Desktop\МБДОУ№15\ХАРАКТЕРИСТИКА ЗВУКОВ\zxkjaqfAC8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500174"/>
            <a:ext cx="2857488" cy="40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142852"/>
            <a:ext cx="3643338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ЭКСПРЕССИВНАЯ СТОРОНА РЕЧИ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785794"/>
            <a:ext cx="1345497" cy="646331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АКТИВНЫЙ </a:t>
            </a:r>
          </a:p>
          <a:p>
            <a:r>
              <a:rPr lang="ru-RU" dirty="0" smtClean="0"/>
              <a:t>СЛОВАРЬ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714356"/>
            <a:ext cx="2214578" cy="646331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ГРАММАТИЧЕСКИЙ СТРОЙ РЕЧИ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72330" y="857232"/>
            <a:ext cx="1605376" cy="369332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СВЯЗНАЯ РЕЧЬ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43050"/>
            <a:ext cx="221457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номинативного (существительных по различным лексическим темам; обобщающих слов; слов, обозначающих названия частей тела и частей предметов; наличие в активном словаре антонимов);</a:t>
            </a:r>
          </a:p>
          <a:p>
            <a:pPr lvl="0"/>
            <a:r>
              <a:rPr lang="ru-RU" b="1" dirty="0" smtClean="0"/>
              <a:t>предикативного (глаголов);</a:t>
            </a:r>
          </a:p>
          <a:p>
            <a:pPr lvl="0"/>
            <a:r>
              <a:rPr lang="ru-RU" b="1" dirty="0" smtClean="0"/>
              <a:t>атрибутивного (названия цвета и формы).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500174"/>
            <a:ext cx="51435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Выявить состояние:</a:t>
            </a:r>
          </a:p>
          <a:p>
            <a:pPr lvl="0"/>
            <a:r>
              <a:rPr lang="ru-RU" dirty="0" smtClean="0"/>
              <a:t>словоизменения:</a:t>
            </a:r>
          </a:p>
          <a:p>
            <a:pPr lvl="0"/>
            <a:r>
              <a:rPr lang="ru-RU" dirty="0" smtClean="0"/>
              <a:t>употребление имен существительных в именительном падеже един­ственного и множественного числа, в косвенных падежах;</a:t>
            </a:r>
          </a:p>
          <a:p>
            <a:pPr lvl="0"/>
            <a:r>
              <a:rPr lang="ru-RU" dirty="0" smtClean="0"/>
              <a:t>образование существительных множественного числа в родитель­ном падеже;</a:t>
            </a:r>
          </a:p>
          <a:p>
            <a:pPr lvl="0"/>
            <a:r>
              <a:rPr lang="ru-RU" dirty="0" smtClean="0"/>
              <a:t>согласование прилагательных с существительными единственного числа;</a:t>
            </a:r>
          </a:p>
          <a:p>
            <a:pPr lvl="0"/>
            <a:r>
              <a:rPr lang="ru-RU" dirty="0" smtClean="0"/>
              <a:t>употребление предложно-падежных конструкций;</a:t>
            </a:r>
          </a:p>
          <a:p>
            <a:pPr lvl="0"/>
            <a:r>
              <a:rPr lang="ru-RU" dirty="0" smtClean="0"/>
              <a:t>употребление числительных «два» и «пять» с существительными;</a:t>
            </a:r>
          </a:p>
          <a:p>
            <a:pPr lvl="0"/>
            <a:r>
              <a:rPr lang="ru-RU" dirty="0" smtClean="0"/>
              <a:t>словообразования:</a:t>
            </a:r>
          </a:p>
          <a:p>
            <a:pPr lvl="0"/>
            <a:r>
              <a:rPr lang="ru-RU" dirty="0" smtClean="0"/>
              <a:t>употребление существительных с уменьшительно-ласкательными суффиксами;</a:t>
            </a:r>
          </a:p>
          <a:p>
            <a:pPr lvl="0"/>
            <a:r>
              <a:rPr lang="ru-RU" dirty="0" smtClean="0"/>
              <a:t>образование названий детенышей животных;</a:t>
            </a:r>
          </a:p>
          <a:p>
            <a:pPr lvl="0"/>
            <a:r>
              <a:rPr lang="ru-RU" dirty="0" smtClean="0"/>
              <a:t>образование относительных прилагательных, притяжательных при­лагательных, приставочных глаголов, глаголов совершенного вида.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704" y="1357298"/>
            <a:ext cx="21432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Выявить уровень сформированности развернутого монологического высказывания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428604"/>
            <a:ext cx="1537537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000108"/>
            <a:ext cx="8143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речевой карте в уточненном логопедическом заключении учитель- логопед:</a:t>
            </a:r>
          </a:p>
          <a:p>
            <a:r>
              <a:rPr lang="ru-RU" b="1" dirty="0" smtClean="0"/>
              <a:t>1</a:t>
            </a:r>
            <a:r>
              <a:rPr lang="ru-RU" b="1" dirty="0" smtClean="0"/>
              <a:t>)определяет </a:t>
            </a:r>
            <a:r>
              <a:rPr lang="ru-RU" b="1" dirty="0" smtClean="0"/>
              <a:t>уровень развития речи ребенка в соответствии с психолого-логопедической классификацией;</a:t>
            </a:r>
          </a:p>
          <a:p>
            <a:r>
              <a:rPr lang="ru-RU" b="1" dirty="0" smtClean="0"/>
              <a:t>2</a:t>
            </a:r>
            <a:r>
              <a:rPr lang="ru-RU" b="1" dirty="0" smtClean="0"/>
              <a:t>)отражает </a:t>
            </a:r>
            <a:r>
              <a:rPr lang="ru-RU" b="1" dirty="0" smtClean="0"/>
              <a:t>выводы из всех разделов речевой карты;</a:t>
            </a:r>
          </a:p>
          <a:p>
            <a:r>
              <a:rPr lang="ru-RU" b="1" dirty="0" smtClean="0"/>
              <a:t>3</a:t>
            </a:r>
            <a:r>
              <a:rPr lang="ru-RU" b="1" dirty="0" smtClean="0"/>
              <a:t>)отмечает </a:t>
            </a:r>
            <a:r>
              <a:rPr lang="ru-RU" b="1" dirty="0" smtClean="0"/>
              <a:t>сопутствующие заболевания.</a:t>
            </a:r>
          </a:p>
          <a:p>
            <a:r>
              <a:rPr lang="ru-RU" b="1" dirty="0" smtClean="0"/>
              <a:t>4</a:t>
            </a:r>
            <a:r>
              <a:rPr lang="ru-RU" b="1" dirty="0" smtClean="0"/>
              <a:t>) </a:t>
            </a:r>
            <a:r>
              <a:rPr lang="ru-RU" b="1" dirty="0" smtClean="0"/>
              <a:t>составляет план индивидуальной работы с каждым ребёнком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143248"/>
            <a:ext cx="8858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>
                  <a:solidFill>
                    <a:srgbClr val="0070C0"/>
                  </a:solidFill>
                </a:ln>
              </a:rPr>
              <a:t>Результаты мониторинга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используются учителем –логопедом и воспитателями </a:t>
            </a:r>
            <a:r>
              <a:rPr lang="ru-RU" b="1" dirty="0">
                <a:ln>
                  <a:solidFill>
                    <a:srgbClr val="0070C0"/>
                  </a:solidFill>
                </a:ln>
              </a:rPr>
              <a:t>при: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планировании </a:t>
            </a:r>
            <a:r>
              <a:rPr lang="ru-RU" b="1" dirty="0">
                <a:ln>
                  <a:solidFill>
                    <a:srgbClr val="0070C0"/>
                  </a:solidFill>
                </a:ln>
              </a:rPr>
              <a:t>коррекционно-образовательной деятельности (подгрупповой и </a:t>
            </a: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индивидуальной);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отборе </a:t>
            </a:r>
            <a:r>
              <a:rPr lang="ru-RU" b="1" dirty="0">
                <a:ln>
                  <a:solidFill>
                    <a:srgbClr val="0070C0"/>
                  </a:solidFill>
                </a:ln>
              </a:rPr>
              <a:t>методов, приемов и технологий;</a:t>
            </a:r>
          </a:p>
          <a:p>
            <a:pPr lvl="1">
              <a:buFont typeface="Arial" pitchFamily="34" charset="0"/>
              <a:buChar char="•"/>
            </a:pPr>
            <a:r>
              <a:rPr lang="ru-RU" b="1" dirty="0" smtClean="0">
                <a:ln>
                  <a:solidFill>
                    <a:srgbClr val="0070C0"/>
                  </a:solidFill>
                </a:ln>
              </a:rPr>
              <a:t> комплектовании </a:t>
            </a:r>
            <a:r>
              <a:rPr lang="ru-RU" b="1" dirty="0">
                <a:ln>
                  <a:solidFill>
                    <a:srgbClr val="0070C0"/>
                  </a:solidFill>
                </a:ln>
              </a:rPr>
              <a:t>подгрупп для организованной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428604"/>
            <a:ext cx="1584921" cy="369332"/>
          </a:xfrm>
          <a:prstGeom prst="rect">
            <a:avLst/>
          </a:prstGeom>
          <a:solidFill>
            <a:srgbClr val="92D050"/>
          </a:solidFill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«КАРТИННЫЙ МАТЕРИАЛ К РЕЧЕВОЙ КАРТЕ от 4 до 7 лет» НИЩЕВА Н.В. </a:t>
            </a:r>
            <a:endParaRPr lang="ru-RU" sz="2000" b="1" dirty="0"/>
          </a:p>
        </p:txBody>
      </p:sp>
      <p:sp>
        <p:nvSpPr>
          <p:cNvPr id="37890" name="AutoShape 2" descr="https://upload-7df14150aa387ef737992a43afb5ffe5.hb.bizmrg.com/iblock/b7a/b7adeb3b4a50775b5687f9b9ee10797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https://upload-7df14150aa387ef737992a43afb5ffe5.hb.bizmrg.com/iblock/b7a/b7adeb3b4a50775b5687f9b9ee10797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14488"/>
            <a:ext cx="3571900" cy="4920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chool41.tyumen-edu.ru/sites/default/files/field/image/logope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6257900" cy="445693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571480"/>
            <a:ext cx="7643866" cy="646331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ЗА ВНИМАНИЕ!</a:t>
            </a:r>
            <a:endParaRPr lang="ru-RU" b="1" dirty="0">
              <a:solidFill>
                <a:srgbClr val="00B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214290"/>
            <a:ext cx="90011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Логопедическое обследование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по </a:t>
            </a:r>
            <a:r>
              <a:rPr lang="ru-RU" sz="2400" b="1" dirty="0" smtClean="0"/>
              <a:t>методике А.М.Быховской, Казовой Н.А.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r>
              <a:rPr lang="ru-RU" sz="2400" b="1" dirty="0" smtClean="0"/>
              <a:t>«Количественный мониторинг общего и речевого развития»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Данный мониторинг </a:t>
            </a:r>
            <a:r>
              <a:rPr lang="ru-RU" sz="2400" b="1" dirty="0"/>
              <a:t>общего и речевого развития детей с </a:t>
            </a:r>
            <a:r>
              <a:rPr lang="ru-RU" sz="2400" b="1" dirty="0" smtClean="0"/>
              <a:t>ОНР, </a:t>
            </a:r>
            <a:r>
              <a:rPr lang="ru-RU" sz="2400" b="1" dirty="0"/>
              <a:t>дидактические карты для количественного анализа оцениваемых показателей </a:t>
            </a:r>
            <a:r>
              <a:rPr lang="ru-RU" sz="2400" b="1" dirty="0" smtClean="0"/>
              <a:t>развития соответствуют ФГОС.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0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8990" y="3014628"/>
            <a:ext cx="5117654" cy="362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214290"/>
            <a:ext cx="88583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Методика мониторинга представляет цели, методы, процедуру </a:t>
            </a:r>
            <a:r>
              <a:rPr lang="ru-RU" b="1" dirty="0" smtClean="0"/>
              <a:t>исследования </a:t>
            </a:r>
            <a:r>
              <a:rPr lang="ru-RU" b="1" dirty="0"/>
              <a:t>и критерии оценки развития ребенка с тяжелым нарушением речи, количественный анализ оцениваемых показателей развития. 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Используя </a:t>
            </a:r>
            <a:r>
              <a:rPr lang="ru-RU" b="1" dirty="0"/>
              <a:t>данную методику, </a:t>
            </a:r>
            <a:r>
              <a:rPr lang="ru-RU" b="1" dirty="0" smtClean="0"/>
              <a:t>имеется </a:t>
            </a:r>
            <a:r>
              <a:rPr lang="ru-RU" b="1" dirty="0"/>
              <a:t>возможность сравнить количественные и качественные показатели </a:t>
            </a:r>
            <a:r>
              <a:rPr lang="ru-RU" b="1" dirty="0" smtClean="0"/>
              <a:t>развития </a:t>
            </a:r>
            <a:r>
              <a:rPr lang="ru-RU" b="1" dirty="0"/>
              <a:t>всех языковых компонентов детей в начале и в конце учебного года и получить объективные данные о динамике развития каждого ребенка и группы в целом. 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Кроме </a:t>
            </a:r>
            <a:r>
              <a:rPr lang="ru-RU" b="1" dirty="0"/>
              <a:t>этого, методика позволит выявить компоненты речи, требующие дополнительного коррекционного воздействия, </a:t>
            </a:r>
            <a:r>
              <a:rPr lang="ru-RU" b="1" dirty="0" smtClean="0"/>
              <a:t>индивидуально </a:t>
            </a:r>
            <a:r>
              <a:rPr lang="ru-RU" b="1" dirty="0"/>
              <a:t>для каждого </a:t>
            </a:r>
            <a:r>
              <a:rPr lang="ru-RU" b="1" dirty="0" smtClean="0"/>
              <a:t>ребенка.</a:t>
            </a:r>
            <a:endParaRPr lang="ru-RU" b="1" dirty="0"/>
          </a:p>
        </p:txBody>
      </p:sp>
      <p:sp>
        <p:nvSpPr>
          <p:cNvPr id="2" name="AutoShape 2" descr="https://pp.userapi.com/c846020/v846020125/a7b/9jk6RlHI27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pp.userapi.com/c846020/v846020125/a7b/9jk6RlHI27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2704483" cy="2959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112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u="sng" dirty="0">
                <a:latin typeface="Arial Black" pitchFamily="34" charset="0"/>
              </a:rPr>
              <a:t>Мониторинг проводится на протяжении нескольких дней</a:t>
            </a:r>
            <a:r>
              <a:rPr lang="ru-RU" sz="1600" u="sng" dirty="0" smtClean="0">
                <a:latin typeface="Arial Black" pitchFamily="34" charset="0"/>
              </a:rPr>
              <a:t>.</a:t>
            </a: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 </a:t>
            </a:r>
            <a:r>
              <a:rPr lang="ru-RU" sz="1600" dirty="0">
                <a:latin typeface="Arial Black" pitchFamily="34" charset="0"/>
              </a:rPr>
              <a:t>За один день реализуется не более двух разделов. На каждое исследование </a:t>
            </a:r>
            <a:r>
              <a:rPr lang="ru-RU" sz="1600" dirty="0" smtClean="0">
                <a:latin typeface="Arial Black" pitchFamily="34" charset="0"/>
              </a:rPr>
              <a:t>затрачивается </a:t>
            </a:r>
            <a:r>
              <a:rPr lang="ru-RU" sz="1600" dirty="0">
                <a:latin typeface="Arial Black" pitchFamily="34" charset="0"/>
              </a:rPr>
              <a:t>не более </a:t>
            </a:r>
            <a:r>
              <a:rPr lang="ru-RU" sz="1600" dirty="0" smtClean="0">
                <a:latin typeface="Arial Black" pitchFamily="34" charset="0"/>
              </a:rPr>
              <a:t>15 </a:t>
            </a:r>
            <a:r>
              <a:rPr lang="ru-RU" sz="1600" dirty="0">
                <a:latin typeface="Arial Black" pitchFamily="34" charset="0"/>
              </a:rPr>
              <a:t>мин (ребенку 5 лет) </a:t>
            </a:r>
            <a:r>
              <a:rPr lang="ru-RU" sz="1600" dirty="0" smtClean="0">
                <a:latin typeface="Arial Black" pitchFamily="34" charset="0"/>
              </a:rPr>
              <a:t>и </a:t>
            </a:r>
            <a:r>
              <a:rPr lang="ru-RU" sz="1600" dirty="0">
                <a:latin typeface="Arial Black" pitchFamily="34" charset="0"/>
              </a:rPr>
              <a:t>20 мин (ребенку 6 лет).</a:t>
            </a:r>
          </a:p>
          <a:p>
            <a:endParaRPr lang="ru-RU" sz="1600" dirty="0" smtClean="0">
              <a:latin typeface="Arial Black" pitchFamily="34" charset="0"/>
            </a:endParaRPr>
          </a:p>
          <a:p>
            <a:r>
              <a:rPr lang="ru-RU" sz="1600" dirty="0" smtClean="0">
                <a:latin typeface="Arial Black" pitchFamily="34" charset="0"/>
              </a:rPr>
              <a:t>Во </a:t>
            </a:r>
            <a:r>
              <a:rPr lang="ru-RU" sz="1600" dirty="0">
                <a:latin typeface="Arial Black" pitchFamily="34" charset="0"/>
              </a:rPr>
              <a:t>время мониторинга создается положительный эмоциональный фон взаимодействия между учителем-логопедом и ребенком. </a:t>
            </a:r>
            <a:endParaRPr lang="ru-RU" sz="1600" dirty="0" smtClean="0">
              <a:latin typeface="Arial Black" pitchFamily="34" charset="0"/>
            </a:endParaRPr>
          </a:p>
          <a:p>
            <a:endParaRPr lang="ru-RU" sz="1600" dirty="0">
              <a:latin typeface="Arial Black" pitchFamily="34" charset="0"/>
            </a:endParaRPr>
          </a:p>
          <a:p>
            <a:r>
              <a:rPr lang="ru-RU" sz="1600" dirty="0" smtClean="0">
                <a:latin typeface="Arial Black" pitchFamily="34" charset="0"/>
              </a:rPr>
              <a:t>Ребенок заинтересовывается </a:t>
            </a:r>
            <a:r>
              <a:rPr lang="ru-RU" sz="1600" dirty="0">
                <a:latin typeface="Arial Black" pitchFamily="34" charset="0"/>
              </a:rPr>
              <a:t>выполнением тестовых заданий, а не принуждается к </a:t>
            </a:r>
            <a:r>
              <a:rPr lang="ru-RU" sz="1600" dirty="0" smtClean="0">
                <a:latin typeface="Arial Black" pitchFamily="34" charset="0"/>
              </a:rPr>
              <a:t>выполнению</a:t>
            </a:r>
            <a:r>
              <a:rPr lang="ru-RU" sz="1600" dirty="0">
                <a:latin typeface="Arial Black" pitchFamily="34" charset="0"/>
              </a:rPr>
              <a:t>. </a:t>
            </a:r>
            <a:endParaRPr lang="ru-RU" sz="1600" dirty="0" smtClean="0">
              <a:latin typeface="Arial Black" pitchFamily="34" charset="0"/>
            </a:endParaRPr>
          </a:p>
          <a:p>
            <a:r>
              <a:rPr lang="ru-RU" sz="1600" dirty="0" smtClean="0">
                <a:latin typeface="Arial Black" pitchFamily="34" charset="0"/>
              </a:rPr>
              <a:t>Используются </a:t>
            </a:r>
            <a:r>
              <a:rPr lang="ru-RU" sz="1600" dirty="0">
                <a:latin typeface="Arial Black" pitchFamily="34" charset="0"/>
              </a:rPr>
              <a:t>различные формы поощрения, ребенок </a:t>
            </a:r>
            <a:r>
              <a:rPr lang="ru-RU" sz="1600" dirty="0" smtClean="0">
                <a:latin typeface="Arial Black" pitchFamily="34" charset="0"/>
              </a:rPr>
              <a:t>поддерживается </a:t>
            </a:r>
            <a:r>
              <a:rPr lang="ru-RU" sz="1600" dirty="0">
                <a:latin typeface="Arial Black" pitchFamily="34" charset="0"/>
              </a:rPr>
              <a:t>и подбадривается. </a:t>
            </a:r>
            <a:endParaRPr lang="ru-RU" sz="1600" dirty="0" smtClean="0">
              <a:latin typeface="Arial Black" pitchFamily="34" charset="0"/>
            </a:endParaRPr>
          </a:p>
          <a:p>
            <a:r>
              <a:rPr lang="ru-RU" sz="1600" dirty="0" smtClean="0">
                <a:latin typeface="Arial Black" pitchFamily="34" charset="0"/>
              </a:rPr>
              <a:t>При </a:t>
            </a:r>
            <a:r>
              <a:rPr lang="ru-RU" sz="1600" dirty="0">
                <a:latin typeface="Arial Black" pitchFamily="34" charset="0"/>
              </a:rPr>
              <a:t>первых проявлениях усталости или </a:t>
            </a:r>
            <a:r>
              <a:rPr lang="ru-RU" sz="1600" dirty="0" smtClean="0">
                <a:latin typeface="Arial Black" pitchFamily="34" charset="0"/>
              </a:rPr>
              <a:t>негативизма </a:t>
            </a:r>
            <a:r>
              <a:rPr lang="ru-RU" sz="1600" dirty="0">
                <a:latin typeface="Arial Black" pitchFamily="34" charset="0"/>
              </a:rPr>
              <a:t>у ребенка обследование прекращается и переносится на следующий день.</a:t>
            </a:r>
          </a:p>
          <a:p>
            <a:endParaRPr lang="ru-RU" dirty="0"/>
          </a:p>
        </p:txBody>
      </p:sp>
      <p:pic>
        <p:nvPicPr>
          <p:cNvPr id="5122" name="Picture 2" descr="http://aberkovae.egords34.edumsko.ru/uploads/3000/6108/persona/folders/152068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14818"/>
            <a:ext cx="3598862" cy="2382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 descr="30yzwe3vh296oprw6"/>
          <p:cNvSpPr>
            <a:spLocks noChangeShapeType="1"/>
          </p:cNvSpPr>
          <p:nvPr/>
        </p:nvSpPr>
        <p:spPr bwMode="auto">
          <a:xfrm>
            <a:off x="2497138" y="5461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4282" y="0"/>
            <a:ext cx="872989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Мониторинг состоит из 4-х блоков: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«Раннее психомоторное и речевое развитие, поведение и психическая сфера»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«Неречевые психические функции»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«Моторная сфера»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«Произносительная сторона речи и речевые психические функции».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85992"/>
            <a:ext cx="4786346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643314"/>
            <a:ext cx="1643074" cy="2286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3643314"/>
            <a:ext cx="1643074" cy="2286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3643314"/>
            <a:ext cx="1643074" cy="2286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3643314"/>
            <a:ext cx="2071702" cy="2286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43174" y="2357430"/>
            <a:ext cx="3143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Мониторинг</a:t>
            </a:r>
            <a:endParaRPr lang="ru-RU" sz="4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3857628"/>
            <a:ext cx="1714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Раннее психомоторное и речевое развитие, поведение и психическая сфера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71737" y="3929066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Неречевые психические функции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57752" y="4286256"/>
            <a:ext cx="157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Моторная сфера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58016" y="3857628"/>
            <a:ext cx="2071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Произносительная сторона речи и речевые психические функции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85786" y="3214686"/>
            <a:ext cx="8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блок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000364" y="3214686"/>
            <a:ext cx="8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/>
              <a:t> блок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214942" y="3214686"/>
            <a:ext cx="8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 </a:t>
            </a:r>
            <a:r>
              <a:rPr lang="ru-RU" dirty="0" smtClean="0"/>
              <a:t>блок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429520" y="3214686"/>
            <a:ext cx="819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 </a:t>
            </a:r>
            <a:r>
              <a:rPr lang="ru-RU" dirty="0" smtClean="0"/>
              <a:t>блок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142984"/>
            <a:ext cx="80724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 bmk="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Исследование анамнеза и динамики раннего</a:t>
            </a:r>
            <a:r>
              <a:rPr kumimoji="0" lang="ru-RU" b="1" i="0" u="none" strike="noStrike" cap="none" normalizeH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психомоторного </a:t>
            </a:r>
            <a:r>
              <a:rPr kumimoji="0" lang="ru-RU" b="1" i="0" u="none" strike="noStrike" cap="none" normalizeH="0" baseline="0" dirty="0" smtClean="0" bmk="bookmark2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речевого развития.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Изучение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медицинской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документации.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Исследование личностных, поведенческих и коммуникативных особенностей   ребенка.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Выявление игровых и межличностных предпочтений.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Подбор оптимальных индивидуально-ориентированных форм взаимодействия с ребенком.</a:t>
            </a:r>
          </a:p>
          <a:p>
            <a:r>
              <a:rPr lang="ru-RU" b="1" dirty="0" smtClean="0"/>
              <a:t> </a:t>
            </a:r>
            <a:endParaRPr lang="ru-RU" sz="2000" b="1" dirty="0" smtClean="0"/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714884"/>
            <a:ext cx="221457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Методы:</a:t>
            </a:r>
          </a:p>
          <a:p>
            <a:r>
              <a:rPr lang="ru-RU" sz="2000" dirty="0" smtClean="0"/>
              <a:t> </a:t>
            </a:r>
            <a:r>
              <a:rPr lang="ru-RU" dirty="0" smtClean="0"/>
              <a:t>Наблюдение, </a:t>
            </a:r>
          </a:p>
          <a:p>
            <a:r>
              <a:rPr lang="ru-RU" dirty="0" smtClean="0"/>
              <a:t> беседы с ребенком. </a:t>
            </a:r>
            <a:endParaRPr lang="ru-RU" sz="2000" dirty="0"/>
          </a:p>
          <a:p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786182" y="3370119"/>
          <a:ext cx="4500594" cy="3381721"/>
        </p:xfrm>
        <a:graphic>
          <a:graphicData uri="http://schemas.openxmlformats.org/presentationml/2006/ole">
            <p:oleObj spid="_x0000_s3074" name="Document" r:id="rId3" imgW="9666664" imgH="7263581" progId="Word.Document.8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728" y="285728"/>
            <a:ext cx="2500330" cy="785818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Раннее психомоторное и речевое развитие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85728"/>
            <a:ext cx="2500330" cy="714380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оведение и психическая сфера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844" y="500042"/>
            <a:ext cx="121444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 блок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714356"/>
            <a:ext cx="2214578" cy="43577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642918"/>
            <a:ext cx="3571900" cy="44291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714356"/>
            <a:ext cx="2357454" cy="25717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0"/>
            <a:ext cx="5929354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2 блок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Неречевые психические функции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714356"/>
            <a:ext cx="1500198" cy="64633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СЛУХОВОЕ </a:t>
            </a:r>
          </a:p>
          <a:p>
            <a:r>
              <a:rPr lang="ru-RU" b="1" dirty="0" smtClean="0"/>
              <a:t>ВНИМАНИЕ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714356"/>
            <a:ext cx="2143140" cy="64633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ЗРИТЕЛЬНОЕ </a:t>
            </a:r>
          </a:p>
          <a:p>
            <a:r>
              <a:rPr lang="ru-RU" b="1" dirty="0" smtClean="0"/>
              <a:t>ВОСПРИЯТИЕ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642918"/>
            <a:ext cx="3500462" cy="92333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ЗРИТЕЛЬНО-ПРОСТРАНСТВЕННЫЙ ГНОЗИС И ПРАКСИС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1357298"/>
            <a:ext cx="20717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Определить, дифференцирует ли ребенок звучание детских музыкальных инструментов или звучащих игрушек.</a:t>
            </a:r>
          </a:p>
          <a:p>
            <a:pPr lvl="0"/>
            <a:r>
              <a:rPr lang="ru-RU" sz="1600" b="1" dirty="0" smtClean="0"/>
              <a:t>Выявить, определяет ли ребенок направление звука.</a:t>
            </a:r>
          </a:p>
          <a:p>
            <a:pPr lvl="0"/>
            <a:r>
              <a:rPr lang="ru-RU" sz="1600" b="1" dirty="0" smtClean="0"/>
              <a:t>Выявить, воспринимает и воспроизводит ли ребенок различные ритмы.</a:t>
            </a:r>
            <a:endParaRPr lang="ru-RU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1500174"/>
            <a:ext cx="3571900" cy="175432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3"/>
            <a:r>
              <a:rPr lang="ru-RU" b="1" dirty="0" smtClean="0"/>
              <a:t>Выявить, соотносит ли ребенок и узнает ли цвета в соответствии с возрастными нормативами</a:t>
            </a:r>
            <a:endParaRPr lang="ru-RU" sz="2000" b="1" dirty="0"/>
          </a:p>
        </p:txBody>
      </p:sp>
      <p:sp>
        <p:nvSpPr>
          <p:cNvPr id="26625" name="Line 1" descr="3qf0rikibx3w2m966"/>
          <p:cNvSpPr>
            <a:spLocks noChangeShapeType="1"/>
          </p:cNvSpPr>
          <p:nvPr/>
        </p:nvSpPr>
        <p:spPr bwMode="auto">
          <a:xfrm>
            <a:off x="2319338" y="67945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143240" y="1571612"/>
            <a:ext cx="57150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5"/>
            <a:r>
              <a:rPr lang="ru-RU" b="1" dirty="0" smtClean="0"/>
              <a:t>Выявить уровень развития оптико-пространственного гнозиса (умение ориентироваться в окружающем пространстве и в схеме собственного тела).</a:t>
            </a:r>
            <a:endParaRPr lang="ru-RU" sz="2000" b="1" dirty="0" smtClean="0"/>
          </a:p>
          <a:p>
            <a:pPr lvl="5"/>
            <a:r>
              <a:rPr lang="ru-RU" b="1" dirty="0" smtClean="0"/>
              <a:t>Выявить уровень развития оптико-пространственного праксиса (складывает ли картинки из частей и составляет ли фигуры из палочек по образцу и по памяти).</a:t>
            </a:r>
            <a:endParaRPr lang="ru-RU" sz="2000" b="1" dirty="0" smtClean="0"/>
          </a:p>
          <a:p>
            <a:endParaRPr lang="ru-RU" dirty="0"/>
          </a:p>
        </p:txBody>
      </p:sp>
      <p:pic>
        <p:nvPicPr>
          <p:cNvPr id="22530" name="Picture 2" descr="https://i.pinimg.com/736x/99/22/c2/9922c2748bb14283bd5933ad39c43340--puzzles-woodland-anima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5143512"/>
            <a:ext cx="2280948" cy="1714488"/>
          </a:xfrm>
          <a:prstGeom prst="rect">
            <a:avLst/>
          </a:prstGeom>
          <a:noFill/>
        </p:spPr>
      </p:pic>
      <p:sp>
        <p:nvSpPr>
          <p:cNvPr id="22532" name="AutoShape 4" descr="https://multiurok.ru/img/247222/image_597dee3436f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s://multiurok.ru/img/247222/image_597dee3436f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4708" y="4000504"/>
            <a:ext cx="2770964" cy="1557281"/>
          </a:xfrm>
          <a:prstGeom prst="rect">
            <a:avLst/>
          </a:prstGeom>
          <a:noFill/>
        </p:spPr>
      </p:pic>
      <p:pic>
        <p:nvPicPr>
          <p:cNvPr id="22536" name="Picture 8" descr="http://edusivers.ru/image/data/fotonew/muzikalniye_instrumenti_dlia_detskogo_sa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214950"/>
            <a:ext cx="2095480" cy="1397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214282" y="214290"/>
          <a:ext cx="6096000" cy="2986087"/>
        </p:xfrm>
        <a:graphic>
          <a:graphicData uri="http://schemas.openxmlformats.org/presentationml/2006/ole">
            <p:oleObj spid="_x0000_s21505" name="Document" r:id="rId3" imgW="9666664" imgH="4734003" progId="Word.Document.8">
              <p:embed/>
            </p:oleObj>
          </a:graphicData>
        </a:graphic>
      </p:graphicFrame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143372" y="3357562"/>
          <a:ext cx="6096000" cy="3184525"/>
        </p:xfrm>
        <a:graphic>
          <a:graphicData uri="http://schemas.openxmlformats.org/presentationml/2006/ole">
            <p:oleObj spid="_x0000_s21506" name="Document" r:id="rId4" imgW="9666664" imgH="5050155" progId="Word.Document.8">
              <p:embed/>
            </p:oleObj>
          </a:graphicData>
        </a:graphic>
      </p:graphicFrame>
      <p:pic>
        <p:nvPicPr>
          <p:cNvPr id="21510" name="Picture 6" descr="https://images-blogger-opensocial.googleusercontent.com/gadgets/proxy?url=http%3A%2F%2F1.bp.blogspot.com%2F-mCLykLMptrE%2FU-dvoLpxgrI%2FAAAAAAAABT4%2FCv--4j8bx-s%2Fs1600%2F%25D0%25B5%25D0%25B6%25D0%25B8%25D0%25BA.jpg&amp;container=blogger&amp;gadget=a&amp;rewriteMime=image%2F*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025065">
            <a:off x="353299" y="3574893"/>
            <a:ext cx="3234933" cy="2426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512" name="Picture 8" descr="http://3.bp.blogspot.com/-iXDkEBK8Yfc/TY9hp1Js8nI/AAAAAAAAG2U/T4d3vMeOxWg/s1600/%25D0%25A0%25D0%25B0%25D0%25B7%25D1%2580%25D0%25B5%25D0%25B7%25D0%25B0%25D1%2582%25D1%258C+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571480"/>
            <a:ext cx="3114632" cy="2076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500298" y="142852"/>
            <a:ext cx="435771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1111 б22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071671" y="142853"/>
            <a:ext cx="5286412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3 блок             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Моторная сфера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14356"/>
            <a:ext cx="8715436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714488"/>
            <a:ext cx="8715436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3643314"/>
            <a:ext cx="8715436" cy="121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000636"/>
            <a:ext cx="8786874" cy="1714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928670"/>
            <a:ext cx="2107115" cy="36933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ОБЩАЯ МОТОРИКА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714357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Выявить объем, переключаемость, темп, активность, координацию движений.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2285992"/>
            <a:ext cx="2136098" cy="36933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РУЧНАЯ МОТОРИКА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66" y="1714488"/>
            <a:ext cx="66437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объем выполняемых движений (полный или неполный);</a:t>
            </a:r>
          </a:p>
          <a:p>
            <a:pPr lvl="0"/>
            <a:r>
              <a:rPr lang="ru-RU" b="1" dirty="0" smtClean="0"/>
              <a:t>переключаемость (своевременная, замедленная, отсутствует), темп выполнения (нормальный, медленный, быстрый), активность, координацию движений;</a:t>
            </a:r>
          </a:p>
          <a:p>
            <a:pPr lvl="0"/>
            <a:r>
              <a:rPr lang="ru-RU" b="1" dirty="0" smtClean="0"/>
              <a:t>наличие леворукости; навыки работы с карандашом;</a:t>
            </a:r>
          </a:p>
          <a:p>
            <a:pPr lvl="0"/>
            <a:r>
              <a:rPr lang="ru-RU" b="1" dirty="0" smtClean="0"/>
              <a:t>способность к манипуляции с предметами. 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3643314"/>
            <a:ext cx="6572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наличие или отсутствие движений мимической мускулатуры;</a:t>
            </a:r>
          </a:p>
          <a:p>
            <a:pPr lvl="0"/>
            <a:r>
              <a:rPr lang="ru-RU" b="1" dirty="0" smtClean="0"/>
              <a:t>объем выполняемых движений (полный или неполный);</a:t>
            </a:r>
          </a:p>
          <a:p>
            <a:pPr lvl="0"/>
            <a:r>
              <a:rPr lang="ru-RU" b="1" dirty="0" smtClean="0"/>
              <a:t>точность выполнения (точно, неточно) и темп выполнения (нормальный, медленный, быстрый) движений;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4000504"/>
            <a:ext cx="1640770" cy="64633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МИМИЧЕСКАЯ</a:t>
            </a:r>
          </a:p>
          <a:p>
            <a:r>
              <a:rPr lang="ru-RU" dirty="0" smtClean="0"/>
              <a:t> МУСКУЛАТУРА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5286388"/>
            <a:ext cx="2244589" cy="64633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АРТИКУЛЯЦИОННАЯ </a:t>
            </a:r>
          </a:p>
          <a:p>
            <a:r>
              <a:rPr lang="ru-RU" dirty="0" smtClean="0"/>
              <a:t>МОТОРИКА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643174" y="4929198"/>
            <a:ext cx="62151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наличие или отсутствие движений нижней челюстью, губами, языком, мягким нёбом;</a:t>
            </a:r>
          </a:p>
          <a:p>
            <a:pPr lvl="0"/>
            <a:r>
              <a:rPr lang="ru-RU" b="1" dirty="0" smtClean="0"/>
              <a:t>объем выполняемых движений (полный, неполный);</a:t>
            </a:r>
          </a:p>
          <a:p>
            <a:pPr lvl="0"/>
            <a:r>
              <a:rPr lang="ru-RU" b="1" dirty="0" smtClean="0"/>
              <a:t>точность выполнения (точно, неточно) и темп выполнения (нормаль­ный, быстрый, замедленный) движений;</a:t>
            </a:r>
          </a:p>
          <a:p>
            <a:pPr lvl="0"/>
            <a:r>
              <a:rPr lang="ru-RU" b="1" dirty="0" smtClean="0"/>
              <a:t>мышечный тонус (нормальный, повышенный, пониженный);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1058</Words>
  <Application>Microsoft Office PowerPoint</Application>
  <PresentationFormat>Экран (4:3)</PresentationFormat>
  <Paragraphs>155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56</cp:revision>
  <dcterms:created xsi:type="dcterms:W3CDTF">2016-09-21T13:44:24Z</dcterms:created>
  <dcterms:modified xsi:type="dcterms:W3CDTF">2018-06-27T19:01:51Z</dcterms:modified>
</cp:coreProperties>
</file>