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26" r:id="rId3"/>
    <p:sldId id="313" r:id="rId4"/>
    <p:sldId id="364" r:id="rId5"/>
    <p:sldId id="353" r:id="rId6"/>
    <p:sldId id="363" r:id="rId7"/>
    <p:sldId id="354" r:id="rId8"/>
    <p:sldId id="366" r:id="rId9"/>
    <p:sldId id="357" r:id="rId10"/>
    <p:sldId id="365" r:id="rId11"/>
    <p:sldId id="372" r:id="rId12"/>
    <p:sldId id="358" r:id="rId13"/>
    <p:sldId id="367" r:id="rId14"/>
    <p:sldId id="316" r:id="rId15"/>
    <p:sldId id="3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84" autoAdjust="0"/>
    <p:restoredTop sz="94585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6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59A4C-B865-42FF-B434-DFFA364B70B6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532CA-1D03-4918-9855-E4FB898626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262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532CA-1D03-4918-9855-E4FB898626ED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5806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532CA-1D03-4918-9855-E4FB898626E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966A9-5AB2-40CA-98F8-E7EA43D14B9C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F622-8B25-4360-890B-DF9DFC53C7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56832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F8475-CA72-4975-A81E-D092DC8B5106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2F23-9812-45B0-836C-A76D36BAB2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6117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7365-2EFC-4E1D-80D8-4FC92F7FCDBA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6F16-C9A2-4988-AE09-5B0B0B00B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98923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CBE5-C424-4FA4-B0AB-B2E5184DE077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847C7-1B7A-4FEB-AAF1-173B3C0C95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01811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D8E0-AAAF-4334-A314-33C8E73BA7BC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5403-9ED9-4699-A8C9-DBB5A7551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04408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3FD4-0115-4522-AAF2-DD5CFC4CAFE8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35B5-676F-4030-889B-1AE1978FA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13613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0FEF-DB15-4141-BADA-533F949C7E62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EADE-DEC7-43E4-801F-84914225B4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1234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D56B0-DB69-4DD1-B42E-D3ACF0F94C76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96BA-1DA7-46A5-B305-470F544A4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46858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41CE9-810B-4B8D-9A2D-DE6AAED762F9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09EA8-7F54-4BC8-B366-50F2C0DB7F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4273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1AF3-AA58-4EE6-93C8-2FD47FDE3D5E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F1835-6805-4806-B42F-14087AE8B2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22714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515CB-C020-4A1A-A4F1-8B4BAFEA6F67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A179-6C85-4159-9F75-1D8862243F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93105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88C7C9-64A3-49AE-9F36-30757154F6B7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6D364E-D491-47F3-B770-745BD0C5D4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83768" y="980728"/>
            <a:ext cx="5760640" cy="1152128"/>
          </a:xfrm>
        </p:spPr>
        <p:txBody>
          <a:bodyPr/>
          <a:lstStyle/>
          <a:p>
            <a:r>
              <a:rPr lang="ru-RU" sz="2800" b="1" dirty="0" smtClean="0"/>
              <a:t>Мастер-класс</a:t>
            </a:r>
            <a:br>
              <a:rPr lang="ru-RU" sz="2800" b="1" dirty="0" smtClean="0"/>
            </a:br>
            <a:r>
              <a:rPr lang="ru-RU" sz="2800" b="1" dirty="0" smtClean="0"/>
              <a:t>«МАТЕМАТИЧЕСКИЙ ЛЕПБУК»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 smtClean="0">
              <a:solidFill>
                <a:srgbClr val="C00000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578" y="5572140"/>
            <a:ext cx="739752" cy="164941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                </a:t>
            </a:r>
            <a:endParaRPr lang="ru-RU" dirty="0"/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 flipV="1">
            <a:off x="7858148" y="97134"/>
            <a:ext cx="714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15816" y="4786322"/>
            <a:ext cx="5085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/>
          </a:p>
          <a:p>
            <a:pPr algn="ctr"/>
            <a:r>
              <a:rPr lang="ru-RU" b="1" i="1" dirty="0" err="1" smtClean="0"/>
              <a:t>Азербаева</a:t>
            </a:r>
            <a:r>
              <a:rPr lang="ru-RU" b="1" i="1" dirty="0" smtClean="0"/>
              <a:t> Л.В., </a:t>
            </a:r>
            <a:r>
              <a:rPr lang="ru-RU" b="1" i="1" dirty="0" err="1" smtClean="0"/>
              <a:t>Варенцова</a:t>
            </a:r>
            <a:r>
              <a:rPr lang="ru-RU" b="1" i="1" dirty="0" smtClean="0"/>
              <a:t> Л.Е.</a:t>
            </a:r>
          </a:p>
          <a:p>
            <a:pPr algn="ctr"/>
            <a:r>
              <a:rPr lang="ru-RU" b="1" i="1" dirty="0" smtClean="0"/>
              <a:t>2017 г</a:t>
            </a:r>
          </a:p>
          <a:p>
            <a:pPr algn="ctr"/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13488" y="1987136"/>
            <a:ext cx="4289863" cy="31301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5553312" cy="33319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82616"/>
            <a:ext cx="5076056" cy="30456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6145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5052053" cy="30312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363888"/>
            <a:ext cx="5292080" cy="3175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19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5292080" cy="31752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7904"/>
            <a:ext cx="5076056" cy="30456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352928" cy="5033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С ЧЕГО НАЧАТЬ?</a:t>
            </a:r>
            <a:r>
              <a:rPr lang="ru-RU" sz="2800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ТЕМА </a:t>
            </a:r>
            <a:r>
              <a:rPr lang="ru-RU" sz="2800" b="1" i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-  ПЛАН -  МАКЕТ -  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ОФОРМЛЕНИЕ</a:t>
            </a:r>
            <a:endParaRPr lang="ru-RU" sz="2800" b="1" i="1" dirty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СОЗДАНИЕ ЛЭПБУКА СОДЕРЖИТ ВСЕ ЭТАПЫ ПРОЕКТА: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 ЦЕЛЕПОЛАГАНИЕ (ВЫБОР ТЕМЫ)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 РАЗРАБОТКА ЛЭПБУКА (СОСТАВЛЕНИЕ ПЛАНА)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 ВЫПОЛНЕНИЕ (ПРАКТИЧЕСКАЯ ЧАСТЬ)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 ПОДВЕДЕНИЕ ИТОГОВ (ПРЕЗЕНТАЦИЯ ПРОДУКТА ПРОЕКТА)</a:t>
            </a:r>
            <a:endParaRPr lang="ru-RU" sz="2400" b="1" i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80018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8280920" cy="405448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cap="none" dirty="0" smtClean="0"/>
              <a:t> </a:t>
            </a:r>
            <a:r>
              <a:rPr lang="ru-RU" sz="2000" cap="none" dirty="0"/>
              <a:t/>
            </a:r>
            <a:br>
              <a:rPr lang="ru-RU" sz="2000" cap="none" dirty="0"/>
            </a:br>
            <a:r>
              <a:rPr lang="ru-RU" sz="2000" cap="none" dirty="0" smtClean="0"/>
              <a:t/>
            </a:r>
            <a:br>
              <a:rPr lang="ru-RU" sz="2000" cap="none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42941"/>
            <a:ext cx="7772400" cy="897828"/>
          </a:xfrm>
        </p:spPr>
        <p:txBody>
          <a:bodyPr/>
          <a:lstStyle/>
          <a:p>
            <a:pPr lvl="0" algn="ctr"/>
            <a:r>
              <a:rPr lang="ru-RU" sz="2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ЗАЧЕМ НУЖЕН ЛЭПБУК И В ЧЕМ ЕГО ПРЕИМУЩЕСТВА?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500230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556792"/>
            <a:ext cx="813690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АКТИВИЗИРУЕТ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У ДЕТЕЙ ИНТЕРЕС К ПОЗНАВАТЕЛЬНОЙ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ДЕЯТЕЛЬНОСТИ;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ПОЗВОЛЯЕТ САМОСТОЯТЕЛЬНО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СОБИРАТЬ  НУЖНУЮ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ИНФОРМАЦИЮ, РАЗВИВАЕТ КРЕАТИВНОСТЬ,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ТВОРЧЕСКОЕ МЫШЛЕНИЕ,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РЕЧЬ.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ПОМОГАЕТ РАЗНООБРАЗИТЬ ЗАНЯТИЯ, СОВМЕСТНУЮ ДЕЯТЕЛЬНОСТЬ СО ВЗРОСЛЫМ, ПОМОГАЕТ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ДЕТЯМ ЛУЧШЕ ПОНЯТЬ И ЗАПОМНИТЬ ИНФОРМАЦИЮ (ОСОБЕННО, ЕСЛИ РЕБЁНОК ВИЗУАЛ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),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ПОЗВОЛЯЕТ </a:t>
            </a:r>
            <a:r>
              <a:rPr lang="ru-RU" sz="2000" b="1" dirty="0">
                <a:solidFill>
                  <a:srgbClr val="002060"/>
                </a:solidFill>
                <a:latin typeface="+mj-lt"/>
              </a:rPr>
              <a:t>СОХРАНИТЬ СОБРАННЫЙ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МАТЕРИАЛ.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ОБЪЕДИНЯЕТ ЛЮДЕЙ ДЛЯ УВЛЕКАТЕЛЬНОГО И ПОЛЕЗНОГО ЗАНЯТИЯ!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/>
            </a:r>
            <a:br>
              <a:rPr lang="ru-RU" b="1" dirty="0">
                <a:solidFill>
                  <a:srgbClr val="002060"/>
                </a:solidFill>
                <a:latin typeface="+mj-lt"/>
              </a:rPr>
            </a:b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2694" y="2132856"/>
            <a:ext cx="81701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5" b="18"/>
          <a:stretch>
            <a:fillRect/>
          </a:stretch>
        </p:blipFill>
        <p:spPr>
          <a:xfrm>
            <a:off x="2071670" y="357166"/>
            <a:ext cx="6572296" cy="5929354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285984" y="357166"/>
            <a:ext cx="6261679" cy="6062161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5EFFB">
                  <a:shade val="30000"/>
                  <a:satMod val="115000"/>
                </a:srgbClr>
              </a:gs>
              <a:gs pos="50000">
                <a:srgbClr val="E5EFFB">
                  <a:shade val="67500"/>
                  <a:satMod val="115000"/>
                </a:srgbClr>
              </a:gs>
              <a:gs pos="100000">
                <a:srgbClr val="E5EFFB">
                  <a:shade val="100000"/>
                  <a:satMod val="115000"/>
                </a:srgbClr>
              </a:gs>
            </a:gsLst>
            <a:lin ang="13500000" scaled="1"/>
            <a:tileRect/>
          </a:gra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28605"/>
            <a:ext cx="745634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ru-RU" sz="2400" b="1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algn="ctr" fontAlgn="base"/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ЧТО ТАКОЕ  </a:t>
            </a:r>
            <a:r>
              <a:rPr lang="ru-RU" sz="24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ЛЭПБУК ?</a:t>
            </a:r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ИНТЕРАКТИВНАЯ  ТЕМАТИЧЕСКАЯ ПАПКА</a:t>
            </a:r>
          </a:p>
          <a:p>
            <a:pPr algn="ctr" fontAlgn="base"/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</a:t>
            </a:r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16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 </a:t>
            </a:r>
          </a:p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187336" y="5531513"/>
            <a:ext cx="1524000" cy="105844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66044"/>
            <a:ext cx="6768752" cy="40204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68729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76872"/>
            <a:ext cx="7772400" cy="388843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cap="none" dirty="0" smtClean="0">
                <a:solidFill>
                  <a:srgbClr val="002060"/>
                </a:solidFill>
              </a:rPr>
              <a:t>- ВКЛЮЧЕННОСТЬ ВОСПИТАТЕЛЯ В ДЕЯТЕЛЬНОСТЬ НАРАВНЕ С ДЕТЬМИ</a:t>
            </a:r>
            <a:br>
              <a:rPr lang="ru-RU" sz="2000" cap="none" dirty="0" smtClean="0">
                <a:solidFill>
                  <a:srgbClr val="002060"/>
                </a:solidFill>
              </a:rPr>
            </a:br>
            <a:r>
              <a:rPr lang="ru-RU" sz="2000" cap="none" dirty="0" smtClean="0">
                <a:solidFill>
                  <a:srgbClr val="002060"/>
                </a:solidFill>
              </a:rPr>
              <a:t>- ДОБРОВОЛЬНОЕ  ПРИСОЕДИНЕНИЕ ДОШКОЛЬНИКОВ К ДЕЯТЕЛЬНОСТИ;</a:t>
            </a:r>
            <a:br>
              <a:rPr lang="ru-RU" sz="2000" cap="none" dirty="0" smtClean="0">
                <a:solidFill>
                  <a:srgbClr val="002060"/>
                </a:solidFill>
              </a:rPr>
            </a:br>
            <a:r>
              <a:rPr lang="ru-RU" sz="2000" cap="none" dirty="0" smtClean="0">
                <a:solidFill>
                  <a:srgbClr val="002060"/>
                </a:solidFill>
              </a:rPr>
              <a:t> - СВОБОДНОЕ ОБЩЕНИЕ И ПЕРЕМЕЩЕНИЕ ДЕТЕЙ ВО ВРЕМЯ ДЕЯТЕЛЬНОСТИ;</a:t>
            </a:r>
            <a:br>
              <a:rPr lang="ru-RU" sz="2000" cap="none" dirty="0" smtClean="0">
                <a:solidFill>
                  <a:srgbClr val="002060"/>
                </a:solidFill>
              </a:rPr>
            </a:br>
            <a:r>
              <a:rPr lang="ru-RU" sz="2000" cap="none" dirty="0" smtClean="0">
                <a:solidFill>
                  <a:srgbClr val="002060"/>
                </a:solidFill>
              </a:rPr>
              <a:t>- ОТКРЫТЫЙ ВРЕМЕННОЙ КОНЕЦ ДЕЯТЕЛЬНОСТИ (КАЖДЫЙ РАБОТАЕТ В СВОЕМ ТЕМПЕ)</a:t>
            </a:r>
            <a:br>
              <a:rPr lang="ru-RU" sz="2000" cap="none" dirty="0" smtClean="0">
                <a:solidFill>
                  <a:srgbClr val="002060"/>
                </a:solidFill>
              </a:rPr>
            </a:br>
            <a:endParaRPr lang="ru-RU" sz="2000" cap="none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2"/>
            <a:ext cx="7772400" cy="1571636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ЛЭПБУК СООТВЕТСТВУЕТ ОСНОВНЫМ ХАРАКТЕРИСТИКАМ ПАРТНЕРСКОЙ ДЕЯТЕЛЬНОСТИ ВЗРОСЛОГО С ДЕТЬМИ</a:t>
            </a:r>
            <a:endParaRPr lang="ru-RU" sz="2400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42" y="332656"/>
            <a:ext cx="4968552" cy="3528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09220" y="2775756"/>
            <a:ext cx="4248472" cy="32507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74987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289099"/>
            <a:ext cx="5400601" cy="3299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94312" y="2602632"/>
            <a:ext cx="4869160" cy="30655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5364945" cy="33843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15452" y="2501821"/>
            <a:ext cx="5085184" cy="30511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9228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9"/>
            <a:ext cx="5328592" cy="345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073" y="2204864"/>
            <a:ext cx="3153016" cy="43689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ЭСТЕТИЧНОСТЬ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0" lvl="8" algn="ctr"/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ДОЛЖНО  ПОЯВИТЬСЯ ЖЕЛАНИЕ ВЗЯТЬ ЛЭПБУК В РУКИ</a:t>
            </a:r>
          </a:p>
          <a:p>
            <a:pPr marL="0" lvl="8" algn="ctr"/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ДОЛГОВЕЧНОСТЬ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0" lvl="8" algn="ctr"/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ИЗГОТАВЛИВАЯ  ЛЭПБУК, СТОИТ УЧЕСТЬ, ЧТО С НИМ БУДУТ ЗАНИМАТЬСЯ ДЕТИ. ОН ДОЛЖЕН БЫТЬ ДОСТАТОЧНО КРЕПКИМ</a:t>
            </a:r>
          </a:p>
          <a:p>
            <a:pPr marL="0" lvl="8" algn="ctr"/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МИНИМУМ ПОДПИСЕЙ </a:t>
            </a:r>
          </a:p>
          <a:p>
            <a:pPr marL="0" lvl="8" algn="ctr"/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НИКАКИХ МЕТОДИЧЕСКИХ РЕКОМЕНДАЦИЙ, БОЛЬШИХ ТЕКСТОВ С ОПИСАНИЯМИ, ЛИШНЕЙ ИНФОРМАЦИИ</a:t>
            </a:r>
          </a:p>
          <a:p>
            <a:pPr marL="0" lvl="8"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ДОСТУПНОСТЬ</a:t>
            </a:r>
            <a:r>
              <a:rPr lang="ru-RU" sz="2400" b="1" dirty="0" smtClean="0">
                <a:latin typeface="+mj-lt"/>
              </a:rPr>
              <a:t> </a:t>
            </a:r>
          </a:p>
          <a:p>
            <a:pPr marL="0" lvl="8" algn="ctr"/>
            <a:r>
              <a:rPr lang="ru-RU" sz="2000" dirty="0" smtClean="0">
                <a:solidFill>
                  <a:srgbClr val="002060"/>
                </a:solidFill>
                <a:latin typeface="+mj-lt"/>
              </a:rPr>
              <a:t>ВЗЯВ ЛЭПБУК, РЕБЕНОК ДОЛЖЕН САМОСТОЯТЕЛЬНО ВЫБРАТЬ, ЧТО ЕМУ ИНТЕРЕСНО, КАК С ЭТИМ ОБРАЩАТЬСЯ</a:t>
            </a:r>
            <a:endParaRPr lang="ru-RU" sz="2000" i="1" dirty="0" smtClean="0">
              <a:solidFill>
                <a:srgbClr val="002060"/>
              </a:solidFill>
              <a:latin typeface="+mj-lt"/>
            </a:endParaRPr>
          </a:p>
          <a:p>
            <a:pPr marL="0" lvl="8"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В ЛЭПБУКЕ ПРИВЕТСТВУЕТСЯ БОЛЬШОЕ КОЛИЧЕСТВО УДОБНО ОТКРЫВАЕМЫХ КАРМАШКОВ С РАЗНЫМИ «СЮРПРИЗАМИ»</a:t>
            </a:r>
            <a:endParaRPr lang="ru-RU" sz="2800" b="1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9614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60648"/>
            <a:ext cx="5400600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57803"/>
            <a:ext cx="5184576" cy="31107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1864</TotalTime>
  <Words>154</Words>
  <Application>Microsoft Office PowerPoint</Application>
  <PresentationFormat>Экран (4:3)</PresentationFormat>
  <Paragraphs>50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Мастер-класс «МАТЕМАТИЧЕСКИЙ ЛЕПБУК» </vt:lpstr>
      <vt:lpstr>Слайд 2</vt:lpstr>
      <vt:lpstr>- ВКЛЮЧЕННОСТЬ ВОСПИТАТЕЛЯ В ДЕЯТЕЛЬНОСТЬ НАРАВНЕ С ДЕТЬМИ - ДОБРОВОЛЬНОЕ  ПРИСОЕДИНЕНИЕ ДОШКОЛЬНИКОВ К ДЕЯТЕЛЬНОСТИ;  - СВОБОДНОЕ ОБЩЕНИЕ И ПЕРЕМЕЩЕНИЕ ДЕТЕЙ ВО ВРЕМЯ ДЕЯТЕЛЬНОСТИ; - ОТКРЫТЫЙ ВРЕМЕННОЙ КОНЕЦ ДЕЯТЕЛЬНОСТИ (КАЖДЫЙ РАБОТАЕТ В СВОЕМ ТЕМПЕ)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AMD</cp:lastModifiedBy>
  <cp:revision>185</cp:revision>
  <dcterms:created xsi:type="dcterms:W3CDTF">2011-08-02T23:19:04Z</dcterms:created>
  <dcterms:modified xsi:type="dcterms:W3CDTF">2018-06-28T13:03:57Z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2045241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