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80" r:id="rId3"/>
    <p:sldId id="256" r:id="rId4"/>
    <p:sldId id="261" r:id="rId5"/>
    <p:sldId id="258" r:id="rId6"/>
    <p:sldId id="260" r:id="rId7"/>
    <p:sldId id="262" r:id="rId8"/>
    <p:sldId id="284" r:id="rId9"/>
    <p:sldId id="287" r:id="rId10"/>
    <p:sldId id="270" r:id="rId11"/>
    <p:sldId id="279" r:id="rId12"/>
    <p:sldId id="281" r:id="rId13"/>
    <p:sldId id="282" r:id="rId14"/>
    <p:sldId id="283" r:id="rId15"/>
    <p:sldId id="289" r:id="rId16"/>
    <p:sldId id="29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D537C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1714512" cy="428628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1600" b="1" dirty="0" err="1" smtClean="0">
                <a:solidFill>
                  <a:srgbClr val="FF0000"/>
                </a:solidFill>
              </a:rPr>
              <a:t>Галимуллина</a:t>
            </a:r>
            <a:r>
              <a:rPr lang="ru-RU" sz="1600" b="1" dirty="0" smtClean="0">
                <a:solidFill>
                  <a:srgbClr val="FF0000"/>
                </a:solidFill>
              </a:rPr>
              <a:t>   </a:t>
            </a:r>
            <a:r>
              <a:rPr lang="ru-RU" sz="1600" b="1" dirty="0" err="1" smtClean="0">
                <a:solidFill>
                  <a:srgbClr val="FF0000"/>
                </a:solidFill>
              </a:rPr>
              <a:t>Раил</a:t>
            </a:r>
            <a:r>
              <a:rPr lang="tt-RU" sz="1600" b="1" dirty="0" smtClean="0">
                <a:solidFill>
                  <a:srgbClr val="FF0000"/>
                </a:solidFill>
              </a:rPr>
              <a:t>ә Кияметдиновна-  Саба районы Олы Шыңар “Әллүки “ балалар бакчасы тәрбиячесе. Югары белемле,</a:t>
            </a:r>
            <a:r>
              <a:rPr lang="en-US" sz="1600" b="1" dirty="0" smtClean="0">
                <a:solidFill>
                  <a:srgbClr val="FF0000"/>
                </a:solidFill>
              </a:rPr>
              <a:t>                              I  </a:t>
            </a:r>
            <a:r>
              <a:rPr lang="ru-RU" sz="1600" b="1" dirty="0" err="1" smtClean="0">
                <a:solidFill>
                  <a:srgbClr val="FF0000"/>
                </a:solidFill>
              </a:rPr>
              <a:t>квалификаци-он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категорияле</a:t>
            </a:r>
            <a:r>
              <a:rPr lang="ru-RU" sz="1600" b="1" dirty="0" smtClean="0">
                <a:solidFill>
                  <a:srgbClr val="FF0000"/>
                </a:solidFill>
              </a:rPr>
              <a:t>, педагогик  </a:t>
            </a:r>
            <a:r>
              <a:rPr lang="ru-RU" sz="1600" b="1" dirty="0" err="1" smtClean="0">
                <a:solidFill>
                  <a:srgbClr val="FF0000"/>
                </a:solidFill>
              </a:rPr>
              <a:t>стажы</a:t>
            </a:r>
            <a:r>
              <a:rPr lang="ru-RU" sz="1600" b="1" dirty="0" smtClean="0">
                <a:solidFill>
                  <a:srgbClr val="FF0000"/>
                </a:solidFill>
              </a:rPr>
              <a:t> 31 ел.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&amp;pcy;&amp;ocy;&amp;mcy;&amp;ocy;&amp;shchcy;&amp;softcy; &amp;vcy; &amp;scy;&amp;ocy;&amp;zcy;&amp;dcy;&amp;acy;&amp;ncy;&amp;icy;&amp;icy; &amp;dcy;&amp;ncy;&amp;iecy;&amp;vcy;&amp;ncy;&amp;icy;&amp;kcy;&amp;acy; &amp;Zcy;&amp;acy;&amp;pcy;&amp;icy;&amp;scy;&amp;icy; &amp;vcy; &amp;rcy;&amp;ucy;&amp;bcy;&amp;rcy;&amp;icy;&amp;kcy;&amp;iecy; &amp;pcy;&amp;ocy;&amp;mcy;&amp;ocy;&amp;shchcy;&amp;softcy; &amp;vcy; &amp;scy;&amp;ocy;&amp;zcy;&amp;dcy;&amp;acy;&amp;ncy;&amp;icy;&amp;icy; &amp;dcy;&amp;ncy;&amp;iecy;&amp;vcy;&amp;ncy;&amp;icy;&amp;kcy;&amp;acy; &amp;Dcy;&amp;ncy;&amp;iecy;&amp;vcy;&amp;ncy;&amp;icy;&amp;kcy; lyudmilakedinova : LiveInternet - &amp;Rcy;&amp;ocy;&amp;scy;&amp;scy;&amp;icy;&amp;jcy;&amp;scy;&amp;kcy;&amp;icy;&amp;jcy; &amp;Scy;&amp;iecy;&amp;rcy;&amp;vcy;"/>
          <p:cNvPicPr>
            <a:picLocks noChangeAspect="1" noChangeArrowheads="1"/>
          </p:cNvPicPr>
          <p:nvPr/>
        </p:nvPicPr>
        <p:blipFill>
          <a:blip r:embed="rId3"/>
          <a:srcRect l="3109" t="20181" b="12124"/>
          <a:stretch>
            <a:fillRect/>
          </a:stretch>
        </p:blipFill>
        <p:spPr bwMode="auto">
          <a:xfrm>
            <a:off x="2071670" y="530121"/>
            <a:ext cx="6286544" cy="5542085"/>
          </a:xfrm>
          <a:prstGeom prst="rect">
            <a:avLst/>
          </a:prstGeom>
          <a:noFill/>
        </p:spPr>
      </p:pic>
      <p:pic>
        <p:nvPicPr>
          <p:cNvPr id="3" name="Picture 2" descr="I:\Воспи.Года\Рисунок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44" y="1428736"/>
            <a:ext cx="2892565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147" y="500042"/>
            <a:ext cx="3946539" cy="5262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Администратор\Desktop\Кирәк\DSC025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1071545"/>
            <a:ext cx="4500594" cy="5286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Администратор\Desktop\Кирәк\DSC025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285728"/>
            <a:ext cx="7929618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285728"/>
            <a:ext cx="515811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84381" y="2928910"/>
            <a:ext cx="6959619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1"/>
            <a:ext cx="8929717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14290"/>
            <a:ext cx="864396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571472" y="500042"/>
            <a:ext cx="2714644" cy="200026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1400" dirty="0" smtClean="0"/>
              <a:t>Балдан татлы бала-чагым,</a:t>
            </a:r>
          </a:p>
          <a:p>
            <a:r>
              <a:rPr lang="tt-RU" sz="1400" dirty="0" smtClean="0"/>
              <a:t>Күпме хисләрем синдә.</a:t>
            </a:r>
          </a:p>
          <a:p>
            <a:r>
              <a:rPr lang="tt-RU" sz="1400" dirty="0" smtClean="0"/>
              <a:t>Күпме иркәләү,сөелү,</a:t>
            </a:r>
          </a:p>
          <a:p>
            <a:r>
              <a:rPr lang="tt-RU" sz="1400" dirty="0" smtClean="0"/>
              <a:t>Күпме җылы кул иңдә</a:t>
            </a:r>
            <a:r>
              <a:rPr lang="tt-RU" dirty="0" smtClean="0"/>
              <a:t>.</a:t>
            </a:r>
          </a:p>
        </p:txBody>
      </p:sp>
      <p:sp>
        <p:nvSpPr>
          <p:cNvPr id="5" name="Овал 4"/>
          <p:cNvSpPr/>
          <p:nvPr/>
        </p:nvSpPr>
        <p:spPr>
          <a:xfrm>
            <a:off x="5143504" y="3500438"/>
            <a:ext cx="3500462" cy="300039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dirty="0" smtClean="0"/>
              <a:t>Балдан татлы балачакта</a:t>
            </a:r>
          </a:p>
          <a:p>
            <a:r>
              <a:rPr lang="tt-RU" dirty="0" smtClean="0"/>
              <a:t>Җир җиләкләре тәме.</a:t>
            </a:r>
          </a:p>
          <a:p>
            <a:r>
              <a:rPr lang="tt-RU" dirty="0" smtClean="0"/>
              <a:t>Тәмле балачак күгендә</a:t>
            </a:r>
          </a:p>
          <a:p>
            <a:r>
              <a:rPr lang="tt-RU" dirty="0" smtClean="0"/>
              <a:t>Киләчәк көннәр гаме!</a:t>
            </a:r>
            <a:endParaRPr lang="ru-RU" dirty="0"/>
          </a:p>
        </p:txBody>
      </p:sp>
      <p:pic>
        <p:nvPicPr>
          <p:cNvPr id="6" name="Picture 2" descr="C:\Users\1\Desktop\113___07\IMG_1718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143372" y="357166"/>
            <a:ext cx="3140098" cy="2355074"/>
          </a:xfrm>
          <a:prstGeom prst="rect">
            <a:avLst/>
          </a:prstGeom>
          <a:noFill/>
        </p:spPr>
      </p:pic>
      <p:pic>
        <p:nvPicPr>
          <p:cNvPr id="7" name="Picture 3" descr="C:\Users\1\Desktop\117___11\IMG_1882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1000100" y="2857496"/>
            <a:ext cx="3541709" cy="2656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571472" y="1000108"/>
            <a:ext cx="3000396" cy="292895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tt-RU" sz="1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Кошлар </a:t>
            </a:r>
            <a:r>
              <a:rPr lang="tt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–</a:t>
            </a:r>
            <a:r>
              <a:rPr lang="tt-RU" sz="1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безнең дусларыбыз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16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(Проект)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2571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643182"/>
            <a:ext cx="33623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285852" y="1071546"/>
            <a:ext cx="5857916" cy="928694"/>
          </a:xfrm>
          <a:prstGeom prst="roundRect">
            <a:avLst/>
          </a:prstGeom>
          <a:solidFill>
            <a:srgbClr val="D537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800" dirty="0" smtClean="0">
                <a:solidFill>
                  <a:srgbClr val="FFFF00"/>
                </a:solidFill>
              </a:rPr>
              <a:t>Минем бурыч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42976" y="2214554"/>
            <a:ext cx="7072362" cy="35719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tt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төре: </a:t>
            </a:r>
            <a:r>
              <a:rPr lang="tt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 танып белү.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Проектның дәвамлылыгы: </a:t>
            </a:r>
            <a:r>
              <a:rPr lang="tt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уку елы дәвамында.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Проектта катнашучылар:</a:t>
            </a:r>
            <a:r>
              <a:rPr lang="tt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зурлар төркеме балалары, тәрбиячеләр, әти-әниләр.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Проектның актуальлеге: </a:t>
            </a:r>
            <a:r>
              <a:rPr lang="tt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туган якка, аның табигатенә сак караш тәрбияләү, киләчәк буыннар өчен табигатьне саклап калу, баету.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Максат.</a:t>
            </a:r>
            <a:r>
              <a:rPr lang="tt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Балаларда туган як табигате, безнен төбәктә яши торган кошлар турында тирәнрәк белем алу өчен шартлар тудыру. Балаларда әти-әниләр белән берлектә башлангыч экологик культура формалаштыру, туган як табигатенә сакчыл караш тәрбияләү.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Бурычлар. </a:t>
            </a:r>
            <a:r>
              <a:rPr lang="tt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Кошларның табигатькә, кеше тормышына булган уңай йогынтысы, яшәү рәвеше белән бәйләнеше турында мәгълүмат бирү. Мөстәкыйль рәвештә фикерләүне, күзәтүчәнлекне үстерү, гади нәтиҗәләр ясау сәләтен үстерү. Бәйләнешле сөйләм телен үстерү. Урманда үз-үзеңне тоту кагыйдәләрен ныгыту.</a:t>
            </a:r>
            <a:endParaRPr lang="tt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7296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1071546"/>
            <a:ext cx="2428892" cy="440120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Көтелгән нәтиҗәләр. -</a:t>
            </a:r>
            <a:r>
              <a:rPr lang="tt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Балалар кошлар турында күбрәк мәгълүмат алалар, табигатьне сакларга өйрәнәләр. Балаларда табигатькә, тормышыбызга файдалы эш башкару теләге уяна.</a:t>
            </a:r>
            <a:r>
              <a:rPr lang="tt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Балалар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кошлар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турында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күп мәгълумат алалар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-Кышларның кыяфәтенә карап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тану.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Кышлаучы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һәм күчмә кошларны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танып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аеру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Кошлар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турында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сөйли алу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Балаларда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табигаткә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сак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караш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тәрбияләү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балаларда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әти- әниләр белән бергәләп эшләү хисе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тәрбияләү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АРХИВ\Новая папка (3)\IMG_194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714356"/>
            <a:ext cx="27622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23436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928934"/>
            <a:ext cx="407196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Users\1\Desktop\113___07\IMG_1718.JPG"/>
          <p:cNvPicPr/>
          <p:nvPr/>
        </p:nvPicPr>
        <p:blipFill>
          <a:blip r:embed="rId3" cstate="print"/>
          <a:srcRect l="45006" t="15034" r="40354" b="75998"/>
          <a:stretch>
            <a:fillRect/>
          </a:stretch>
        </p:blipFill>
        <p:spPr bwMode="auto">
          <a:xfrm>
            <a:off x="6000728" y="0"/>
            <a:ext cx="3143272" cy="178595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42976" y="214290"/>
            <a:ext cx="407196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dirty="0" smtClean="0"/>
              <a:t>Эш юнәлешем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928934"/>
            <a:ext cx="3500462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dirty="0" smtClean="0">
                <a:solidFill>
                  <a:srgbClr val="002060"/>
                </a:solidFill>
              </a:rPr>
              <a:t>Белем бирү юнәлешләре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428736"/>
            <a:ext cx="2643206" cy="9286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002060"/>
                </a:solidFill>
              </a:rPr>
              <a:t>Хезм</a:t>
            </a:r>
            <a:r>
              <a:rPr lang="tt-RU" sz="3600" dirty="0" smtClean="0">
                <a:solidFill>
                  <a:srgbClr val="002060"/>
                </a:solidFill>
              </a:rPr>
              <a:t>әт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1928802"/>
            <a:ext cx="2714644" cy="6429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solidFill>
                  <a:srgbClr val="002060"/>
                </a:solidFill>
              </a:rPr>
              <a:t>Сәнгати  үсеш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3714752"/>
            <a:ext cx="2857520" cy="10001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b="1" dirty="0" smtClean="0">
                <a:solidFill>
                  <a:srgbClr val="002060"/>
                </a:solidFill>
              </a:rPr>
              <a:t>Социаль-коммуникатив үсеш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5072074"/>
            <a:ext cx="2714644" cy="10715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rgbClr val="002060"/>
                </a:solidFill>
              </a:rPr>
              <a:t>Сөйләм үстерү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4500570"/>
            <a:ext cx="2571768" cy="8572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solidFill>
                  <a:srgbClr val="002060"/>
                </a:solidFill>
              </a:rPr>
              <a:t>Танып белү үсеше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20382210">
            <a:off x="5031216" y="3696489"/>
            <a:ext cx="500066" cy="137406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7741278">
            <a:off x="6739189" y="2989053"/>
            <a:ext cx="451967" cy="102276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2478934">
            <a:off x="2188663" y="3461869"/>
            <a:ext cx="613129" cy="136212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19363269">
            <a:off x="2491473" y="2264872"/>
            <a:ext cx="500066" cy="778254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2760876">
            <a:off x="6242402" y="2453215"/>
            <a:ext cx="466065" cy="613594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3929058" y="2285992"/>
            <a:ext cx="2071702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Белем бирү юнәлешендә кулланган алымнарым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717573">
            <a:off x="4786314" y="785794"/>
            <a:ext cx="642942" cy="121444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3597176">
            <a:off x="6119221" y="1441567"/>
            <a:ext cx="620335" cy="113601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565530">
            <a:off x="6625696" y="2413801"/>
            <a:ext cx="572661" cy="108184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8635318">
            <a:off x="6005271" y="3592902"/>
            <a:ext cx="714380" cy="114300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0642869">
            <a:off x="4572000" y="4071942"/>
            <a:ext cx="785818" cy="114300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3291392">
            <a:off x="3057194" y="3640958"/>
            <a:ext cx="857256" cy="114300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6583952">
            <a:off x="2782599" y="2383405"/>
            <a:ext cx="642942" cy="114300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9436557">
            <a:off x="3500430" y="1357298"/>
            <a:ext cx="714380" cy="1000132"/>
          </a:xfrm>
          <a:prstGeom prst="triangle">
            <a:avLst>
              <a:gd name="adj" fmla="val 4790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лако 13"/>
          <p:cNvSpPr/>
          <p:nvPr/>
        </p:nvSpPr>
        <p:spPr>
          <a:xfrm>
            <a:off x="714348" y="1285860"/>
            <a:ext cx="2286016" cy="142876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dirty="0" smtClean="0">
                <a:solidFill>
                  <a:schemeClr val="tx1"/>
                </a:solidFill>
              </a:rPr>
              <a:t>күрсәтмә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214282" y="3357562"/>
            <a:ext cx="2786082" cy="2000264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dirty="0" smtClean="0">
                <a:solidFill>
                  <a:schemeClr val="tx1"/>
                </a:solidFill>
              </a:rPr>
              <a:t>Аңлатмалы сөйләм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2500298" y="214290"/>
            <a:ext cx="2643206" cy="1143008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dirty="0" smtClean="0">
                <a:solidFill>
                  <a:schemeClr val="tx1"/>
                </a:solidFill>
              </a:rPr>
              <a:t>Күмәк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6357918" y="0"/>
            <a:ext cx="2786082" cy="135734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dirty="0" smtClean="0">
                <a:solidFill>
                  <a:schemeClr val="tx1"/>
                </a:solidFill>
              </a:rPr>
              <a:t>индивидуа</a:t>
            </a:r>
            <a:r>
              <a:rPr lang="ru-RU" sz="2000" dirty="0" smtClean="0">
                <a:solidFill>
                  <a:schemeClr val="tx1"/>
                </a:solidFill>
              </a:rPr>
              <a:t>ль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6572264" y="3143248"/>
            <a:ext cx="2571736" cy="1714512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dirty="0" smtClean="0">
                <a:solidFill>
                  <a:schemeClr val="tx1"/>
                </a:solidFill>
              </a:rPr>
              <a:t>Мөстәкыйл</a:t>
            </a:r>
            <a:r>
              <a:rPr lang="ru-RU" sz="2000" dirty="0" err="1" smtClean="0">
                <a:solidFill>
                  <a:schemeClr val="tx1"/>
                </a:solidFill>
              </a:rPr>
              <a:t>ь</a:t>
            </a:r>
            <a:r>
              <a:rPr lang="tt-RU" sz="2000" dirty="0" smtClean="0">
                <a:solidFill>
                  <a:schemeClr val="tx1"/>
                </a:solidFill>
              </a:rPr>
              <a:t> танып белү эшчәнлеге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86314" y="5000636"/>
            <a:ext cx="2143140" cy="157163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dirty="0" smtClean="0">
                <a:solidFill>
                  <a:schemeClr val="tx1"/>
                </a:solidFill>
              </a:rPr>
              <a:t>уен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Администратор\Desktop\Кирәк\DSC023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857232"/>
            <a:ext cx="3929090" cy="3579838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esktop\Кирәк\DSC023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714620"/>
            <a:ext cx="4214842" cy="3903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Pcy;&amp;rcy;&amp;iecy;&amp;zcy;&amp;iecy;&amp;ncy;&amp;tcy;&amp;acy;&amp;tscy;&amp;icy;&amp;yacy; &amp;shcy;&amp;acy;&amp;bcy;&amp;lcy;&amp;ocy;&amp;ncy; &amp;ocy;&amp;fcy;&amp;ocy;&amp;rcy;&amp;mcy;&amp;lcy;&amp;iecy;&amp;ncy;&amp;icy;&amp;yacy; &amp;scy;&amp;kcy;&amp;acy;&amp;chcy;&amp;acy;&amp;tcy;&amp;softcy; &amp;bcy;&amp;iecy;&amp;scy;&amp;pcy;&amp;lcy;&amp;acy;&amp;tcy;&amp;ncy;&amp;ocy; &quot; &amp;vcy;&amp;ocy;&amp;pcy;&amp;rcy;&amp;ocy;&amp;scy; &amp;zcy;&amp;acy;&amp;kcy;&amp;rcy;&amp;y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Администратор\Desktop\Кирәк\DSC025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428604"/>
            <a:ext cx="8072494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295</Words>
  <PresentationFormat>Экран (4:3)</PresentationFormat>
  <Paragraphs>52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Галимуллина   Раилә Кияметдиновна-  Саба районы Олы Шыңар “Әллүки “ балалар бакчасы тәрбиячесе. Югары белемле,                              I  квалификаци-он категорияле, педагогик  стажы 31 ел.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XTreme.ws</cp:lastModifiedBy>
  <cp:revision>70</cp:revision>
  <dcterms:modified xsi:type="dcterms:W3CDTF">2018-06-28T17:37:53Z</dcterms:modified>
</cp:coreProperties>
</file>