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7" r:id="rId8"/>
    <p:sldId id="268" r:id="rId9"/>
    <p:sldId id="270" r:id="rId10"/>
    <p:sldId id="269" r:id="rId11"/>
    <p:sldId id="271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9769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9077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190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8864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9071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451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855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5045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211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4041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4910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8B6C1-401E-4EB8-A966-92FE56F2238B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7182-B23A-47FF-9593-D64D08017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720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632848" cy="15841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«Роль родителей в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воспитании ребёнка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нарушением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слуха»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149080"/>
            <a:ext cx="3456384" cy="1800200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  <a:endParaRPr lang="ru-RU" sz="2400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курса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Махова Т. В.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media.istockphoto.com/photos/mother-and-son-in-forest-having-fun-picture-id484806776?k=6&amp;m=484806776&amp;s=612x612&amp;w=0&amp;h=1tMTsky4lCuwJzRNcI6EF_7oFYJwXhTNCjFNO7kAFFo=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645024"/>
            <a:ext cx="3708412" cy="2472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ФЕДЕРАЛЬНОЕ ГОСУДАРСТВЕННОЕ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БЮДЖЕТНОЕ ОБРАЗОВАТЕЛЬНОЕ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ВЫСШЕГО ПРОФЕССИОНАЛЬНОГО ОБРАЗОВАНИЯ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«РОССИЙСКИЙ ГОСУДАРСТВЕННЫЙ ПЕДАГОГИЧЕСКИЙ УНИВЕРСИТЕТ им. А.И. ГЕРЦЕНА»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Институт дефектологического образования и реабилитации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Кафедра сурдопедагогики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62373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027619" y="1844824"/>
            <a:ext cx="6928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дисциплине «Семейное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воспитание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на тему: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44147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родителей в воспитании детей с нарушением слуха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717032"/>
            <a:ext cx="8496944" cy="2880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являются главными помощниками в преодолении последствий слухового дефекта. Среди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— развитие коммуникативных навыков, усвоение устной речи, формирование слухового восприятия, коррекция познава­тельной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физического развития. Решение этих задач способствует социальной адаптации и интеграции школьников с нарушенным слухом.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 descr="http://www.b17.ru/foto/uploaded/upl_1503064243_1785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542" y="1556792"/>
            <a:ext cx="2976331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kraskizhizni.com/images/img16/10-sposobov-povysit-gramotnos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9170"/>
            <a:ext cx="3233338" cy="2159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25102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родителей в воспитании детей с нарушением слуха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264104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родителей заключается также и в приобщении детей с нарушением слуха к восприятию прекрасного. Примером этого может быть организация посещения музеев, проведение экскурсий по историческим местам и на природу, совместное чтение и обсуждение художественной литературы, просмотр и обсуждение спектаклей,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кинофильмов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http://i2.imageban.ru/out/2017/07/13/9c75c63aa7d6edd9222097cbff5a37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93055"/>
            <a:ext cx="5112568" cy="26840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vdvsp.ru/pic/afisha/14678095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3279000" cy="21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19080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родителей в воспитании детей с нарушением слуха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3168352" cy="4804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Важное значение имеет продуманная и правильная организация жизненного пространства детей с нарушениями слуха в семье, что предусматривает наличие бытовых приспособительных и тренировочных устройств.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2" name="Picture 4" descr="http://uutvdome.ru/statii/da/1/153/remont_v_detskoi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84784"/>
            <a:ext cx="5498976" cy="4848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068028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387466" cy="44644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условия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благоприятно сказывающиеся на воспитании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стимулирующие его личностное развитие, могут быть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Одним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вариантов является социальное единство семьи, пре­валирование в ее жизни трудовой атмосферы, где каждый вносит посильный вклад в создание материального благополучия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способен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соотносить свои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потребностями других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и с материальным достатком.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40" name="Picture 4" descr="http://www.icoachrealcoach.com/uploads/2014/12/happy-famil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149080"/>
            <a:ext cx="5976664" cy="2350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744680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727808"/>
            <a:ext cx="7992888" cy="3797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тем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чрезвычайно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 четкая, правильная организация жизни ребенка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помощи в формировании позитивного опыта поведе­ния, привычек, взаимоотношений между ним и взрослыми, чему способствуют совместная трудовая деятельность и разумное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 между всеми. Кроме того, следует помнить и 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ведении хозяйства, включая порядок хранения вещей, определение постоянного места труда и отдыха, следование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общему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распорядку и режиму дня. </a:t>
            </a:r>
          </a:p>
        </p:txBody>
      </p:sp>
      <p:pic>
        <p:nvPicPr>
          <p:cNvPr id="13314" name="Picture 2" descr="http://zhardem.kz/userdata/news/8317/V7W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0948"/>
            <a:ext cx="3936260" cy="2506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medaboutme.ru/upload/resize_cache/iblock/60a/940_540_1/osobennosti_reabilitatsii_detey_s_narusheniyami_slukh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8640"/>
            <a:ext cx="3845229" cy="2592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07966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136904" cy="2664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Большое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имеют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в семье: содружество, наглядное живое участие во всех проблемах каждого, взаимопонимание между от­цом и матерью, дружба и уважение между старшими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наконец, важную роль играет сочетание требовательности с уважением и гуманным отношением к детям и к каждому члену семьи.</a:t>
            </a:r>
          </a:p>
        </p:txBody>
      </p:sp>
      <p:pic>
        <p:nvPicPr>
          <p:cNvPr id="15364" name="Picture 4" descr="http://gburkfcsssdm.netdo.ru/filemanager/otradnoe_programmy_famil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4824536" cy="3217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2" name="AutoShape 4" descr="https://image.freepik.com/free-photo/young-friends-embraced-on-the-sofa_1098-30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mage.freepik.com/free-photo/young-friends-embraced-on-the-sofa_1098-30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image.freepik.com/free-photo/young-friends-embraced-on-the-sofa_1098-30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4173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556792"/>
            <a:ext cx="4248472" cy="136815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kurchat.mskobr.ru/images/slide-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140968"/>
            <a:ext cx="7776864" cy="2705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51833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181" y="0"/>
            <a:ext cx="919518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704856" cy="2554119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  <a:ea typeface="Times New Roman"/>
              </a:rPr>
              <a:t> 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  <a:ea typeface="Times New Roman"/>
              </a:rPr>
              <a:t>              </a:t>
            </a:r>
            <a:r>
              <a:rPr lang="ru-RU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  <a:ea typeface="Times New Roman"/>
              </a:rPr>
              <a:t>Семья </a:t>
            </a:r>
            <a:endParaRPr lang="ru-RU" sz="4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– это ячейка общества, в которой основное воспитание принадлежит родителям, имеющих детей.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s://psylife.org/uploads/posts/2018-01/1515591111_support-for-families-of-alcoholic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4431103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stoki.tv/upload/iblock/493/4933a5d00303fc575fb0b6e9923e7cc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031" t="4498" r="7876"/>
          <a:stretch/>
        </p:blipFill>
        <p:spPr bwMode="auto">
          <a:xfrm>
            <a:off x="4932040" y="3140968"/>
            <a:ext cx="3681943" cy="2959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267105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960" y="548680"/>
            <a:ext cx="8740080" cy="216024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Функции </a:t>
            </a:r>
            <a:r>
              <a:rPr lang="ru-RU" sz="4000" b="1" dirty="0">
                <a:solidFill>
                  <a:srgbClr val="000000"/>
                </a:solidFill>
                <a:latin typeface="Times New Roman"/>
                <a:ea typeface="Times New Roman"/>
              </a:rPr>
              <a:t>семьи, </a:t>
            </a: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влияющие </a:t>
            </a:r>
            <a:r>
              <a:rPr lang="ru-RU" sz="4000" b="1" dirty="0">
                <a:solidFill>
                  <a:srgbClr val="000000"/>
                </a:solidFill>
                <a:latin typeface="Times New Roman"/>
                <a:ea typeface="Times New Roman"/>
              </a:rPr>
              <a:t>на компенсацию нарушений развития </a:t>
            </a: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ребенка 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564904"/>
            <a:ext cx="7200800" cy="3168352"/>
          </a:xfrm>
        </p:spPr>
        <p:txBody>
          <a:bodyPr>
            <a:normAutofit fontScale="85000" lnSpcReduction="10000"/>
          </a:bodyPr>
          <a:lstStyle/>
          <a:p>
            <a:pPr marL="0" indent="0">
              <a:spcAft>
                <a:spcPts val="0"/>
              </a:spcAft>
              <a:buNone/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функция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психологической 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защиты;</a:t>
            </a:r>
          </a:p>
          <a:p>
            <a:pPr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функция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эмоционального 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удовлетворения;</a:t>
            </a:r>
          </a:p>
          <a:p>
            <a:pPr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функция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социализации.</a:t>
            </a:r>
            <a:endParaRPr lang="ru-RU" sz="31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52819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9085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Категории отношения родителей к ребенку, имеющему нарушения в развитии</a:t>
            </a:r>
            <a:r>
              <a:rPr lang="ru-RU" sz="3200" dirty="0" smtClean="0">
                <a:latin typeface="Times New Roman"/>
                <a:ea typeface="Times New Roman"/>
              </a:rPr>
              <a:t/>
            </a:r>
            <a:br>
              <a:rPr lang="ru-RU" sz="3200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768" y="2564904"/>
            <a:ext cx="7488832" cy="3816424"/>
          </a:xfrm>
        </p:spPr>
        <p:txBody>
          <a:bodyPr>
            <a:normAutofit/>
          </a:bodyPr>
          <a:lstStyle/>
          <a:p>
            <a:pPr marL="0" indent="0">
              <a:spcAft>
                <a:spcPts val="1425"/>
              </a:spcAft>
              <a:buNone/>
            </a:pP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. Принятие ребенка и его дефекта.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Главный девиз - необходимо достигнуть как можно больше там, где это возможно.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spcAft>
                <a:spcPts val="1425"/>
              </a:spcAft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2. Реакция отрицания дефекта.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Родители внутренне отрицают наличие дефекта, хотя внешне пытаются его преодолеть. В планах относительно будущего ребенка (образование, профессия) - не признают ограничений; настаивают на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достижении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высоких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результатов.</a:t>
            </a:r>
            <a:endParaRPr lang="ru-RU" sz="24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05575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7704856" cy="5040560"/>
          </a:xfrm>
        </p:spPr>
        <p:txBody>
          <a:bodyPr>
            <a:normAutofit/>
          </a:bodyPr>
          <a:lstStyle/>
          <a:p>
            <a:pPr marL="0" lvl="0" indent="0">
              <a:spcAft>
                <a:spcPts val="1425"/>
              </a:spcAft>
              <a:buClr>
                <a:srgbClr val="F0A22E"/>
              </a:buClr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3. Реакция чрезмерной опеки, защиты и протекции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Как следствие ребенок остается на инфантильном уровне.</a:t>
            </a:r>
            <a:endParaRPr lang="ru-RU" sz="2400" dirty="0">
              <a:solidFill>
                <a:srgbClr val="4E3B30"/>
              </a:solidFill>
              <a:latin typeface="Times New Roman"/>
              <a:ea typeface="Times New Roman"/>
            </a:endParaRPr>
          </a:p>
          <a:p>
            <a:pPr marL="0" lvl="0" indent="0">
              <a:spcAft>
                <a:spcPts val="1425"/>
              </a:spcAft>
              <a:buClr>
                <a:srgbClr val="F0A22E"/>
              </a:buClr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4. Скрытое отречение и отвержение ребенка.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Родители внутренне признают дефект, но считают его позором; наблюдается внутреннее «отвращение», хотя внешне  не проявляется.</a:t>
            </a:r>
            <a:endParaRPr lang="ru-RU" sz="2400" dirty="0">
              <a:solidFill>
                <a:srgbClr val="4E3B30"/>
              </a:solidFill>
              <a:latin typeface="Times New Roman"/>
              <a:ea typeface="Times New Roman"/>
            </a:endParaRPr>
          </a:p>
          <a:p>
            <a:pPr marL="0" lvl="0" indent="0">
              <a:spcAft>
                <a:spcPts val="1425"/>
              </a:spcAft>
              <a:buClr>
                <a:srgbClr val="F0A22E"/>
              </a:buClr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5. Открытое отречение и отвержение ребенка.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Родители отдают отчет в своих враждебных чувствах и обращаются к разным формам защиты - виноваты врачи, педагог.</a:t>
            </a:r>
            <a:endParaRPr lang="ru-RU" sz="2400" dirty="0">
              <a:solidFill>
                <a:srgbClr val="4E3B3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719907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764704"/>
            <a:ext cx="4501008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полноты взаимоотношений детей, имеющих нарушения слуха, с родителями и другими членами семьи зависит то,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адекватными будут их отношения с социальной средой.</a:t>
            </a:r>
          </a:p>
          <a:p>
            <a:endParaRPr lang="ru-RU" dirty="0"/>
          </a:p>
        </p:txBody>
      </p:sp>
      <p:pic>
        <p:nvPicPr>
          <p:cNvPr id="6146" name="Picture 2" descr="http://www.nhfaithfusion.com/wp-content/uploads/2017/01/Depositphotos_53556841_s-2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2976"/>
            <a:ext cx="4692966" cy="3041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AutoShape 2" descr="http://drvanchieri.com/communities/9/000/001/522/559/images/68124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68124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284984"/>
            <a:ext cx="340653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omoshc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908720"/>
            <a:ext cx="291632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0652112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родителей в воспитании детей с нарушением слуха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8939" y="1920674"/>
            <a:ext cx="4275632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поступлении ребенка в школу родители под руководством сурдопедагога помо­гают своим детям включиться в систему новых отношений, при­учают их к систематической, повседневной учебной работе, со­действуют развитию речи и речевого слуха.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https://kyiv.web2ua.com/wp-content/uploads/sites/2/2017/10/163550_alla_shlapak_ukrainskie_chinovniki_ne_zhe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21" y="4437112"/>
            <a:ext cx="3521463" cy="21073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vdvsp.ru/pic/news/146307521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297" r="3274"/>
          <a:stretch/>
        </p:blipFill>
        <p:spPr bwMode="auto">
          <a:xfrm>
            <a:off x="4864571" y="1533594"/>
            <a:ext cx="3629199" cy="2799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675614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родителей в воспитании детей с нарушением слуха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6849" y="1727636"/>
            <a:ext cx="4896544" cy="49685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подростковом возра­сте именно родителям принадлежит значимая роль в организации поведения школьников, научении их навыкам общения и конст­руктивного взаимодействия в различных жизненных ситуациях, в том числе и в трудных.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старшеклассников родители являются лучшим примером при формировании социально значи­мых ценностных ориентации, помощниками  в выборе профессии, обретении смысла жизни, в правильном и адекватном планиро­вании совместного с ними будущего.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http://cdn.okultureno.ru/medialibrary/4bf/4bf7eecde25bf45419f98fa005549403/child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716074" cy="2477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centrparus.ru/wp-content/uploads/2015/10/vzaimodei--stvie-s-podrostko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94" y="4040736"/>
            <a:ext cx="3705357" cy="2412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25740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34.kn3.net/taringa/6/5/2/1/3/1/4/b2kcarolina/AD1.jpg?53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" y="0"/>
            <a:ext cx="916081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родителей в воспитании детей с нарушением слуха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5112568" cy="223224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Родители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знать возрастные особенности ребенка и их изменения для того, чтобы воспитать на разностороннюю личность, создать условия для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сглаживания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кризисных периодов становления характера растущего человека. </a:t>
            </a:r>
            <a:endParaRPr lang="ru-RU" sz="4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 descr="http://www.vershitel.ru/upload/medialibrary/a82/a82b7743038e6075ed86ad73e1ed467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648"/>
          <a:stretch/>
        </p:blipFill>
        <p:spPr bwMode="auto">
          <a:xfrm>
            <a:off x="179512" y="3933056"/>
            <a:ext cx="2808312" cy="2306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843808" y="3429000"/>
            <a:ext cx="630019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 включает заботу о сохранении и укреплении физического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нравственного и психического здоровья ребенка или подростка, развитии его умственных способностей в активной познавательной деятельности, формировании социального и культурно-нравственного опыта, положительных личностных качеств, подготовке к будущей самостоятельной жизни.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8" name="Picture 6" descr="http://vsemobrake.ru/wp-content/uploads/2016/05/otsutstvie-doveritelnyh-otnoshenij.jpg"/>
          <p:cNvPicPr>
            <a:picLocks noChangeAspect="1" noChangeArrowheads="1"/>
          </p:cNvPicPr>
          <p:nvPr/>
        </p:nvPicPr>
        <p:blipFill>
          <a:blip r:embed="rId4" cstate="print"/>
          <a:srcRect l="7619" t="20000" r="952" b="2857"/>
          <a:stretch>
            <a:fillRect/>
          </a:stretch>
        </p:blipFill>
        <p:spPr bwMode="auto">
          <a:xfrm>
            <a:off x="5220072" y="1484784"/>
            <a:ext cx="3600400" cy="202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325102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524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«Роль родителей в воспитании ребёнка с нарушением слуха»</vt:lpstr>
      <vt:lpstr>Определение</vt:lpstr>
      <vt:lpstr>Функции семьи, влияющие на компенсацию нарушений развития ребенка </vt:lpstr>
      <vt:lpstr>Категории отношения родителей к ребенку, имеющему нарушения в развитии </vt:lpstr>
      <vt:lpstr>Слайд 5</vt:lpstr>
      <vt:lpstr>Слайд 6</vt:lpstr>
      <vt:lpstr>Роль родителей в воспитании детей с нарушением слуха</vt:lpstr>
      <vt:lpstr>Роль родителей в воспитании детей с нарушением слуха</vt:lpstr>
      <vt:lpstr>Роль родителей в воспитании детей с нарушением слуха</vt:lpstr>
      <vt:lpstr>Роль родителей в воспитании детей с нарушением слуха</vt:lpstr>
      <vt:lpstr>Роль родителей в воспитании детей с нарушением слуха</vt:lpstr>
      <vt:lpstr>Роль родителей в воспитании детей с нарушением слуха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семьи в воспитании ребёнка с нарушением слуха.</dc:title>
  <dc:creator>Света</dc:creator>
  <cp:lastModifiedBy>Admin</cp:lastModifiedBy>
  <cp:revision>30</cp:revision>
  <dcterms:created xsi:type="dcterms:W3CDTF">2016-05-04T19:12:58Z</dcterms:created>
  <dcterms:modified xsi:type="dcterms:W3CDTF">2018-06-18T10:22:39Z</dcterms:modified>
</cp:coreProperties>
</file>