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3" r:id="rId1"/>
  </p:sldMasterIdLst>
  <p:notesMasterIdLst>
    <p:notesMasterId r:id="rId13"/>
  </p:notesMasterIdLst>
  <p:sldIdLst>
    <p:sldId id="295" r:id="rId2"/>
    <p:sldId id="325" r:id="rId3"/>
    <p:sldId id="324" r:id="rId4"/>
    <p:sldId id="326" r:id="rId5"/>
    <p:sldId id="330" r:id="rId6"/>
    <p:sldId id="331" r:id="rId7"/>
    <p:sldId id="335" r:id="rId8"/>
    <p:sldId id="334" r:id="rId9"/>
    <p:sldId id="345" r:id="rId10"/>
    <p:sldId id="322" r:id="rId11"/>
    <p:sldId id="30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3CAE996-D34C-4544-8A7D-6EAD9AA9570E}" type="datetimeFigureOut">
              <a:rPr lang="ru-RU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ED2EF85-7DBF-413E-B63C-018E4BDED8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912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9D375F-7BE8-4ABC-98D9-13D9D5D8A33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138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12B0CE-7AAA-4A8D-AEF6-FB58F6912205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894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6429E5-CB2D-4EF7-971A-64BC31934302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18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9C51E9-9F27-4F03-9796-50943E1B57F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497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8E7D21-0DF6-48A5-836C-CC25FC015C85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068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534F6C-B0FA-40D9-8D4C-C5DD9289B9BC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81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B035C5-1658-4CEA-871D-5F1F9652A58A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3CEF114B-2094-447B-9BBE-D68047CD080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38288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65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5470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419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174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90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3D1A7-4086-44C0-8490-AAB0B31196A2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C0460-1DBB-4259-9B9B-F0880ADAD1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61803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78537-8D5C-4C10-B795-1D98D58E832E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9C001-1434-468A-92BC-0C1AC8F55BC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42531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475977-37D0-47D0-BF6C-48269752E416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0CF4C-7739-4B6A-AC92-907528E250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9628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47346-18DA-4985-B77D-640D6E961FA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7A7A72D8-B514-4451-A950-BFD2221B64A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6113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3577A8-C24F-4525-A1F1-C75C2D707EDD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BF163454-736F-401C-8185-C41B3D1ECB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56429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614FF6-4532-404F-BF4B-2365BEBC915E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F9E4F644-AF3B-4A3E-9718-D817EE0012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51088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873AC6-B2A5-44AF-992F-1318DE30D19A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7A9387-C3DC-447D-AE20-A66D2AF0F9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54479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CB7020-7EBB-460F-83BF-6DF2DB33761B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39DB3-7FAE-4514-96D6-10B1B6414A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84248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CB084-C8C6-44B7-9F5D-470172500575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24AC4-B1CC-432F-B585-0EDE932045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95555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872FFC-85B9-46BA-A173-066390A76B86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4DE1E10-A656-4F34-8320-0C42C8D9C18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51264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4D14E7-E052-4CDE-924A-6C9AB35B3CDF}" type="datetimeFigureOut">
              <a:rPr lang="ru-RU" smtClean="0"/>
              <a:pPr>
                <a:defRPr/>
              </a:pPr>
              <a:t>28.06.2018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C6AEDD19-6CDF-4D5D-BE31-93CD682A22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8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  <p:sldLayoutId id="2147484106" r:id="rId13"/>
    <p:sldLayoutId id="2147484107" r:id="rId14"/>
    <p:sldLayoutId id="2147484108" r:id="rId15"/>
    <p:sldLayoutId id="2147484109" r:id="rId16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980728"/>
            <a:ext cx="7128791" cy="2016224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тема: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 «Использование современных</a:t>
            </a:r>
            <a:br>
              <a:rPr lang="ru-RU" sz="3200" dirty="0" smtClean="0"/>
            </a:br>
            <a:r>
              <a:rPr lang="ru-RU" sz="3200" dirty="0" smtClean="0"/>
              <a:t> образовательных </a:t>
            </a:r>
            <a:r>
              <a:rPr lang="ru-RU" sz="3200" dirty="0" smtClean="0"/>
              <a:t>технологий» </a:t>
            </a:r>
            <a:endParaRPr lang="ru-RU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857250" y="1214422"/>
            <a:ext cx="7467600" cy="415926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altLang="ru-RU" dirty="0" smtClean="0"/>
              <a:t>     Дети – это будущие взрослые. Любой детский коллектив – это модель будущего общества. Обучая сегодня детей сотрудничеству, умению владеть собой в критических ситуациях, умению цивилизованно отстаивать свою точку зрения, мы можем в большей мере рассчитывать в будущем жить в действительно демократическом обществе.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50" y="1857375"/>
            <a:ext cx="6172200" cy="1714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                                                               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 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/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/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/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/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>Творческих вам            </a:t>
            </a:r>
            <a:br>
              <a:rPr lang="ru-RU" sz="6700" dirty="0" smtClean="0">
                <a:solidFill>
                  <a:srgbClr val="C00000"/>
                </a:solidFill>
              </a:rPr>
            </a:br>
            <a:r>
              <a:rPr lang="ru-RU" sz="6700" dirty="0" smtClean="0">
                <a:solidFill>
                  <a:srgbClr val="C00000"/>
                </a:solidFill>
              </a:rPr>
              <a:t>       успехов!              </a:t>
            </a:r>
            <a:endParaRPr lang="ru-RU" sz="67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88" y="4857750"/>
            <a:ext cx="2957512" cy="15176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0" y="1357312"/>
            <a:ext cx="7072342" cy="2786068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4000" dirty="0" smtClean="0"/>
              <a:t>Сотрудничество – это совместная работа нескольких человек, направленная  на достижение общих целей.  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88" y="4857750"/>
            <a:ext cx="2957512" cy="15176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25" y="785794"/>
            <a:ext cx="5929337" cy="3929090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Цели: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/>
              <a:t>«Повышение учебной мотивации, развитие познавательных интересов учащихся, формирование личностных  качеств (самостоятельности, трудолюбия и др.)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88" y="4857750"/>
            <a:ext cx="2957512" cy="15176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Главная идея обучения в сотрудничестве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355160" cy="3701008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 Учиться вместе, а не просто выполнять что-то вместе.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8"/>
          <p:cNvGrpSpPr>
            <a:grpSpLocks/>
          </p:cNvGrpSpPr>
          <p:nvPr/>
        </p:nvGrpSpPr>
        <p:grpSpPr bwMode="auto">
          <a:xfrm>
            <a:off x="0" y="4941888"/>
            <a:ext cx="9144000" cy="1916112"/>
            <a:chOff x="0" y="3113"/>
            <a:chExt cx="5760" cy="1207"/>
          </a:xfrm>
        </p:grpSpPr>
        <p:pic>
          <p:nvPicPr>
            <p:cNvPr id="14346" name="Picture 15" descr="6c4931c9ccfe"/>
            <p:cNvPicPr>
              <a:picLocks noChangeAspect="1" noChangeArrowheads="1"/>
            </p:cNvPicPr>
            <p:nvPr/>
          </p:nvPicPr>
          <p:blipFill>
            <a:blip r:embed="rId3" cstate="screen">
              <a:lum bright="4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23"/>
            <a:stretch>
              <a:fillRect/>
            </a:stretch>
          </p:blipFill>
          <p:spPr bwMode="auto">
            <a:xfrm rot="5400000" flipH="1">
              <a:off x="3648" y="2209"/>
              <a:ext cx="1207" cy="3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7" name="Picture 13" descr="6c4931c9ccfe"/>
            <p:cNvPicPr>
              <a:picLocks noChangeAspect="1" noChangeArrowheads="1"/>
            </p:cNvPicPr>
            <p:nvPr/>
          </p:nvPicPr>
          <p:blipFill>
            <a:blip r:embed="rId3" cstate="screen">
              <a:lum bright="42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23"/>
            <a:stretch>
              <a:fillRect/>
            </a:stretch>
          </p:blipFill>
          <p:spPr bwMode="auto">
            <a:xfrm rot="-5400000">
              <a:off x="768" y="2345"/>
              <a:ext cx="1207" cy="2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339" name="Picture 2" descr="C:\Documents and Settings\User\Рабочий стол\Работа в группе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428625"/>
            <a:ext cx="9129712" cy="571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6757988" cy="10715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</a:t>
            </a:r>
            <a:r>
              <a:rPr lang="ru-RU" sz="3600" b="1" i="1" dirty="0" smtClean="0">
                <a:solidFill>
                  <a:srgbClr val="FF0000"/>
                </a:solidFill>
              </a:rPr>
              <a:t>Правила организации учебного сотрудничества на уроках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7467600" cy="4687899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продолжительность групповой работы в начальной школе составляет 5 – 7 мин.</a:t>
            </a:r>
          </a:p>
          <a:p>
            <a:pPr eaLnBrk="1" hangingPunct="1"/>
            <a:r>
              <a:rPr lang="ru-RU" altLang="ru-RU" dirty="0" smtClean="0"/>
              <a:t>нельзя принуждать к общей работе детей, которые не хотят вместе работать;</a:t>
            </a:r>
          </a:p>
          <a:p>
            <a:pPr eaLnBrk="1" hangingPunct="1"/>
            <a:r>
              <a:rPr lang="ru-RU" altLang="ru-RU" dirty="0" smtClean="0"/>
              <a:t>можно разрешить ребенку отсесть и работать в одиночку, при этом учитель не должен показывать свое недовольство;</a:t>
            </a:r>
          </a:p>
          <a:p>
            <a:pPr eaLnBrk="1" hangingPunct="1"/>
            <a:r>
              <a:rPr lang="ru-RU" altLang="ru-RU" dirty="0" smtClean="0"/>
              <a:t> нельзя требовать в классе абсолютной тишины, так как дети должны обмениваться мнениями, прежде чем представить «продукт» совместного труда.</a:t>
            </a:r>
          </a:p>
        </p:txBody>
      </p:sp>
      <p:pic>
        <p:nvPicPr>
          <p:cNvPr id="1026" name="Рисунок 29" descr="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42875"/>
            <a:ext cx="121443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66"/>
            <a:ext cx="6757988" cy="121444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</a:rPr>
              <a:t>Примеры  заданий  для обучения в сотрудничестве : 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857364"/>
            <a:ext cx="7467600" cy="4159261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sz="2000" dirty="0" smtClean="0"/>
              <a:t>провести небольшую исследовательскую работу</a:t>
            </a:r>
          </a:p>
          <a:p>
            <a:pPr eaLnBrk="1" hangingPunct="1"/>
            <a:r>
              <a:rPr lang="ru-RU" altLang="ru-RU" sz="2000" dirty="0" smtClean="0"/>
              <a:t>выполнить задание по  «цепочке» - прочитать текст, проверить словарные слова, таблицу умножения и т. д. </a:t>
            </a:r>
          </a:p>
          <a:p>
            <a:pPr eaLnBrk="1" hangingPunct="1"/>
            <a:r>
              <a:rPr lang="ru-RU" altLang="ru-RU" sz="2000" dirty="0" smtClean="0"/>
              <a:t>подготовить ответы на вопросы по новому  материалу</a:t>
            </a:r>
          </a:p>
          <a:p>
            <a:pPr eaLnBrk="1" hangingPunct="1"/>
            <a:r>
              <a:rPr lang="ru-RU" altLang="ru-RU" sz="2000" dirty="0" smtClean="0"/>
              <a:t>инсценировать сказку, басню или рассказ  </a:t>
            </a:r>
          </a:p>
          <a:p>
            <a:pPr eaLnBrk="1" hangingPunct="1"/>
            <a:r>
              <a:rPr lang="ru-RU" altLang="ru-RU" sz="2000" dirty="0" smtClean="0"/>
              <a:t>придумать сказки, фантастические рассказы по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000" dirty="0" smtClean="0"/>
              <a:t>   учебным темам («Что было, если бы: », </a:t>
            </a:r>
          </a:p>
          <a:p>
            <a:pPr eaLnBrk="1" hangingPunct="1"/>
            <a:r>
              <a:rPr lang="ru-RU" altLang="ru-RU" sz="2000" dirty="0" smtClean="0"/>
              <a:t>составить загадки или  кроссворды по какой – либо теме</a:t>
            </a:r>
          </a:p>
          <a:p>
            <a:pPr eaLnBrk="1" hangingPunct="1"/>
            <a:r>
              <a:rPr lang="ru-RU" altLang="ru-RU" sz="2000" dirty="0" smtClean="0"/>
              <a:t> изготовить композицию по сказке   на уроках технологии при работе с пластилином или бумагой</a:t>
            </a:r>
          </a:p>
        </p:txBody>
      </p:sp>
      <p:pic>
        <p:nvPicPr>
          <p:cNvPr id="1026" name="Рисунок 29" descr="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42875"/>
            <a:ext cx="121443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Положительные моменты групповой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283691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/>
              <a:t>идёт активная работа по формированию речевых навыков, умения общаться с аудиторией, развивается умение отстаивать свою точку зрения, делать выводы, формируются коммуникативные навыки</a:t>
            </a:r>
          </a:p>
          <a:p>
            <a:pPr eaLnBrk="1" hangingPunct="1"/>
            <a:r>
              <a:rPr lang="ru-RU" altLang="ru-RU" dirty="0" smtClean="0"/>
              <a:t>развивается творческая  самостоятельность, вырастает чувство ответственности</a:t>
            </a:r>
          </a:p>
          <a:p>
            <a:pPr eaLnBrk="1" hangingPunct="1"/>
            <a:r>
              <a:rPr lang="ru-RU" altLang="ru-RU" dirty="0" smtClean="0"/>
              <a:t>сохраняется интерес к познанию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2875"/>
            <a:ext cx="6757988" cy="100010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Технология  подготовки урока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в сотрудничестве : 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7715276" cy="4444997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ru-RU" altLang="ru-RU" sz="2000" i="1" dirty="0" smtClean="0"/>
              <a:t>1 этап.    </a:t>
            </a:r>
            <a:r>
              <a:rPr lang="ru-RU" altLang="ru-RU" sz="2000" dirty="0" smtClean="0"/>
              <a:t>Выбрать тему, цель и задачи урока</a:t>
            </a:r>
          </a:p>
          <a:p>
            <a:pPr algn="just" eaLnBrk="1" hangingPunct="1"/>
            <a:r>
              <a:rPr lang="ru-RU" altLang="ru-RU" sz="2000" dirty="0" smtClean="0"/>
              <a:t> </a:t>
            </a:r>
            <a:r>
              <a:rPr lang="ru-RU" altLang="ru-RU" sz="2000" i="1" dirty="0" smtClean="0"/>
              <a:t>2 этап. </a:t>
            </a:r>
            <a:r>
              <a:rPr lang="ru-RU" altLang="ru-RU" sz="2000" dirty="0" smtClean="0"/>
              <a:t>Определить объём учебного материала, подлежащего изучению на уроке</a:t>
            </a:r>
          </a:p>
          <a:p>
            <a:pPr algn="just" eaLnBrk="1" hangingPunct="1"/>
            <a:r>
              <a:rPr lang="ru-RU" altLang="ru-RU" sz="2000" dirty="0" smtClean="0"/>
              <a:t> </a:t>
            </a:r>
            <a:r>
              <a:rPr lang="ru-RU" altLang="ru-RU" sz="2000" i="1" dirty="0" smtClean="0"/>
              <a:t>3 этап.    </a:t>
            </a:r>
            <a:r>
              <a:rPr lang="ru-RU" altLang="ru-RU" sz="2000" dirty="0" smtClean="0"/>
              <a:t>Подготовить задания для групповой работы: необходимый дидактический и раздаточный материал</a:t>
            </a:r>
          </a:p>
          <a:p>
            <a:pPr algn="just" eaLnBrk="1" hangingPunct="1"/>
            <a:r>
              <a:rPr lang="ru-RU" altLang="ru-RU" sz="2000" dirty="0" smtClean="0"/>
              <a:t> </a:t>
            </a:r>
            <a:r>
              <a:rPr lang="ru-RU" altLang="ru-RU" sz="2000" i="1" dirty="0" smtClean="0"/>
              <a:t>4 этап.    </a:t>
            </a:r>
            <a:r>
              <a:rPr lang="ru-RU" altLang="ru-RU" sz="2000" dirty="0" smtClean="0"/>
              <a:t>Продумать вопрос о численности и комплектования групп, расстановке мебели в классе</a:t>
            </a:r>
          </a:p>
          <a:p>
            <a:pPr algn="just" eaLnBrk="1" hangingPunct="1"/>
            <a:r>
              <a:rPr lang="ru-RU" altLang="ru-RU" sz="2000" i="1" dirty="0" smtClean="0"/>
              <a:t>5 этап.     </a:t>
            </a:r>
            <a:r>
              <a:rPr lang="ru-RU" altLang="ru-RU" sz="2000" dirty="0" smtClean="0"/>
              <a:t>Наметить возможные внутригрупповые роли.</a:t>
            </a:r>
          </a:p>
          <a:p>
            <a:pPr algn="just" eaLnBrk="1" hangingPunct="1"/>
            <a:r>
              <a:rPr lang="ru-RU" altLang="ru-RU" sz="2000" i="1" dirty="0" smtClean="0"/>
              <a:t>6 этап.    </a:t>
            </a:r>
            <a:r>
              <a:rPr lang="ru-RU" altLang="ru-RU" sz="2000" dirty="0" smtClean="0"/>
              <a:t>Выделить этапы урока, на которых планируется                            организация групповой работы</a:t>
            </a:r>
          </a:p>
          <a:p>
            <a:pPr algn="just" eaLnBrk="1" hangingPunct="1"/>
            <a:r>
              <a:rPr lang="ru-RU" altLang="ru-RU" sz="2000" dirty="0" smtClean="0"/>
              <a:t>  </a:t>
            </a:r>
            <a:r>
              <a:rPr lang="ru-RU" altLang="ru-RU" sz="2000" i="1" dirty="0" smtClean="0"/>
              <a:t>7 этап. </a:t>
            </a:r>
            <a:r>
              <a:rPr lang="ru-RU" altLang="ru-RU" sz="2000" dirty="0" smtClean="0"/>
              <a:t>Разработать правила индивидуального и группового оценивания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   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1026" name="Рисунок 29" descr="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42875"/>
            <a:ext cx="1214438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1092</TotalTime>
  <Words>366</Words>
  <Application>Microsoft Office PowerPoint</Application>
  <PresentationFormat>Экран (4:3)</PresentationFormat>
  <Paragraphs>40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Wingdings</vt:lpstr>
      <vt:lpstr>Wingdings 3</vt:lpstr>
      <vt:lpstr>Легкий дым</vt:lpstr>
      <vt:lpstr>тема:   «Использование современных  образовательных технологий» </vt:lpstr>
      <vt:lpstr>    Сотрудничество – это совместная работа нескольких человек, направленная  на достижение общих целей.   </vt:lpstr>
      <vt:lpstr> Цели:  «Повышение учебной мотивации, развитие познавательных интересов учащихся, формирование личностных  качеств (самостоятельности, трудолюбия и др.)</vt:lpstr>
      <vt:lpstr>Главная идея обучения в сотрудничестве</vt:lpstr>
      <vt:lpstr>Презентация PowerPoint</vt:lpstr>
      <vt:lpstr>     Правила организации учебного сотрудничества на уроках</vt:lpstr>
      <vt:lpstr>  Примеры  заданий  для обучения в сотрудничестве :  </vt:lpstr>
      <vt:lpstr>Положительные моменты групповой   работы</vt:lpstr>
      <vt:lpstr>Технология  подготовки урока                 в сотрудничестве :  </vt:lpstr>
      <vt:lpstr>Презентация PowerPoint</vt:lpstr>
      <vt:lpstr>                                                                                       Творческих вам                    успехов!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«Использование современных  образовательных технологий в   условиях внедрения ФГОС НОО»</dc:title>
  <dc:creator>User</dc:creator>
  <cp:lastModifiedBy>админ</cp:lastModifiedBy>
  <cp:revision>123</cp:revision>
  <dcterms:created xsi:type="dcterms:W3CDTF">2012-03-24T16:21:07Z</dcterms:created>
  <dcterms:modified xsi:type="dcterms:W3CDTF">2018-06-28T11:07:10Z</dcterms:modified>
</cp:coreProperties>
</file>