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20"/>
  </p:notesMasterIdLst>
  <p:sldIdLst>
    <p:sldId id="301" r:id="rId2"/>
    <p:sldId id="256" r:id="rId3"/>
    <p:sldId id="260" r:id="rId4"/>
    <p:sldId id="302" r:id="rId5"/>
    <p:sldId id="262" r:id="rId6"/>
    <p:sldId id="264" r:id="rId7"/>
    <p:sldId id="266" r:id="rId8"/>
    <p:sldId id="303" r:id="rId9"/>
    <p:sldId id="291" r:id="rId10"/>
    <p:sldId id="295" r:id="rId11"/>
    <p:sldId id="289" r:id="rId12"/>
    <p:sldId id="272" r:id="rId13"/>
    <p:sldId id="304" r:id="rId14"/>
    <p:sldId id="300" r:id="rId15"/>
    <p:sldId id="306" r:id="rId16"/>
    <p:sldId id="307" r:id="rId17"/>
    <p:sldId id="308" r:id="rId18"/>
    <p:sldId id="30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45AA"/>
    <a:srgbClr val="0000FF"/>
    <a:srgbClr val="F07CDA"/>
    <a:srgbClr val="FFCC00"/>
    <a:srgbClr val="FFFFFF"/>
    <a:srgbClr val="FF0000"/>
    <a:srgbClr val="00CC66"/>
    <a:srgbClr val="FFFF66"/>
    <a:srgbClr val="FFCC66"/>
    <a:srgbClr val="6661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8" autoAdjust="0"/>
    <p:restoredTop sz="94664" autoAdjust="0"/>
  </p:normalViewPr>
  <p:slideViewPr>
    <p:cSldViewPr>
      <p:cViewPr>
        <p:scale>
          <a:sx n="66" d="100"/>
          <a:sy n="66" d="100"/>
        </p:scale>
        <p:origin x="-105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E203046-193E-46C5-AA4F-C0F61811E16D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8793A77-9198-494B-971D-EB3C00C1A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20DEE1-ED20-45BE-8830-E06467A0A6E1}" type="slidenum">
              <a:rPr lang="ru-RU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14.11.2016</a:t>
            </a: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89D2BC-3DE1-4E52-B5B1-1306AFDEF60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71538" y="2143116"/>
            <a:ext cx="6974516" cy="222091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6000" b="1" dirty="0" smtClean="0">
                <a:ln w="11430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Приемы вычисления для случаев вида 26+4,95+5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7596188" y="36449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3200" b="1"/>
          </a:p>
        </p:txBody>
      </p:sp>
      <p:pic>
        <p:nvPicPr>
          <p:cNvPr id="16389" name="Picture 6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357826"/>
            <a:ext cx="1800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C:\Users\1\Desktop\картинки\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572140"/>
            <a:ext cx="13573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C:\Users\1\Desktop\картинки\smile_bee_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071942"/>
            <a:ext cx="838200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1071546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учебником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Примеры с</a:t>
            </a:r>
            <a:r>
              <a:rPr kumimoji="0" lang="ru-RU" sz="36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60 № 1</a:t>
            </a:r>
            <a:r>
              <a:rPr kumimoji="0" lang="ru-RU" sz="36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57158" y="2214554"/>
            <a:ext cx="85011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Потренируемся в решении новых числовых выражений, найдём и запишем сумму чисел. А пчёлки за нами понаблюдают.</a:t>
            </a:r>
            <a:endParaRPr kumimoji="0" lang="ru-RU" sz="40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2926" y="785794"/>
            <a:ext cx="8015288" cy="9144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Физкультминутка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2438400"/>
            <a:ext cx="8572560" cy="4419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«Пчёлка утречком проснулась.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Потянулась1,2,3,улыбнулась 1,2,3.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 - росой умылась,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Два - изящно покружилась,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 - нагнулась и присела,                    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четыре -  полетела,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на стул тихонько села».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b="1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2" name="Picture 4" descr="C:\Users\1\Desktop\картинки\nasekomie0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85860"/>
            <a:ext cx="1200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C:\Users\1\Desktop\картинки\nasekomie0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714620"/>
            <a:ext cx="1200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1\Desktop\картинки\nasekomie0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3714752"/>
            <a:ext cx="1200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282" y="1571612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Пчёлка предлагает нам немного отдохнуть,</a:t>
            </a:r>
          </a:p>
          <a:p>
            <a:pPr marL="609600" indent="-609600" algn="just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приглашая на  берег  реки «Физкультурной»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187450" y="2636838"/>
            <a:ext cx="1120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 flipH="1">
            <a:off x="285719" y="1700213"/>
            <a:ext cx="842965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Посмотрите, теперь наши пчёлки на Острове задач. А до нас этот остров посетили две девочки Лена и Света. Там они уже успели поиграть в игру «Угадай мелодию». А что у них получилось, мы узнаем из задачи №3 </a:t>
            </a:r>
            <a:r>
              <a:rPr lang="ru-RU" sz="3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с.60</a:t>
            </a:r>
            <a:endParaRPr lang="ru-RU" sz="36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460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00034" y="928670"/>
            <a:ext cx="8015288" cy="914400"/>
          </a:xfrm>
        </p:spPr>
        <p:txBody>
          <a:bodyPr/>
          <a:lstStyle/>
          <a:p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Остров задач</a:t>
            </a:r>
          </a:p>
        </p:txBody>
      </p:sp>
      <p:pic>
        <p:nvPicPr>
          <p:cNvPr id="19461" name="Picture 5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714356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06" y="714356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5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5429264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4" name="Picture 8" descr="http://st.stranamam.ru/data/cache/2011may/01/15/1857943_7725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DBC6"/>
              </a:clrFrom>
              <a:clrTo>
                <a:srgbClr val="F7DBC6">
                  <a:alpha val="0"/>
                </a:srgbClr>
              </a:clrTo>
            </a:clrChange>
          </a:blip>
          <a:srcRect l="4028" t="6438" r="62137" b="6652"/>
          <a:stretch>
            <a:fillRect/>
          </a:stretch>
        </p:blipFill>
        <p:spPr bwMode="auto">
          <a:xfrm flipH="1">
            <a:off x="87281" y="0"/>
            <a:ext cx="1555761" cy="2000264"/>
          </a:xfrm>
          <a:prstGeom prst="rect">
            <a:avLst/>
          </a:prstGeom>
          <a:noFill/>
        </p:spPr>
      </p:pic>
      <p:pic>
        <p:nvPicPr>
          <p:cNvPr id="55298" name="Picture 2" descr="http://vospitatel.com.ua/images/p/pchela-3god.jpg"/>
          <p:cNvPicPr>
            <a:picLocks noChangeAspect="1" noChangeArrowheads="1"/>
          </p:cNvPicPr>
          <p:nvPr/>
        </p:nvPicPr>
        <p:blipFill>
          <a:blip r:embed="rId3" cstate="print"/>
          <a:srcRect l="37109" t="89231" r="32740"/>
          <a:stretch>
            <a:fillRect/>
          </a:stretch>
        </p:blipFill>
        <p:spPr bwMode="auto">
          <a:xfrm>
            <a:off x="571472" y="4786322"/>
            <a:ext cx="3643338" cy="9201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80430" y="2337760"/>
            <a:ext cx="2520000" cy="25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00232" y="3214686"/>
            <a:ext cx="500066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786190"/>
            <a:ext cx="785818" cy="1428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000100" y="1428736"/>
            <a:ext cx="2500330" cy="92869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4572000" y="1928802"/>
            <a:ext cx="3252814" cy="1754326"/>
            <a:chOff x="4572000" y="1928802"/>
            <a:chExt cx="3252814" cy="175432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572000" y="1928802"/>
              <a:ext cx="3252814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5400" b="1" cap="none" spc="0" dirty="0" smtClean="0">
                  <a:ln w="1905">
                    <a:solidFill>
                      <a:srgbClr val="BB45AA"/>
                    </a:solidFill>
                  </a:ln>
                  <a:solidFill>
                    <a:srgbClr val="BB45AA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 – 10 дм</a:t>
              </a:r>
            </a:p>
            <a:p>
              <a:r>
                <a:rPr lang="ru-RU" sz="5400" b="1" dirty="0" smtClean="0">
                  <a:ln w="1905">
                    <a:solidFill>
                      <a:srgbClr val="BB45AA"/>
                    </a:solidFill>
                  </a:ln>
                  <a:solidFill>
                    <a:srgbClr val="BB45AA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 - ? м</a:t>
              </a:r>
              <a:endParaRPr lang="ru-RU" sz="5400" b="1" cap="none" spc="0" dirty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857752" y="3357562"/>
              <a:ext cx="214314" cy="21431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5302" name="Picture 6" descr="http://www.xrest.ru/schemes/00/14/20/86/%D0%BF%D1%87%D0%B5%D0%BB%D0%BA%D0%B8-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5072074"/>
            <a:ext cx="1898607" cy="1627378"/>
          </a:xfrm>
          <a:prstGeom prst="rect">
            <a:avLst/>
          </a:prstGeom>
          <a:noFill/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871526"/>
            <a:ext cx="8015288" cy="914400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Блиц – турнир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1571612"/>
            <a:ext cx="8643998" cy="4419600"/>
          </a:xfrm>
        </p:spPr>
        <p:txBody>
          <a:bodyPr>
            <a:noAutofit/>
          </a:bodyPr>
          <a:lstStyle/>
          <a:p>
            <a:pPr marL="609600" indent="-609600"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Коля подтянулся 14 раз, а Саша на 2 раза меньше. Сколько раз подтянулся Саша?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Вася отжался 14 раз, а Миша на 2 раза больше. Сколько раз отжался Миша?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Маша идёт до школы 15 минут, а Вера добегает за 5 минут. На сколько дольше идёт до школы Маша?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Юра собрал 6 вёдер картофеля, а папа на 3 больше. Сколько вёдер картофеля собрал папа?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Таня съела 12 слив, а Оля на 3 меньше. Сколько слив съела Оля?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1071546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14348" y="2571176"/>
            <a:ext cx="663217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3200" b="1" i="1" u="sng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Закончите предложения: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я узнал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интересно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выполнял задания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я могу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захотелось</a:t>
            </a:r>
            <a:r>
              <a:rPr kumimoji="0" lang="ru-RU" sz="4000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000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1000108"/>
            <a:ext cx="1643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1\Desktop\картинки\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1571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1\Desktop\картинки\nasekomie01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4643438"/>
            <a:ext cx="221456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596" y="1928802"/>
            <a:ext cx="767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Наше путешествие подошло к концу.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142984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Оцените свою работу с помощью смайликов </a:t>
            </a:r>
          </a:p>
        </p:txBody>
      </p:sp>
      <p:pic>
        <p:nvPicPr>
          <p:cNvPr id="22529" name="Picture 1" descr="G:\7.11 - 11.11\смайли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634" b="35722"/>
          <a:stretch>
            <a:fillRect/>
          </a:stretch>
        </p:blipFill>
        <p:spPr bwMode="auto">
          <a:xfrm>
            <a:off x="928662" y="2643182"/>
            <a:ext cx="6484327" cy="2143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4857760"/>
            <a:ext cx="4446730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7200" b="1" dirty="0">
              <a:ln w="11430"/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62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5084" y="1142984"/>
            <a:ext cx="4622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Домашнее задание 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236570" y="3286124"/>
            <a:ext cx="43428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5400" b="1" dirty="0">
                <a:ln w="1905">
                  <a:solidFill>
                    <a:srgbClr val="7030A0"/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С. </a:t>
            </a:r>
            <a:r>
              <a:rPr lang="ru-RU" sz="5400" b="1" dirty="0" smtClean="0">
                <a:ln w="1905">
                  <a:solidFill>
                    <a:srgbClr val="7030A0"/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60 </a:t>
            </a:r>
            <a:r>
              <a:rPr lang="ru-RU" sz="5400" b="1" dirty="0">
                <a:ln w="1905">
                  <a:solidFill>
                    <a:srgbClr val="7030A0"/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№ </a:t>
            </a:r>
            <a:r>
              <a:rPr lang="ru-RU" sz="5400" b="1" dirty="0" smtClean="0">
                <a:ln w="1905">
                  <a:solidFill>
                    <a:srgbClr val="7030A0"/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2, 6.</a:t>
            </a:r>
            <a:endParaRPr kumimoji="0" lang="ru-RU" sz="5400" b="1" i="0" u="none" strike="noStrike" normalizeH="0" baseline="0" dirty="0" smtClean="0">
              <a:ln w="1905">
                <a:solidFill>
                  <a:srgbClr val="7030A0"/>
                </a:solidFill>
              </a:ln>
              <a:blipFill>
                <a:blip r:embed="rId2"/>
                <a:tile tx="0" ty="0" sx="100000" sy="100000" flip="none" algn="tl"/>
              </a:blip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C:\Users\1\Desktop\картинки\smiley2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714620"/>
            <a:ext cx="1643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Users\1\Desktop\картинки\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285860"/>
            <a:ext cx="1571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1\Desktop\картинки\nasekomie01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000636"/>
            <a:ext cx="221456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428736"/>
            <a:ext cx="5143536" cy="44281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15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за</a:t>
            </a:r>
          </a:p>
          <a:p>
            <a:pPr algn="ctr">
              <a:lnSpc>
                <a:spcPct val="80000"/>
              </a:lnSpc>
            </a:pPr>
            <a:r>
              <a:rPr lang="ru-RU" sz="115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урок!</a:t>
            </a:r>
            <a:endParaRPr lang="ru-RU" sz="11500" b="1" dirty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95288" y="1700213"/>
            <a:ext cx="3960812" cy="4033837"/>
            <a:chOff x="1020" y="1752"/>
            <a:chExt cx="2087" cy="2087"/>
          </a:xfrm>
        </p:grpSpPr>
        <p:sp>
          <p:nvSpPr>
            <p:cNvPr id="6154" name="AutoShape 5"/>
            <p:cNvSpPr>
              <a:spLocks noChangeArrowheads="1"/>
            </p:cNvSpPr>
            <p:nvPr/>
          </p:nvSpPr>
          <p:spPr bwMode="auto">
            <a:xfrm>
              <a:off x="1020" y="1752"/>
              <a:ext cx="2087" cy="2087"/>
            </a:xfrm>
            <a:prstGeom prst="sun">
              <a:avLst>
                <a:gd name="adj" fmla="val 25000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AutoShape 6"/>
            <p:cNvSpPr>
              <a:spLocks noChangeArrowheads="1"/>
            </p:cNvSpPr>
            <p:nvPr/>
          </p:nvSpPr>
          <p:spPr bwMode="auto">
            <a:xfrm>
              <a:off x="1519" y="2251"/>
              <a:ext cx="1089" cy="1089"/>
            </a:xfrm>
            <a:prstGeom prst="smileyFace">
              <a:avLst>
                <a:gd name="adj" fmla="val 4653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643438" y="1700213"/>
            <a:ext cx="4032250" cy="4033837"/>
            <a:chOff x="2925" y="1071"/>
            <a:chExt cx="2540" cy="2541"/>
          </a:xfrm>
        </p:grpSpPr>
        <p:grpSp>
          <p:nvGrpSpPr>
            <p:cNvPr id="6149" name="Group 8"/>
            <p:cNvGrpSpPr>
              <a:grpSpLocks/>
            </p:cNvGrpSpPr>
            <p:nvPr/>
          </p:nvGrpSpPr>
          <p:grpSpPr bwMode="auto">
            <a:xfrm>
              <a:off x="2925" y="1071"/>
              <a:ext cx="2540" cy="2541"/>
              <a:chOff x="1020" y="1752"/>
              <a:chExt cx="2087" cy="2087"/>
            </a:xfrm>
          </p:grpSpPr>
          <p:sp>
            <p:nvSpPr>
              <p:cNvPr id="6152" name="AutoShape 9"/>
              <p:cNvSpPr>
                <a:spLocks noChangeArrowheads="1"/>
              </p:cNvSpPr>
              <p:nvPr/>
            </p:nvSpPr>
            <p:spPr bwMode="auto">
              <a:xfrm>
                <a:off x="1020" y="1752"/>
                <a:ext cx="2087" cy="2087"/>
              </a:xfrm>
              <a:prstGeom prst="sun">
                <a:avLst>
                  <a:gd name="adj" fmla="val 25000"/>
                </a:avLst>
              </a:prstGeom>
              <a:solidFill>
                <a:srgbClr val="FFCC00"/>
              </a:solidFill>
              <a:ln w="28575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3" name="AutoShape 10"/>
              <p:cNvSpPr>
                <a:spLocks noChangeArrowheads="1"/>
              </p:cNvSpPr>
              <p:nvPr/>
            </p:nvSpPr>
            <p:spPr bwMode="auto">
              <a:xfrm>
                <a:off x="1519" y="2251"/>
                <a:ext cx="1089" cy="1089"/>
              </a:xfrm>
              <a:prstGeom prst="smileyFace">
                <a:avLst>
                  <a:gd name="adj" fmla="val 4653"/>
                </a:avLst>
              </a:pr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50" name="Rectangle 12"/>
            <p:cNvSpPr>
              <a:spLocks noChangeArrowheads="1"/>
            </p:cNvSpPr>
            <p:nvPr/>
          </p:nvSpPr>
          <p:spPr bwMode="auto">
            <a:xfrm>
              <a:off x="3809" y="2561"/>
              <a:ext cx="772" cy="222"/>
            </a:xfrm>
            <a:prstGeom prst="rect">
              <a:avLst/>
            </a:prstGeom>
            <a:solidFill>
              <a:srgbClr val="FFCC00"/>
            </a:solidFill>
            <a:ln w="28575" algn="ctr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1" name="Arc 13"/>
            <p:cNvSpPr>
              <a:spLocks/>
            </p:cNvSpPr>
            <p:nvPr/>
          </p:nvSpPr>
          <p:spPr bwMode="auto">
            <a:xfrm rot="-2959248">
              <a:off x="4057" y="2478"/>
              <a:ext cx="332" cy="3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759" name="WordArt 15"/>
          <p:cNvSpPr>
            <a:spLocks noChangeArrowheads="1" noChangeShapeType="1" noTextEdit="1"/>
          </p:cNvSpPr>
          <p:nvPr/>
        </p:nvSpPr>
        <p:spPr bwMode="auto">
          <a:xfrm>
            <a:off x="4071934" y="1285860"/>
            <a:ext cx="928694" cy="14287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47800"/>
            <a:ext cx="8215338" cy="3268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ru-RU" sz="36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надеюсь, что это бодрое и радостное настроение сохранится у вас на протяжении всего урока – путешествия.</a:t>
            </a:r>
          </a:p>
        </p:txBody>
      </p:sp>
      <p:pic>
        <p:nvPicPr>
          <p:cNvPr id="7171" name="Picture 4" descr="BD0521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86200"/>
            <a:ext cx="213360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857364"/>
            <a:ext cx="549650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пришли сюда у</a:t>
            </a:r>
            <a:endParaRPr kumimoji="0" lang="ru-RU" sz="4000" b="1" i="0" u="none" strike="noStrike" normalizeH="0" baseline="0" dirty="0" smtClean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лениться, а тру</a:t>
            </a:r>
            <a:endParaRPr kumimoji="0" lang="ru-RU" sz="4000" b="1" i="0" u="none" strike="noStrike" normalizeH="0" baseline="0" dirty="0" smtClean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тот кто много </a:t>
            </a:r>
            <a:r>
              <a:rPr kumimoji="0" lang="ru-RU" sz="4000" b="1" i="0" u="none" strike="noStrike" normalizeH="0" baseline="0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endParaRPr kumimoji="0" lang="ru-RU" sz="4000" b="1" i="0" u="none" strike="noStrike" normalizeH="0" baseline="0" dirty="0" smtClean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жизни что-то до </a:t>
            </a:r>
            <a:endParaRPr kumimoji="0" lang="ru-RU" sz="4000" b="1" i="0" u="none" strike="noStrike" normalizeH="0" baseline="0" dirty="0" smtClean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8825" y="1857364"/>
            <a:ext cx="1959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читься</a:t>
            </a:r>
            <a:endParaRPr lang="ru-RU" sz="4400" b="1" cap="none" spc="0" dirty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6737" y="2428868"/>
            <a:ext cx="19255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cap="none" spc="0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иться</a:t>
            </a:r>
            <a:endParaRPr lang="ru-RU" sz="4400" b="1" cap="none" spc="0" dirty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81299" y="3088187"/>
            <a:ext cx="13195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нает</a:t>
            </a:r>
            <a:endParaRPr lang="ru-RU" sz="4400" b="1" cap="none" spc="0" dirty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40241" y="3643314"/>
            <a:ext cx="21034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стигает</a:t>
            </a:r>
            <a:endParaRPr lang="ru-RU" sz="4400" b="1" cap="none" spc="0" dirty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200024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250680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314324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71475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642918"/>
            <a:ext cx="8015288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Актуализация знаний</a:t>
            </a:r>
            <a:endParaRPr lang="ru-RU" sz="2000" b="1" dirty="0" smtClean="0">
              <a:ln w="1905">
                <a:solidFill>
                  <a:srgbClr val="BB45AA"/>
                </a:solidFill>
              </a:ln>
              <a:solidFill>
                <a:srgbClr val="BB45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786842" cy="3471874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0000FF"/>
                </a:solidFill>
              </a:rPr>
              <a:t>«Начнём наше путешествие с Острова устного счета». Сначала мы повторим состав числа 10                       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        5       ?      4         ?     7       ?          8       ?       9           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lain" startAt="5"/>
            </a:pPr>
            <a:endParaRPr lang="ru-RU" sz="2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</p:txBody>
      </p:sp>
      <p:sp>
        <p:nvSpPr>
          <p:cNvPr id="4" name="Десятиугольник 3"/>
          <p:cNvSpPr/>
          <p:nvPr/>
        </p:nvSpPr>
        <p:spPr bwMode="auto">
          <a:xfrm>
            <a:off x="785831" y="2786058"/>
            <a:ext cx="914400" cy="914400"/>
          </a:xfrm>
          <a:prstGeom prst="decag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sz="3600" dirty="0">
                <a:solidFill>
                  <a:srgbClr val="C00000"/>
                </a:solidFill>
                <a:latin typeface="Arial" charset="0"/>
                <a:cs typeface="Arial" charset="0"/>
              </a:rPr>
              <a:t>10</a:t>
            </a:r>
          </a:p>
        </p:txBody>
      </p:sp>
      <p:sp>
        <p:nvSpPr>
          <p:cNvPr id="5" name="Десятиугольник 4"/>
          <p:cNvSpPr/>
          <p:nvPr/>
        </p:nvSpPr>
        <p:spPr bwMode="auto">
          <a:xfrm>
            <a:off x="2214581" y="2857495"/>
            <a:ext cx="914400" cy="914400"/>
          </a:xfrm>
          <a:prstGeom prst="decag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sz="3600" dirty="0">
                <a:solidFill>
                  <a:srgbClr val="C00000"/>
                </a:solidFill>
                <a:latin typeface="Arial" charset="0"/>
                <a:cs typeface="Arial" charset="0"/>
              </a:rPr>
              <a:t>10</a:t>
            </a:r>
          </a:p>
        </p:txBody>
      </p:sp>
      <p:sp>
        <p:nvSpPr>
          <p:cNvPr id="6" name="Десятиугольник 5"/>
          <p:cNvSpPr/>
          <p:nvPr/>
        </p:nvSpPr>
        <p:spPr bwMode="auto">
          <a:xfrm>
            <a:off x="6929454" y="2857496"/>
            <a:ext cx="914400" cy="914400"/>
          </a:xfrm>
          <a:prstGeom prst="decag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Arial" charset="0"/>
                <a:cs typeface="Arial" charset="0"/>
              </a:rPr>
              <a:t>10</a:t>
            </a:r>
          </a:p>
        </p:txBody>
      </p:sp>
      <p:sp>
        <p:nvSpPr>
          <p:cNvPr id="7" name="Десятиугольник 6"/>
          <p:cNvSpPr/>
          <p:nvPr/>
        </p:nvSpPr>
        <p:spPr bwMode="auto">
          <a:xfrm>
            <a:off x="5357818" y="2800352"/>
            <a:ext cx="914400" cy="914400"/>
          </a:xfrm>
          <a:prstGeom prst="decag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Arial" charset="0"/>
                <a:cs typeface="Arial" charset="0"/>
              </a:rPr>
              <a:t>10</a:t>
            </a:r>
          </a:p>
        </p:txBody>
      </p:sp>
      <p:sp>
        <p:nvSpPr>
          <p:cNvPr id="8" name="Десятиугольник 7"/>
          <p:cNvSpPr/>
          <p:nvPr/>
        </p:nvSpPr>
        <p:spPr bwMode="auto">
          <a:xfrm>
            <a:off x="3714744" y="2857496"/>
            <a:ext cx="914400" cy="914400"/>
          </a:xfrm>
          <a:prstGeom prst="decag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Arial" charset="0"/>
                <a:cs typeface="Arial" charset="0"/>
              </a:rPr>
              <a:t>10</a:t>
            </a:r>
          </a:p>
        </p:txBody>
      </p:sp>
      <p:cxnSp>
        <p:nvCxnSpPr>
          <p:cNvPr id="9225" name="Прямая со стрелкой 10"/>
          <p:cNvCxnSpPr>
            <a:cxnSpLocks noChangeShapeType="1"/>
            <a:stCxn id="4" idx="4"/>
          </p:cNvCxnSpPr>
          <p:nvPr/>
        </p:nvCxnSpPr>
        <p:spPr bwMode="auto">
          <a:xfrm rot="5400000">
            <a:off x="829487" y="3799677"/>
            <a:ext cx="371475" cy="1730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26" name="Прямая со стрелкой 12"/>
          <p:cNvCxnSpPr>
            <a:cxnSpLocks noChangeShapeType="1"/>
          </p:cNvCxnSpPr>
          <p:nvPr/>
        </p:nvCxnSpPr>
        <p:spPr bwMode="auto">
          <a:xfrm rot="16200000" flipH="1">
            <a:off x="1285853" y="3786190"/>
            <a:ext cx="357191" cy="21431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27" name="Прямая со стрелкой 15"/>
          <p:cNvCxnSpPr>
            <a:cxnSpLocks noChangeShapeType="1"/>
            <a:stCxn id="5" idx="4"/>
          </p:cNvCxnSpPr>
          <p:nvPr/>
        </p:nvCxnSpPr>
        <p:spPr bwMode="auto">
          <a:xfrm rot="5400000">
            <a:off x="2251094" y="3806820"/>
            <a:ext cx="314325" cy="244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28" name="Прямая со стрелкой 18"/>
          <p:cNvCxnSpPr>
            <a:cxnSpLocks noChangeShapeType="1"/>
          </p:cNvCxnSpPr>
          <p:nvPr/>
        </p:nvCxnSpPr>
        <p:spPr bwMode="auto">
          <a:xfrm rot="16200000" flipH="1">
            <a:off x="2786049" y="3714752"/>
            <a:ext cx="357193" cy="35718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29" name="Прямая со стрелкой 23"/>
          <p:cNvCxnSpPr>
            <a:cxnSpLocks noChangeShapeType="1"/>
            <a:stCxn id="8" idx="4"/>
          </p:cNvCxnSpPr>
          <p:nvPr/>
        </p:nvCxnSpPr>
        <p:spPr bwMode="auto">
          <a:xfrm rot="5400000">
            <a:off x="3758400" y="3728240"/>
            <a:ext cx="228600" cy="3159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30" name="Прямая со стрелкой 29"/>
          <p:cNvCxnSpPr>
            <a:cxnSpLocks noChangeShapeType="1"/>
            <a:stCxn id="8" idx="3"/>
          </p:cNvCxnSpPr>
          <p:nvPr/>
        </p:nvCxnSpPr>
        <p:spPr bwMode="auto">
          <a:xfrm rot="16200000" flipH="1">
            <a:off x="4364031" y="3721096"/>
            <a:ext cx="228600" cy="330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31" name="Прямая со стрелкой 32"/>
          <p:cNvCxnSpPr>
            <a:cxnSpLocks noChangeShapeType="1"/>
            <a:stCxn id="7" idx="4"/>
          </p:cNvCxnSpPr>
          <p:nvPr/>
        </p:nvCxnSpPr>
        <p:spPr bwMode="auto">
          <a:xfrm rot="5400000">
            <a:off x="5472911" y="3671096"/>
            <a:ext cx="157163" cy="244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32" name="Прямая со стрелкой 34"/>
          <p:cNvCxnSpPr>
            <a:cxnSpLocks noChangeShapeType="1"/>
            <a:stCxn id="7" idx="3"/>
          </p:cNvCxnSpPr>
          <p:nvPr/>
        </p:nvCxnSpPr>
        <p:spPr bwMode="auto">
          <a:xfrm rot="16200000" flipH="1">
            <a:off x="5971387" y="3699670"/>
            <a:ext cx="228600" cy="2587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33" name="Прямая со стрелкой 36"/>
          <p:cNvCxnSpPr>
            <a:cxnSpLocks noChangeShapeType="1"/>
            <a:stCxn id="6" idx="4"/>
          </p:cNvCxnSpPr>
          <p:nvPr/>
        </p:nvCxnSpPr>
        <p:spPr bwMode="auto">
          <a:xfrm rot="5400000">
            <a:off x="7008829" y="3692521"/>
            <a:ext cx="157162" cy="3159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9234" name="Прямая со стрелкой 38"/>
          <p:cNvCxnSpPr>
            <a:cxnSpLocks noChangeShapeType="1"/>
            <a:stCxn id="6" idx="3"/>
          </p:cNvCxnSpPr>
          <p:nvPr/>
        </p:nvCxnSpPr>
        <p:spPr bwMode="auto">
          <a:xfrm rot="16200000" flipH="1">
            <a:off x="7650179" y="3649658"/>
            <a:ext cx="228600" cy="4730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pic>
        <p:nvPicPr>
          <p:cNvPr id="9235" name="Picture 4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857760"/>
            <a:ext cx="169665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2-конечная звезда 8"/>
          <p:cNvSpPr>
            <a:spLocks noChangeArrowheads="1"/>
          </p:cNvSpPr>
          <p:nvPr/>
        </p:nvSpPr>
        <p:spPr bwMode="auto">
          <a:xfrm>
            <a:off x="642910" y="5572140"/>
            <a:ext cx="914400" cy="914400"/>
          </a:xfrm>
          <a:prstGeom prst="star32">
            <a:avLst>
              <a:gd name="adj" fmla="val 37500"/>
            </a:avLst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400" dirty="0">
                <a:solidFill>
                  <a:srgbClr val="C00000"/>
                </a:solidFill>
              </a:rPr>
              <a:t>30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015288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у вас получилось?</a:t>
            </a:r>
          </a:p>
        </p:txBody>
      </p:sp>
      <p:sp>
        <p:nvSpPr>
          <p:cNvPr id="10243" name="Содержимое 3"/>
          <p:cNvSpPr>
            <a:spLocks noGrp="1"/>
          </p:cNvSpPr>
          <p:nvPr>
            <p:ph idx="4294967295"/>
          </p:nvPr>
        </p:nvSpPr>
        <p:spPr>
          <a:xfrm>
            <a:off x="433414" y="1357298"/>
            <a:ext cx="8496304" cy="441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Помогите каждой пчёлке найти свой цветок. 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20+10                       10+40                                                       </a:t>
            </a:r>
          </a:p>
          <a:p>
            <a:pPr>
              <a:buFont typeface="Wingdings" pitchFamily="2" charset="2"/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10+10                        20+10</a:t>
            </a:r>
          </a:p>
        </p:txBody>
      </p:sp>
      <p:sp>
        <p:nvSpPr>
          <p:cNvPr id="10244" name="32-конечная звезда 5"/>
          <p:cNvSpPr>
            <a:spLocks noChangeArrowheads="1"/>
          </p:cNvSpPr>
          <p:nvPr/>
        </p:nvSpPr>
        <p:spPr bwMode="auto">
          <a:xfrm>
            <a:off x="6300192" y="5661248"/>
            <a:ext cx="914400" cy="914400"/>
          </a:xfrm>
          <a:prstGeom prst="star32">
            <a:avLst>
              <a:gd name="adj" fmla="val 37500"/>
            </a:avLst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80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0245" name="32-конечная звезда 6"/>
          <p:cNvSpPr>
            <a:spLocks noChangeArrowheads="1"/>
          </p:cNvSpPr>
          <p:nvPr/>
        </p:nvSpPr>
        <p:spPr bwMode="auto">
          <a:xfrm>
            <a:off x="1643042" y="4143380"/>
            <a:ext cx="914400" cy="914400"/>
          </a:xfrm>
          <a:prstGeom prst="star32">
            <a:avLst>
              <a:gd name="adj" fmla="val 37500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400">
                <a:solidFill>
                  <a:srgbClr val="C00000"/>
                </a:solidFill>
              </a:rPr>
              <a:t>47</a:t>
            </a:r>
          </a:p>
        </p:txBody>
      </p:sp>
      <p:sp>
        <p:nvSpPr>
          <p:cNvPr id="10246" name="32-конечная звезда 7"/>
          <p:cNvSpPr>
            <a:spLocks noChangeArrowheads="1"/>
          </p:cNvSpPr>
          <p:nvPr/>
        </p:nvSpPr>
        <p:spPr bwMode="auto">
          <a:xfrm>
            <a:off x="3275856" y="5661248"/>
            <a:ext cx="1000125" cy="914400"/>
          </a:xfrm>
          <a:prstGeom prst="star32">
            <a:avLst>
              <a:gd name="adj" fmla="val 37500"/>
            </a:avLst>
          </a:prstGeom>
          <a:solidFill>
            <a:srgbClr val="F07CD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40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10247" name="32-конечная звезда 8"/>
          <p:cNvSpPr>
            <a:spLocks noChangeArrowheads="1"/>
          </p:cNvSpPr>
          <p:nvPr/>
        </p:nvSpPr>
        <p:spPr bwMode="auto">
          <a:xfrm>
            <a:off x="4714876" y="4500570"/>
            <a:ext cx="914400" cy="914400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400" dirty="0">
                <a:solidFill>
                  <a:srgbClr val="C00000"/>
                </a:solidFill>
              </a:rPr>
              <a:t>30</a:t>
            </a:r>
          </a:p>
        </p:txBody>
      </p:sp>
      <p:pic>
        <p:nvPicPr>
          <p:cNvPr id="10248" name="Picture 6" descr="C:\Users\1\Desktop\картинки\smiley2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786058"/>
            <a:ext cx="94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6" descr="C:\Users\1\Desktop\картинки\smiley2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14546" y="1571612"/>
            <a:ext cx="94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6" descr="C:\Users\1\Desktop\картинки\smiley2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571612"/>
            <a:ext cx="94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6" descr="C:\Users\1\Desktop\картинки\smiley2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85984" y="2714620"/>
            <a:ext cx="94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8 0.05324 C 0.13143 0.19329 0.24375 0.33333 0.29132 0.3787 C 0.33889 0.42408 0.30278 0.33264 0.30452 0.3257 C 0.30625 0.31875 0.3033 0.33495 0.30157 0.337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C 0.00417 -0.00903 0.00799 -0.01597 0.01389 -0.02037 C 0.01893 -0.03079 0.02361 -0.03148 0.03039 -0.03704 C 0.0415 -0.03518 0.05261 -0.03472 0.06372 -0.03148 C 0.07066 -0.0294 0.07483 -0.01042 0.07882 -3.7037E-7 C 0.08386 0.01227 0.08282 0.00463 0.08733 0.01991 C 0.09236 0.0375 0.09445 0.0581 0.09827 0.07708 C 0.09931 0.10301 0.0948 0.15 0.11077 0.16019 C 0.1224 0.17662 0.11563 0.17222 0.1316 0.16852 C 0.14775 0.1706 0.15677 0.16458 0.16754 0.18565 C 0.1691 0.19653 0.16997 0.20509 0.17309 0.21458 C 0.18039 0.26204 0.19723 0.30556 0.21736 0.33171 C 0.22257 0.34745 0.23282 0.34931 0.23959 0.36319 C 0.25209 0.35995 0.25556 0.3588 0.26459 0.34051 C 0.26667 0.32662 0.2698 0.31204 0.2757 0.30324 C 0.28143 0.29491 0.28039 0.29931 0.28664 0.29444 C 0.29497 0.28819 0.30087 0.27732 0.30608 0.26319 C 0.30973 0.23982 0.31302 0.21713 0.31719 0.19444 C 0.31858 0.18611 0.31789 0.17431 0.32136 0.16852 C 0.33004 0.15394 0.32535 0.15972 0.33525 0.15162 C 0.34671 0.15255 0.35834 0.15208 0.36962 0.1544 C 0.37188 0.15463 0.37327 0.16019 0.37518 0.16019 C 0.37813 0.16019 0.38073 0.15648 0.38351 0.1544 C 0.39671 0.11088 0.41146 0.0544 0.43907 0.0456 C 0.44497 0.04352 0.45105 0.04398 0.45695 0.04282 C 0.47136 0.03519 0.48941 0.04537 0.49861 0.0713 C 0.50122 0.0787 0.5033 0.08657 0.50556 0.09421 C 0.50747 0.1 0.51111 0.11134 0.51111 0.11181 C 0.5132 0.13333 0.51268 0.13889 0.50695 0.15741 C 0.5033 0.16898 0.50573 0.17014 0.49861 0.17431 C 0.49132 0.17824 0.48542 0.17708 0.47934 0.1831 C 0.47188 0.19005 0.46563 0.19861 0.45851 0.20602 C 0.4533 0.22199 0.44618 0.23079 0.44306 0.24884 C 0.44236 0.27384 0.44271 0.2919 0.43629 0.31181 C 0.43577 0.31852 0.4349 0.33171 0.4349 0.33194 " pathEditMode="relative" rAng="0" ptsTypes="ffffffffffffffffffffffffffffffffffA">
                                      <p:cBhvr>
                                        <p:cTn id="10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C -0.00903 -0.03912 -0.02621 -0.07338 -0.05434 -0.09213 C -0.06267 -0.1037 -0.05434 -0.09467 -0.07049 -0.1 C -0.10347 -0.11088 -0.05174 -0.1037 -0.10729 -0.10787 C -0.12621 -0.10648 -0.12795 -0.1074 -0.14115 -0.10208 C -0.15017 -0.09421 -0.1599 -0.08287 -0.17049 -0.07847 C -0.17743 -0.06967 -0.1776 -0.05949 -0.17934 -0.04699 C -0.17882 -0.03981 -0.17951 -0.0324 -0.17795 -0.02546 C -0.17535 -0.01342 -0.17205 -0.01574 -0.16753 -0.00787 C -0.1658 -0.00486 -0.1651 -0.00092 -0.16319 0.00186 C -0.16163 0.0044 -0.15903 0.00556 -0.15729 0.00787 C -0.14722 0.0213 -0.1349 0.03611 -0.12049 0.04121 C -0.11024 0.05047 -0.11354 0.04514 -0.10868 0.05486 C -0.10312 0.07778 -0.12656 0.08843 -0.13819 0.09607 C -0.14392 0.1 -0.15208 0.1088 -0.15868 0.10973 C -0.1724 0.11158 -0.18628 0.11111 -0.2 0.11181 C -0.20729 0.11574 -0.21441 0.11922 -0.22205 0.12153 C -0.23038 0.13264 -0.2375 0.12986 -0.25 0.13125 C -0.26198 0.1382 -0.27361 0.14514 -0.28524 0.15301 C -0.29062 0.15672 -0.29826 0.16829 -0.30295 0.17454 C -0.30608 0.1875 -0.30156 0.17199 -0.31024 0.1882 C -0.31302 0.19329 -0.31354 0.20371 -0.31458 0.20973 C -0.3125 0.23635 -0.30851 0.24676 -0.29705 0.26667 C -0.29236 0.275 -0.28715 0.28449 -0.27934 0.2882 C -0.27187 0.29167 -0.26493 0.29653 -0.25729 0.3 C -0.25434 0.30139 -0.25139 0.30255 -0.24844 0.30394 C -0.24705 0.30463 -0.2441 0.30579 -0.2441 0.30579 C -0.23542 0.31343 -0.2276 0.3213 -0.21753 0.32547 C -0.20712 0.33473 -0.21215 0.33218 -0.20295 0.33519 C -0.19201 0.34491 -0.19687 0.34028 -0.18819 0.34908 C -0.18715 0.35417 -0.18802 0.36088 -0.18524 0.36459 C -0.17951 0.37223 -0.16302 0.37199 -0.15573 0.37639 C -0.14132 0.38519 -0.12708 0.39676 -0.12205 0.4176 C -0.12309 0.4551 -0.11858 0.47547 -0.13524 0.50186 C -0.13733 0.51088 -0.14271 0.5125 -0.14705 0.51968 C -0.15625 0.53519 -0.15486 0.53519 -0.1691 0.54306 C -0.17917 0.56343 -0.1651 0.53774 -0.17639 0.55093 C -0.17986 0.55486 -0.18194 0.56065 -0.18524 0.56459 C -0.18854 0.56852 -0.19444 0.56945 -0.19844 0.57061 C -0.20972 0.57361 -0.22101 0.57686 -0.23229 0.58033 C -0.24306 0.57709 -0.25417 0.57547 -0.26458 0.57061 C -0.26719 0.56945 -0.2684 0.56505 -0.27049 0.56274 C -0.27378 0.55926 -0.2776 0.55672 -0.28073 0.55301 C -0.2875 0.54491 -0.28958 0.5338 -0.2941 0.52361 C -0.3026 0.50371 -0.30955 0.4882 -0.31319 0.46459 C -0.31215 0.44699 -0.31233 0.42917 -0.31024 0.41181 C -0.30972 0.40787 -0.30712 0.40533 -0.30573 0.40162 C -0.29462 0.37477 -0.2809 0.36111 -0.25868 0.35486 C -0.25191 0.35556 -0.24462 0.35394 -0.23819 0.35695 C -0.2309 0.36042 -0.22621 0.37686 -0.22205 0.38426 C -0.22153 0.39607 -0.22118 0.40787 -0.22049 0.41968 C -0.22014 0.42616 -0.21753 0.43264 -0.21753 0.43912 " pathEditMode="relative" ptsTypes="fffffffffffffffffffffffffffffffffffffffffffffffffffA">
                                      <p:cBhvr>
                                        <p:cTn id="14" dur="3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C -0.00295 -0.0132 -0.00764 -0.01528 -0.01615 -0.02546 C -0.02448 -0.03565 -0.04028 -0.05556 -0.05139 -0.06088 C -0.06059 -0.0706 -0.06146 -0.07245 -0.07344 -0.07454 C -0.09097 -0.07199 -0.08247 -0.07523 -0.09844 -0.06482 C -0.10052 -0.0632 -0.1033 -0.06366 -0.1059 -0.06273 C -0.11406 -0.05995 -0.12257 -0.05671 -0.13073 -0.05301 C -0.1401 -0.04282 -0.14844 -0.03426 -0.15573 -0.02153 C -0.15851 -0.01667 -0.16024 -0.01088 -0.16302 -0.00602 C -0.16441 -7.40741E-7 -0.16597 0.00579 -0.16754 0.0118 C -0.16823 0.02222 -0.16701 0.03356 -0.17049 0.04305 C -0.1783 0.06389 -0.19757 0.07569 -0.21302 0.08218 C -0.22188 0.08148 -0.23056 0.08148 -0.23958 0.08032 C -0.24462 0.07963 -0.24896 0.07407 -0.25417 0.07245 C -0.25851 0.07106 -0.26302 0.0713 -0.26736 0.0706 C -0.26927 0.06991 -0.27118 0.06852 -0.27326 0.06852 C -0.28559 0.06852 -0.29809 0.06736 -0.31024 0.0706 C -0.31215 0.07106 -0.31094 0.07593 -0.31163 0.07847 C -0.31597 0.09421 -0.31892 0.10255 -0.32205 0.11759 C -0.32292 0.12986 -0.32465 0.16389 -0.32639 0.17245 C -0.32795 0.18125 -0.33385 0.19792 -0.33385 0.19792 C -0.33681 0.22454 -0.33247 0.19583 -0.33958 0.21944 C -0.34045 0.22268 -0.3401 0.22639 -0.34115 0.2294 C -0.34479 0.24028 -0.35434 0.25602 -0.36163 0.26273 C -0.36545 0.27755 -0.37413 0.2838 -0.38385 0.29005 C -0.39774 0.30972 -0.41892 0.31319 -0.43802 0.31551 C -0.44983 0.31481 -0.46163 0.31597 -0.47326 0.31366 C -0.47535 0.31319 -0.47639 0.30995 -0.47778 0.30787 C -0.48247 0.30069 -0.48681 0.29352 -0.49097 0.28611 C -0.50226 0.2669 -0.50486 0.26204 -0.51024 0.2412 C -0.51267 0.1919 -0.52135 0.12268 -0.47778 0.10185 C -0.46701 0.0875 -0.45955 0.09097 -0.44236 0.08819 C -0.4276 0.08889 -0.41285 0.08773 -0.39844 0.09005 C -0.39635 0.09028 -0.39566 0.09421 -0.39392 0.09606 C -0.39167 0.09884 -0.38889 0.10116 -0.38663 0.10393 C -0.37726 0.11458 -0.3691 0.12616 -0.36163 0.13912 C -0.36076 0.14305 -0.36007 0.14722 -0.35868 0.15093 C -0.35799 0.15301 -0.35625 0.1544 -0.3559 0.15671 C -0.35365 0.16505 -0.35295 0.17384 -0.35122 0.18218 C -0.34896 0.2169 -0.34427 0.25833 -0.35122 0.29213 C -0.35365 0.30301 -0.37483 0.31829 -0.3809 0.32338 C -0.40417 0.34305 -0.4158 0.35694 -0.44392 0.36273 C -0.45035 0.36204 -0.45677 0.3625 -0.46302 0.36065 C -0.4658 0.35972 -0.46788 0.35671 -0.47031 0.35486 C -0.47413 0.35208 -0.47882 0.35069 -0.48212 0.34699 C -0.48264 0.34653 -0.50764 0.31991 -0.51024 0.31366 C -0.51493 0.30116 -0.51997 0.28889 -0.52483 0.27639 C -0.52986 0.26366 -0.53073 0.24884 -0.53368 0.23518 C -0.53629 0.22315 -0.54271 0.21296 -0.54688 0.20185 C -0.54931 0.19514 -0.55104 0.18866 -0.55417 0.18218 C -0.55642 0.16574 -0.56042 0.15949 -0.57188 0.15486 C -0.57622 0.15741 -0.58108 0.15926 -0.58507 0.16273 C -0.58976 0.1669 -0.59219 0.17824 -0.59531 0.18426 C -0.6 0.21852 -0.59653 0.2493 -0.58212 0.27847 C -0.57899 0.29514 -0.57708 0.30972 -0.57188 0.32546 C -0.56979 0.33171 -0.56823 0.33704 -0.56597 0.34305 C -0.56528 0.34491 -0.56441 0.34884 -0.56441 0.34884 " pathEditMode="relative" ptsTypes="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00034" y="1071546"/>
            <a:ext cx="8015288" cy="914400"/>
          </a:xfrm>
        </p:spPr>
        <p:txBody>
          <a:bodyPr/>
          <a:lstStyle/>
          <a:p>
            <a:r>
              <a:rPr lang="ru-RU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Чистописание</a:t>
            </a:r>
          </a:p>
        </p:txBody>
      </p:sp>
      <p:pic>
        <p:nvPicPr>
          <p:cNvPr id="11268" name="Picture 13" descr="C:\Users\1\Desktop\картинки\smiley2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214554"/>
            <a:ext cx="1643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9058" y="2357430"/>
            <a:ext cx="11208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+mn-cs"/>
              </a:rPr>
              <a:t>47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4500570"/>
            <a:ext cx="4416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44  47  74  77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57224" y="1142984"/>
            <a:ext cx="7454900" cy="914400"/>
          </a:xfrm>
        </p:spPr>
        <p:txBody>
          <a:bodyPr/>
          <a:lstStyle/>
          <a:p>
            <a:pPr eaLnBrk="1" hangingPunct="1"/>
            <a:r>
              <a:rPr lang="ru-RU" sz="38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Математический диктант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1000100" y="2428868"/>
            <a:ext cx="6596678" cy="1323439"/>
            <a:chOff x="1000100" y="2428868"/>
            <a:chExt cx="6596678" cy="132343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00100" y="2428868"/>
              <a:ext cx="6596678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eaLnBrk="0" hangingPunct="0">
                <a:tabLst>
                  <a:tab pos="90488" algn="l"/>
                </a:tabLst>
              </a:pPr>
              <a:r>
                <a:rPr lang="ru-RU" sz="4000" b="1" dirty="0" smtClean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4000" b="1" dirty="0" smtClean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Проверка: </a:t>
              </a:r>
            </a:p>
            <a:p>
              <a:pPr lvl="0" algn="just" eaLnBrk="0" hangingPunct="0">
                <a:tabLst>
                  <a:tab pos="90488" algn="l"/>
                </a:tabLst>
              </a:pPr>
              <a:r>
                <a:rPr lang="ru-RU" sz="4000" b="1" dirty="0" smtClean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67  60  20  18  19  12  57  8  18</a:t>
              </a:r>
              <a:endParaRPr lang="ru-RU" sz="4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286116" y="314324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929454" y="314324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6429388" y="3643314"/>
              <a:ext cx="28575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857232"/>
            <a:ext cx="7454900" cy="914400"/>
          </a:xfrm>
        </p:spPr>
        <p:txBody>
          <a:bodyPr/>
          <a:lstStyle/>
          <a:p>
            <a:pPr eaLnBrk="1" hangingPunct="1"/>
            <a:r>
              <a:rPr lang="ru-RU" sz="38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Постановка проблемы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1571612"/>
            <a:ext cx="8643998" cy="1714512"/>
          </a:xfrm>
        </p:spPr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Теперь пчёлка приглашает нас к Озеру новых  знаний.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попасть к Озеру, надо распределить примеры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группы:  </a:t>
            </a:r>
            <a:r>
              <a:rPr lang="ru-RU" sz="2800" b="1" dirty="0" smtClean="0">
                <a:ln w="1905">
                  <a:solidFill>
                    <a:srgbClr val="BB45AA"/>
                  </a:solidFill>
                </a:ln>
                <a:solidFill>
                  <a:srgbClr val="BB45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26+4, 95+5, 54-2, 67-30.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33360" y="3000372"/>
            <a:ext cx="36663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BB45AA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54 – 2 =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BB45AA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67 – 30 = </a:t>
            </a:r>
            <a:endParaRPr lang="ru-RU" sz="5400" b="1" cap="none" spc="0" dirty="0">
              <a:ln w="11430">
                <a:solidFill>
                  <a:srgbClr val="BB45AA"/>
                </a:solidFill>
              </a:ln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70747" y="3000372"/>
            <a:ext cx="31085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BB45AA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26</a:t>
            </a:r>
            <a:r>
              <a:rPr lang="ru-RU" sz="5400" b="1" cap="none" spc="0" dirty="0" smtClean="0">
                <a:ln w="11430">
                  <a:solidFill>
                    <a:srgbClr val="BB45AA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+ 4 =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BB45AA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95 + 5 = </a:t>
            </a:r>
            <a:endParaRPr lang="ru-RU" sz="5400" b="1" cap="none" spc="0" dirty="0">
              <a:ln w="11430">
                <a:solidFill>
                  <a:srgbClr val="BB45AA"/>
                </a:solidFill>
              </a:ln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000372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BB45AA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79155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BB45AA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15495" y="2071678"/>
            <a:ext cx="174278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Воронина Е. 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uiExpand="1" build="p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1569</TotalTime>
  <Words>528</Words>
  <Application>Microsoft Office PowerPoint</Application>
  <PresentationFormat>Экран (4:3)</PresentationFormat>
  <Paragraphs>111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Приемы вычисления для случаев вида 26+4,95+5</vt:lpstr>
      <vt:lpstr>Слайд 2</vt:lpstr>
      <vt:lpstr>Слайд 3</vt:lpstr>
      <vt:lpstr>Слайд 4</vt:lpstr>
      <vt:lpstr>Актуализация знаний</vt:lpstr>
      <vt:lpstr>Что у вас получилось?</vt:lpstr>
      <vt:lpstr>Чистописание</vt:lpstr>
      <vt:lpstr>Математический диктант</vt:lpstr>
      <vt:lpstr>Постановка проблемы</vt:lpstr>
      <vt:lpstr>Слайд 10</vt:lpstr>
      <vt:lpstr>Физкультминутка</vt:lpstr>
      <vt:lpstr>Остров задач</vt:lpstr>
      <vt:lpstr>Слайд 13</vt:lpstr>
      <vt:lpstr>Блиц – турнир</vt:lpstr>
      <vt:lpstr>Слайд 15</vt:lpstr>
      <vt:lpstr>Слайд 16</vt:lpstr>
      <vt:lpstr>Слайд 17</vt:lpstr>
      <vt:lpstr>Слайд 18</vt:lpstr>
    </vt:vector>
  </TitlesOfParts>
  <Company>Школа №7 г. Мценск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SERVER</dc:creator>
  <cp:lastModifiedBy>Elizaveta Ivanovna</cp:lastModifiedBy>
  <cp:revision>159</cp:revision>
  <cp:lastPrinted>1601-01-01T00:00:00Z</cp:lastPrinted>
  <dcterms:created xsi:type="dcterms:W3CDTF">2007-04-24T10:35:21Z</dcterms:created>
  <dcterms:modified xsi:type="dcterms:W3CDTF">2016-11-15T17:25:20Z</dcterms:modified>
</cp:coreProperties>
</file>