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9"/>
  </p:notesMasterIdLst>
  <p:sldIdLst>
    <p:sldId id="300" r:id="rId2"/>
    <p:sldId id="309" r:id="rId3"/>
    <p:sldId id="298" r:id="rId4"/>
    <p:sldId id="310" r:id="rId5"/>
    <p:sldId id="315" r:id="rId6"/>
    <p:sldId id="320" r:id="rId7"/>
    <p:sldId id="311" r:id="rId8"/>
    <p:sldId id="316" r:id="rId9"/>
    <p:sldId id="325" r:id="rId10"/>
    <p:sldId id="321" r:id="rId11"/>
    <p:sldId id="322" r:id="rId12"/>
    <p:sldId id="323" r:id="rId13"/>
    <p:sldId id="324" r:id="rId14"/>
    <p:sldId id="312" r:id="rId15"/>
    <p:sldId id="313" r:id="rId16"/>
    <p:sldId id="314" r:id="rId17"/>
    <p:sldId id="31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66FFFF"/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8" autoAdjust="0"/>
    <p:restoredTop sz="94660"/>
  </p:normalViewPr>
  <p:slideViewPr>
    <p:cSldViewPr>
      <p:cViewPr varScale="1">
        <p:scale>
          <a:sx n="82" d="100"/>
          <a:sy n="82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Чем вы занимаетесь в свободное время?</a:t>
            </a:r>
          </a:p>
        </c:rich>
      </c:tx>
      <c:layout/>
      <c:spPr>
        <a:noFill/>
        <a:ln>
          <a:noFill/>
        </a:ln>
        <a:effectLst/>
      </c:spPr>
    </c:title>
    <c:view3D>
      <c:rotX val="75"/>
      <c:perspective val="30"/>
    </c:view3D>
    <c:sideWall>
      <c:spPr>
        <a:noFill/>
        <a:ln>
          <a:noFill/>
        </a:ln>
        <a:effectLst/>
      </c:spPr>
    </c:sideWall>
    <c:backWall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0.22900641009306832"/>
          <c:y val="0.10861955988178211"/>
          <c:w val="0.58371036084966577"/>
          <c:h val="0.804933156359310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23C-4413-B9BA-7D531AAAC4CA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23C-4413-B9BA-7D531AAAC4CA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23C-4413-B9BA-7D531AAAC4CA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23C-4413-B9BA-7D531AAAC4CA}"/>
              </c:ext>
            </c:extLst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441-4A69-8219-41DD81840807}"/>
              </c:ext>
            </c:extLst>
          </c:dPt>
          <c:dPt>
            <c:idx val="5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6441-4A69-8219-41DD81840807}"/>
              </c:ext>
            </c:extLst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242BD70-05CE-49D1-85D4-6E9CCE5A3200}" type="CATEGORYNAM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/>
                      <a:t>; </a:t>
                    </a:r>
                    <a:fld id="{70F8F52A-6FCE-49B3-BAEE-BB6BA144D999}" type="VALU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23C-4413-B9BA-7D531AAAC4CA}"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E2CE1AB-D9AC-4404-8016-9D25597DC34F}" type="CATEGORYNAM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/>
                      <a:t>; </a:t>
                    </a:r>
                    <a:fld id="{3723995D-F965-4044-8C04-5DB538D4020E}" type="VALU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23C-4413-B9BA-7D531AAAC4CA}"/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/>
                      <a:t>Общение с друзьями 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23C-4413-B9BA-7D531AAAC4CA}"/>
                </c:ext>
              </c:extLst>
            </c:dLbl>
            <c:dLbl>
              <c:idx val="3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BE11DC9-BBF4-459E-BF4C-9FC149713712}" type="CATEGORYNAM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/>
                      <a:t>; </a:t>
                    </a:r>
                    <a:fld id="{09E7FF0C-60E2-4F10-99FC-7EE3AC59C61A}" type="VALU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23C-4413-B9BA-7D531AAAC4CA}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57073A5-B2F5-44BF-922A-1DFA224A5BAF}" type="CATEGORYNAM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/>
                      <a:t>; </a:t>
                    </a:r>
                    <a:fld id="{2621ED7A-CCED-4C0F-8606-F2F96337FFC9}" type="VALU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441-4A69-8219-41DD81840807}"/>
                </c:ext>
              </c:extLst>
            </c:dLbl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CAF144B-9310-453A-A478-CBFF5C287BC4}" type="CATEGORYNAM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/>
                      <a:t>; </a:t>
                    </a:r>
                    <a:fld id="{E56E1B44-6298-4E86-9CF9-A23B6B77010A}" type="VALU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6441-4A69-8219-41DD81840807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Спорт</c:v>
                </c:pt>
                <c:pt idx="1">
                  <c:v>Чтение</c:v>
                </c:pt>
                <c:pt idx="2">
                  <c:v>Общение с друзьми       46</c:v>
                </c:pt>
                <c:pt idx="3">
                  <c:v>Гаджеты</c:v>
                </c:pt>
                <c:pt idx="4">
                  <c:v>Рукоделие</c:v>
                </c:pt>
                <c:pt idx="5">
                  <c:v>Творчество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</c:v>
                </c:pt>
                <c:pt idx="1">
                  <c:v>11</c:v>
                </c:pt>
                <c:pt idx="2">
                  <c:v>14</c:v>
                </c:pt>
                <c:pt idx="3">
                  <c:v>27</c:v>
                </c:pt>
                <c:pt idx="4">
                  <c:v>6</c:v>
                </c:pt>
                <c:pt idx="5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FC1-4438-BF8B-FAE9AD44BCF5}"/>
            </c:ext>
          </c:extLst>
        </c:ser>
        <c:dLbls>
          <c:showCatName val="1"/>
        </c:dLbls>
      </c:pie3DChart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Какие качества развиваются при занятиях рукоделием?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128-4C21-B6A2-8B80C5EA208D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128-4C21-B6A2-8B80C5EA208D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128-4C21-B6A2-8B80C5EA208D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128-4C21-B6A2-8B80C5EA208D}"/>
              </c:ext>
            </c:extLst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128-4C21-B6A2-8B80C5EA208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dLblPos val="outEnd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Никакие 1</c:v>
                </c:pt>
                <c:pt idx="1">
                  <c:v>Ответственность, усидчивость 5</c:v>
                </c:pt>
                <c:pt idx="2">
                  <c:v>Внимание, спокойствие 23</c:v>
                </c:pt>
                <c:pt idx="3">
                  <c:v>Креативность, нестандартное мышление 11</c:v>
                </c:pt>
                <c:pt idx="4">
                  <c:v>Аккуратность,соблюдение пропорции 14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23</c:v>
                </c:pt>
                <c:pt idx="3">
                  <c:v>11</c:v>
                </c:pt>
                <c:pt idx="4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E8-4AF6-BF13-200781DE8A1F}"/>
            </c:ext>
          </c:extLst>
        </c:ser>
        <c:dLbls>
          <c:showCatName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Где в будущем могут пригодиться навыки рукоделия?</a:t>
            </a:r>
          </a:p>
        </c:rich>
      </c:tx>
      <c:layout/>
      <c:spPr>
        <a:noFill/>
        <a:ln>
          <a:noFill/>
        </a:ln>
        <a:effectLst/>
      </c:spPr>
    </c:title>
    <c:view3D>
      <c:rotX val="75"/>
      <c:perspective val="30"/>
    </c:view3D>
    <c:sideWall>
      <c:spPr>
        <a:noFill/>
        <a:ln>
          <a:noFill/>
        </a:ln>
        <a:effectLst/>
      </c:spPr>
    </c:sideWall>
    <c:backWall>
      <c:spPr>
        <a:noFill/>
        <a:ln>
          <a:noFill/>
        </a:ln>
        <a:effectLst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DE3-48A8-8B16-3490771A9401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E3-48A8-8B16-3490771A9401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EDE3-48A8-8B16-3490771A9401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E3-48A8-8B16-3490771A9401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3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0F534F6-E78F-4768-8858-53EE85F537C7}" type="CATEGORYNAME">
                      <a:rPr lang="ru-RU" smtClean="0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/>
                      <a:t> 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CatName val="1"/>
            </c:dLbl>
            <c:spPr>
              <a:noFill/>
              <a:ln>
                <a:noFill/>
              </a:ln>
              <a:effectLst/>
            </c:spPr>
            <c:dLblPos val="outEnd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Нигде </c:v>
                </c:pt>
                <c:pt idx="1">
                  <c:v>В профессии 10  </c:v>
                </c:pt>
                <c:pt idx="2">
                  <c:v>Для оформления интерьера 20</c:v>
                </c:pt>
                <c:pt idx="3">
                  <c:v>В повседневной жизни 17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10</c:v>
                </c:pt>
                <c:pt idx="2">
                  <c:v>20</c:v>
                </c:pt>
                <c:pt idx="3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E3-48A8-8B16-3490771A9401}"/>
            </c:ext>
          </c:extLst>
        </c:ser>
        <c:dLbls>
          <c:showCatName val="1"/>
        </c:dLbls>
      </c:pie3DChart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203303D-3CAE-48BD-BEA5-E1137E7C670E}" type="datetimeFigureOut">
              <a:rPr lang="ru-RU"/>
              <a:pPr>
                <a:defRPr/>
              </a:pPr>
              <a:t>29.06.2018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C32F11A-2A50-4D95-B011-1645EDF26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2986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7441C3-66C9-4D9B-9694-A6BC52D255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5597699"/>
      </p:ext>
    </p:extLst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96FD7-F375-41D1-B079-A42E49721D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564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96FD7-F375-41D1-B079-A42E49721D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34186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96FD7-F375-41D1-B079-A42E49721D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1473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96FD7-F375-41D1-B079-A42E49721D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51634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96FD7-F375-41D1-B079-A42E49721D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207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986C50-6066-4089-9600-4A0E2CE2E6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2995190"/>
      </p:ext>
    </p:extLst>
  </p:cSld>
  <p:clrMapOvr>
    <a:masterClrMapping/>
  </p:clrMapOvr>
  <p:transition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9C47A-B173-4D89-B395-86D2B71A29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5551088"/>
      </p:ext>
    </p:extLst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7990A1-A738-4047-8F66-7464AA15E2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503889"/>
      </p:ext>
    </p:extLst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1F397-75E2-4350-B304-8A6652F24A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908948"/>
      </p:ext>
    </p:extLst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7FBA60-FB40-4F82-8E54-70E17755E7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3691715"/>
      </p:ext>
    </p:extLst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77563A-8E2E-4EE7-816D-77F79BFDF6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6252109"/>
      </p:ext>
    </p:extLst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D41567-9412-4034-AB5C-BBD22038CC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8750160"/>
      </p:ext>
    </p:extLst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13CAF9-C5B7-44FF-A0A0-0BABAB0652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027051"/>
      </p:ext>
    </p:extLst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DF7648-FB3A-42ED-8D69-A120D3ECB6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7203852"/>
      </p:ext>
    </p:extLst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B183D-9E27-46A6-82B6-CFBF9C9B62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2113272"/>
      </p:ext>
    </p:extLst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21296FD7-F375-41D1-B079-A42E49721D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08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ransition>
    <p:randomBar dir="vert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4;&#1077;&#1076;&#1087;&#1086;&#1088;&#1090;&#1072;&#1083;.com/vozrastnaya-psihologiya_783/formirovanie-lichnosti-podrostka-42042.html" TargetMode="External"/><Relationship Id="rId2" Type="http://schemas.openxmlformats.org/officeDocument/2006/relationships/hyperlink" Target="http://slavyanskaya-kultura.ru/slavic/rukodelie/istorija-rukodelija-na-rusi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oluch.ru/conf/ped/archive/22/2019/" TargetMode="External"/><Relationship Id="rId4" Type="http://schemas.openxmlformats.org/officeDocument/2006/relationships/hyperlink" Target="http://www.ref.by/refs/62/13602/1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357431"/>
            <a:ext cx="8501122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5400" dirty="0"/>
          </a:p>
          <a:p>
            <a:pPr algn="ctr">
              <a:defRPr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428750" y="357188"/>
            <a:ext cx="6286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МБОУ «СОШ № 19 г.Новоалтайска Алтайского края»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3286116" y="4143380"/>
            <a:ext cx="571504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Выполнила ученица 7 А класса </a:t>
            </a:r>
            <a:r>
              <a:rPr lang="ru-RU" dirty="0" err="1">
                <a:solidFill>
                  <a:srgbClr val="0070C0"/>
                </a:solidFill>
              </a:rPr>
              <a:t>Мусатова</a:t>
            </a:r>
            <a:r>
              <a:rPr lang="ru-RU" dirty="0">
                <a:solidFill>
                  <a:srgbClr val="0070C0"/>
                </a:solidFill>
              </a:rPr>
              <a:t> Наталья 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Руководитель: учитель истории и обществознания </a:t>
            </a:r>
          </a:p>
          <a:p>
            <a:r>
              <a:rPr lang="ru-RU" dirty="0" err="1">
                <a:solidFill>
                  <a:srgbClr val="0070C0"/>
                </a:solidFill>
              </a:rPr>
              <a:t>Акелькина</a:t>
            </a:r>
            <a:r>
              <a:rPr lang="ru-RU" dirty="0">
                <a:solidFill>
                  <a:srgbClr val="0070C0"/>
                </a:solidFill>
              </a:rPr>
              <a:t> Наталья Ивановна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3714750" y="6215063"/>
            <a:ext cx="1035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2018год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908720"/>
            <a:ext cx="625203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Влияние занятий</a:t>
            </a:r>
          </a:p>
          <a:p>
            <a:pPr algn="ctr"/>
            <a:r>
              <a:rPr lang="ru-RU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рукоделием </a:t>
            </a:r>
          </a:p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формирование </a:t>
            </a:r>
          </a:p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личности подростка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20F2936-93D9-42EA-848D-20DC9A6D6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Выбор материала 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AEFCAAD7-B2E4-4D88-9548-A36C201FB912}"/>
              </a:ext>
            </a:extLst>
          </p:cNvPr>
          <p:cNvSpPr/>
          <p:nvPr/>
        </p:nvSpPr>
        <p:spPr>
          <a:xfrm>
            <a:off x="4860032" y="1432962"/>
            <a:ext cx="3397227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Художественный вкус</a:t>
            </a:r>
          </a:p>
          <a:p>
            <a:pPr algn="ctr"/>
            <a:r>
              <a:rPr lang="ru-RU" sz="280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Умение сочетать цвета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8AE1BF4-D324-45DF-A0A2-059A4E84822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3888432" cy="3490949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40750460"/>
      </p:ext>
    </p:extLst>
  </p:cSld>
  <p:clrMapOvr>
    <a:masterClrMapping/>
  </p:clrMapOvr>
  <p:transition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A5AFB369-4673-4727-A7CD-D86AFE0AE069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50709826-4D6B-4A97-8DB3-5DA16662622F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47263F58-6EE6-45B3-9BF2-C0BD5D30A556}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5197CE03-EB81-4718-BEA1-C2D488961E50}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23">
              <a:extLst>
                <a:ext uri="{FF2B5EF4-FFF2-40B4-BE49-F238E27FC236}">
                  <a16:creationId xmlns="" xmlns:a16="http://schemas.microsoft.com/office/drawing/2014/main" id="{A3451629-72D6-4E33-A99A-40FAF7445DD5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5">
              <a:extLst>
                <a:ext uri="{FF2B5EF4-FFF2-40B4-BE49-F238E27FC236}">
                  <a16:creationId xmlns="" xmlns:a16="http://schemas.microsoft.com/office/drawing/2014/main" id="{E04F0FD4-BCD5-4435-A6B5-A2E69303B73F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="" xmlns:a16="http://schemas.microsoft.com/office/drawing/2014/main" id="{DE110F09-1C81-4E73-B5E9-D857CD879F04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7">
              <a:extLst>
                <a:ext uri="{FF2B5EF4-FFF2-40B4-BE49-F238E27FC236}">
                  <a16:creationId xmlns="" xmlns:a16="http://schemas.microsoft.com/office/drawing/2014/main" id="{273A9C01-06BD-4E8E-8BBF-2E2A9ECF49C5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8">
              <a:extLst>
                <a:ext uri="{FF2B5EF4-FFF2-40B4-BE49-F238E27FC236}">
                  <a16:creationId xmlns="" xmlns:a16="http://schemas.microsoft.com/office/drawing/2014/main" id="{B206C9B2-27BE-4B6F-A4D0-485FBBEB58FE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9">
              <a:extLst>
                <a:ext uri="{FF2B5EF4-FFF2-40B4-BE49-F238E27FC236}">
                  <a16:creationId xmlns="" xmlns:a16="http://schemas.microsoft.com/office/drawing/2014/main" id="{2E7D673E-0C5C-4F2B-B46E-3E9286B9E866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>
                <a:ext uri="{FF2B5EF4-FFF2-40B4-BE49-F238E27FC236}">
                  <a16:creationId xmlns="" xmlns:a16="http://schemas.microsoft.com/office/drawing/2014/main" id="{F0F78B34-9B26-4CA9-B8F0-B9638730F9F6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8" name="Объект 7">
            <a:extLst>
              <a:ext uri="{FF2B5EF4-FFF2-40B4-BE49-F238E27FC236}">
                <a16:creationId xmlns="" xmlns:a16="http://schemas.microsoft.com/office/drawing/2014/main" id="{6F9462F7-F9F0-4CB1-8A2E-54C970B0B3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52265" t="2363" r="-2" b="6726"/>
          <a:stretch/>
        </p:blipFill>
        <p:spPr>
          <a:xfrm>
            <a:off x="20" y="-1"/>
            <a:ext cx="4046200" cy="6858001"/>
          </a:xfrm>
          <a:custGeom>
            <a:avLst/>
            <a:gdLst>
              <a:gd name="connsiteX0" fmla="*/ 842596 w 5394960"/>
              <a:gd name="connsiteY0" fmla="*/ 0 h 6858000"/>
              <a:gd name="connsiteX1" fmla="*/ 5394960 w 5394960"/>
              <a:gd name="connsiteY1" fmla="*/ 0 h 6858000"/>
              <a:gd name="connsiteX2" fmla="*/ 5394960 w 5394960"/>
              <a:gd name="connsiteY2" fmla="*/ 21851 h 6858000"/>
              <a:gd name="connsiteX3" fmla="*/ 4365943 w 5394960"/>
              <a:gd name="connsiteY3" fmla="*/ 6858000 h 6858000"/>
              <a:gd name="connsiteX4" fmla="*/ 0 w 5394960"/>
              <a:gd name="connsiteY4" fmla="*/ 6858000 h 6858000"/>
              <a:gd name="connsiteX5" fmla="*/ 0 w 5394960"/>
              <a:gd name="connsiteY5" fmla="*/ 5666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A3785E-3CE3-42EA-9F2D-709FE58BA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3274" y="451883"/>
            <a:ext cx="2915879" cy="160896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3800" dirty="0" err="1"/>
              <a:t>Разработка</a:t>
            </a:r>
            <a:r>
              <a:rPr lang="en-US" sz="3800" dirty="0"/>
              <a:t> </a:t>
            </a:r>
            <a:r>
              <a:rPr lang="en-US" sz="3800" dirty="0" err="1"/>
              <a:t>дизайна</a:t>
            </a:r>
            <a:endParaRPr lang="en-US" sz="38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85AF6561-20E5-41AB-B168-91DF3604A573}"/>
              </a:ext>
            </a:extLst>
          </p:cNvPr>
          <p:cNvSpPr/>
          <p:nvPr/>
        </p:nvSpPr>
        <p:spPr>
          <a:xfrm>
            <a:off x="3820603" y="2355502"/>
            <a:ext cx="5272597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Креативность, нестандартное </a:t>
            </a:r>
          </a:p>
          <a:p>
            <a:pPr algn="ctr"/>
            <a:r>
              <a:rPr lang="ru-RU" sz="280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мышление</a:t>
            </a:r>
          </a:p>
          <a:p>
            <a:pPr algn="ctr"/>
            <a:r>
              <a:rPr lang="ru-RU" sz="28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Концентрация внимания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3823470417"/>
      </p:ext>
    </p:extLst>
  </p:cSld>
  <p:clrMapOvr>
    <a:masterClrMapping/>
  </p:clrMapOvr>
  <p:transition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8D65D3C-8394-43F3-BC20-E38B11F49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/>
          <a:p>
            <a:r>
              <a:rPr lang="ru-RU"/>
              <a:t>Подготовка к работе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D6105657-CA8C-40E5-8016-BC5A098A82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98193"/>
            <a:ext cx="4824535" cy="482453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C26C087-2659-4E91-BC38-959AEB6ED839}"/>
              </a:ext>
            </a:extLst>
          </p:cNvPr>
          <p:cNvSpPr/>
          <p:nvPr/>
        </p:nvSpPr>
        <p:spPr>
          <a:xfrm>
            <a:off x="5205391" y="2492896"/>
            <a:ext cx="27286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Аккуратность</a:t>
            </a:r>
          </a:p>
        </p:txBody>
      </p:sp>
    </p:spTree>
    <p:extLst>
      <p:ext uri="{BB962C8B-B14F-4D97-AF65-F5344CB8AC3E}">
        <p14:creationId xmlns="" xmlns:p14="http://schemas.microsoft.com/office/powerpoint/2010/main" val="777640994"/>
      </p:ext>
    </p:extLst>
  </p:cSld>
  <p:clrMapOvr>
    <a:masterClrMapping/>
  </p:clrMapOvr>
  <p:transition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>
            <a:extLst>
              <a:ext uri="{FF2B5EF4-FFF2-40B4-BE49-F238E27FC236}">
                <a16:creationId xmlns="" xmlns:a16="http://schemas.microsoft.com/office/drawing/2014/main" id="{A1151E4F-23FF-4C0D-87B5-FA8BA16250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b="9810"/>
          <a:stretch/>
        </p:blipFill>
        <p:spPr>
          <a:xfrm>
            <a:off x="4317392" y="1052736"/>
            <a:ext cx="4759075" cy="5722949"/>
          </a:xfrm>
          <a:prstGeom prst="rect">
            <a:avLst/>
          </a:prstGeom>
        </p:spPr>
      </p:pic>
      <p:pic>
        <p:nvPicPr>
          <p:cNvPr id="5" name="Рисунок 4" descr="Изображение выглядит как пончик, тарелка, внутренний, ед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C43A5FC8-A1BF-4562-8BA2-CCF16DDDEDF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98634"/>
            <a:ext cx="4065872" cy="260234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8B454C-2CE1-4657-AB53-4AF97303D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40538"/>
            <a:ext cx="7128792" cy="1320800"/>
          </a:xfrm>
        </p:spPr>
        <p:txBody>
          <a:bodyPr anchor="ctr">
            <a:normAutofit/>
          </a:bodyPr>
          <a:lstStyle/>
          <a:p>
            <a:r>
              <a:rPr lang="ru-RU" dirty="0"/>
              <a:t>Рабочий процесс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757613" y="2160589"/>
            <a:ext cx="2197887" cy="388077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66740C8E-D0DD-4683-8145-3C153F41B722}"/>
              </a:ext>
            </a:extLst>
          </p:cNvPr>
          <p:cNvSpPr/>
          <p:nvPr/>
        </p:nvSpPr>
        <p:spPr>
          <a:xfrm>
            <a:off x="251520" y="4457220"/>
            <a:ext cx="4251485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Концентрация внимания</a:t>
            </a:r>
          </a:p>
          <a:p>
            <a:pPr algn="ctr"/>
            <a:r>
              <a:rPr lang="ru-RU" sz="280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Спокойствие</a:t>
            </a:r>
          </a:p>
          <a:p>
            <a:pPr algn="ctr"/>
            <a:r>
              <a:rPr lang="ru-RU" sz="28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Ответственность</a:t>
            </a:r>
          </a:p>
          <a:p>
            <a:pPr algn="ctr"/>
            <a:r>
              <a:rPr lang="ru-RU" sz="280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Аккуратность</a:t>
            </a:r>
            <a:endParaRPr lang="ru-RU" sz="2800" b="0" cap="none" spc="0" dirty="0">
              <a:ln w="0"/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295482"/>
      </p:ext>
    </p:extLst>
  </p:cSld>
  <p:clrMapOvr>
    <a:masterClrMapping/>
  </p:clrMapOvr>
  <p:transition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4CE52E1-99C0-4908-9B39-038E5CB28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="" xmlns:a16="http://schemas.microsoft.com/office/drawing/2014/main" id="{00295E22-2B79-4CC2-9A3E-5E27ACA1BA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31422026"/>
              </p:ext>
            </p:extLst>
          </p:nvPr>
        </p:nvGraphicFramePr>
        <p:xfrm>
          <a:off x="0" y="387499"/>
          <a:ext cx="8388424" cy="6083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2D7C40B-9303-45DD-98EC-B2D31A0460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 flipV="1">
            <a:off x="3059831" y="5361518"/>
            <a:ext cx="339949" cy="29973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21177434"/>
      </p:ext>
    </p:extLst>
  </p:cSld>
  <p:clrMapOvr>
    <a:masterClrMapping/>
  </p:clrMapOvr>
  <p:transition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>
            <a:extLst>
              <a:ext uri="{FF2B5EF4-FFF2-40B4-BE49-F238E27FC236}">
                <a16:creationId xmlns="" xmlns:a16="http://schemas.microsoft.com/office/drawing/2014/main" id="{0A890EAF-A9F9-4756-A2CF-63F1A00401A8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88343993"/>
              </p:ext>
            </p:extLst>
          </p:nvPr>
        </p:nvGraphicFramePr>
        <p:xfrm>
          <a:off x="0" y="188640"/>
          <a:ext cx="8964488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927634370"/>
      </p:ext>
    </p:extLst>
  </p:cSld>
  <p:clrMapOvr>
    <a:masterClrMapping/>
  </p:clrMapOvr>
  <p:transition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E5274D50-C418-4EDE-B246-B9D459275F29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585013054"/>
              </p:ext>
            </p:extLst>
          </p:nvPr>
        </p:nvGraphicFramePr>
        <p:xfrm>
          <a:off x="0" y="0"/>
          <a:ext cx="8604448" cy="666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773376532"/>
      </p:ext>
    </p:extLst>
  </p:cSld>
  <p:clrMapOvr>
    <a:masterClrMapping/>
  </p:clrMapOvr>
  <p:transition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3">
            <a:extLst>
              <a:ext uri="{FF2B5EF4-FFF2-40B4-BE49-F238E27FC236}">
                <a16:creationId xmlns="" xmlns:a16="http://schemas.microsoft.com/office/drawing/2014/main" id="{3BCB5F6A-9EB0-40B0-9D13-3023E9A2050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5DD442-0C76-4131-8A99-ABA834C8E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550" y="609600"/>
            <a:ext cx="3947842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/>
              <a:t>Рукоделие развивает</a:t>
            </a:r>
            <a:endParaRPr lang="ru-RU" sz="32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0F7F2AD-9EE9-4E93-83AD-E712B3DA8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2160589"/>
            <a:ext cx="8136904" cy="4508771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Cambria" pitchFamily="18" charset="0"/>
              </a:rPr>
              <a:t>Умение мыслить нестандартно</a:t>
            </a:r>
          </a:p>
          <a:p>
            <a:r>
              <a:rPr lang="ru-RU" sz="2400" b="1" dirty="0">
                <a:latin typeface="Cambria" pitchFamily="18" charset="0"/>
              </a:rPr>
              <a:t>Ответственность</a:t>
            </a:r>
          </a:p>
          <a:p>
            <a:r>
              <a:rPr lang="ru-RU" sz="2400" b="1" dirty="0">
                <a:latin typeface="Cambria" pitchFamily="18" charset="0"/>
              </a:rPr>
              <a:t>Аккуратность</a:t>
            </a:r>
          </a:p>
          <a:p>
            <a:r>
              <a:rPr lang="ru-RU" sz="2400" b="1" dirty="0">
                <a:latin typeface="Cambria" pitchFamily="18" charset="0"/>
              </a:rPr>
              <a:t>Концентрация внимания</a:t>
            </a:r>
          </a:p>
          <a:p>
            <a:r>
              <a:rPr lang="ru-RU" sz="2400" b="1" dirty="0">
                <a:latin typeface="Cambria" pitchFamily="18" charset="0"/>
              </a:rPr>
              <a:t>Спокойствие</a:t>
            </a:r>
          </a:p>
          <a:p>
            <a:r>
              <a:rPr lang="ru-RU" sz="2400" b="1" dirty="0">
                <a:latin typeface="Cambria" pitchFamily="18" charset="0"/>
              </a:rPr>
              <a:t>Художественный вкус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85869874"/>
      </p:ext>
    </p:extLst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22E82BD-CB4E-43E1-8060-B1F248070C8B}"/>
              </a:ext>
            </a:extLst>
          </p:cNvPr>
          <p:cNvSpPr/>
          <p:nvPr/>
        </p:nvSpPr>
        <p:spPr>
          <a:xfrm>
            <a:off x="251520" y="620688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</a:t>
            </a:r>
          </a:p>
          <a:p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B2D40163-A447-428B-B6D6-C34D9F746FF5}"/>
              </a:ext>
            </a:extLst>
          </p:cNvPr>
          <p:cNvSpPr/>
          <p:nvPr/>
        </p:nvSpPr>
        <p:spPr>
          <a:xfrm>
            <a:off x="539552" y="2348880"/>
            <a:ext cx="66247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Современные подростки все больше времени проводят в гаджетах, что негативно сказывается на их психическом и </a:t>
            </a:r>
            <a:r>
              <a:rPr lang="ru-RU" sz="2400">
                <a:solidFill>
                  <a:srgbClr val="0070C0"/>
                </a:solidFill>
              </a:rPr>
              <a:t>физическом </a:t>
            </a:r>
            <a:r>
              <a:rPr lang="ru-RU" sz="2400" smtClean="0">
                <a:solidFill>
                  <a:srgbClr val="0070C0"/>
                </a:solidFill>
              </a:rPr>
              <a:t>здоровье.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0415347"/>
      </p:ext>
    </p:extLst>
  </p:cSld>
  <p:clrMapOvr>
    <a:masterClrMapping/>
  </p:clrMapOvr>
  <p:transition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500042"/>
            <a:ext cx="2500329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000240"/>
            <a:ext cx="3643339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</a:p>
        </p:txBody>
      </p:sp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3143250" y="714375"/>
            <a:ext cx="5715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Выявить, как влияет рукоделие на формирование личности подростка.</a:t>
            </a:r>
          </a:p>
        </p:txBody>
      </p:sp>
      <p:sp>
        <p:nvSpPr>
          <p:cNvPr id="3081" name="TextBox 11"/>
          <p:cNvSpPr txBox="1">
            <a:spLocks noChangeArrowheads="1"/>
          </p:cNvSpPr>
          <p:nvPr/>
        </p:nvSpPr>
        <p:spPr bwMode="auto">
          <a:xfrm>
            <a:off x="714375" y="5000625"/>
            <a:ext cx="5372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785813" y="5357813"/>
            <a:ext cx="4271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009106"/>
            <a:ext cx="7996100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	Изучение литературы о рукоделии и личности подростка</a:t>
            </a:r>
          </a:p>
          <a:p>
            <a:endParaRPr lang="ru-RU" dirty="0"/>
          </a:p>
          <a:p>
            <a:r>
              <a:rPr lang="ru-RU" dirty="0"/>
              <a:t>	Анкетирование среди одноклассников «рукоделие в жизни ».</a:t>
            </a:r>
          </a:p>
          <a:p>
            <a:endParaRPr lang="ru-RU" dirty="0"/>
          </a:p>
          <a:p>
            <a:r>
              <a:rPr lang="ru-RU" dirty="0"/>
              <a:t>	Анализ анкет.</a:t>
            </a:r>
          </a:p>
          <a:p>
            <a:endParaRPr lang="ru-RU" dirty="0"/>
          </a:p>
          <a:p>
            <a:r>
              <a:rPr lang="ru-RU" dirty="0"/>
              <a:t>	Оформление собранного материала для проведения классного часа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29A5D34-C7E4-4435-963F-3DD889744C37}"/>
              </a:ext>
            </a:extLst>
          </p:cNvPr>
          <p:cNvSpPr/>
          <p:nvPr/>
        </p:nvSpPr>
        <p:spPr>
          <a:xfrm>
            <a:off x="323528" y="548680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Методы исследования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89B9E639-9692-4369-A140-3BD6CEE42BE0}"/>
              </a:ext>
            </a:extLst>
          </p:cNvPr>
          <p:cNvSpPr/>
          <p:nvPr/>
        </p:nvSpPr>
        <p:spPr>
          <a:xfrm>
            <a:off x="323528" y="1700808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	Теоретические: изучение научных статей, статистики, документов.</a:t>
            </a:r>
          </a:p>
          <a:p>
            <a:r>
              <a:rPr lang="ru-RU" sz="2400" dirty="0"/>
              <a:t>2.	Эмпирические: </a:t>
            </a:r>
            <a:r>
              <a:rPr lang="ru-RU" sz="2400" dirty="0" smtClean="0"/>
              <a:t>анкетирование</a:t>
            </a:r>
            <a:endParaRPr lang="ru-RU" sz="2400" dirty="0"/>
          </a:p>
          <a:p>
            <a:r>
              <a:rPr lang="ru-RU" sz="2400" dirty="0"/>
              <a:t>3.	Логические: синтез, обобщение, выводы.</a:t>
            </a:r>
          </a:p>
        </p:txBody>
      </p:sp>
    </p:spTree>
    <p:extLst>
      <p:ext uri="{BB962C8B-B14F-4D97-AF65-F5344CB8AC3E}">
        <p14:creationId xmlns="" xmlns:p14="http://schemas.microsoft.com/office/powerpoint/2010/main" val="2398257031"/>
      </p:ext>
    </p:extLst>
  </p:cSld>
  <p:clrMapOvr>
    <a:masterClrMapping/>
  </p:clrMapOvr>
  <p:transition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BD476C-2B41-425F-82EB-C64ECEFEB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Литература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F04A269-DD6B-495B-BB48-B2781F29B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160590"/>
            <a:ext cx="7058745" cy="4148730"/>
          </a:xfrm>
        </p:spPr>
        <p:txBody>
          <a:bodyPr/>
          <a:lstStyle/>
          <a:p>
            <a:r>
              <a:rPr lang="en-US" dirty="0">
                <a:hlinkClick r:id="rId2"/>
              </a:rPr>
              <a:t>http://slavyanskaya-kultura.ru/slavic/rukodelie/istorija-rukodelija-na-rusi.html</a:t>
            </a:r>
            <a:endParaRPr lang="ru-RU" dirty="0"/>
          </a:p>
          <a:p>
            <a:r>
              <a:rPr lang="en-US" dirty="0">
                <a:hlinkClick r:id="rId3"/>
              </a:rPr>
              <a:t>https://</a:t>
            </a:r>
            <a:r>
              <a:rPr lang="ru-RU" dirty="0" err="1">
                <a:hlinkClick r:id="rId3"/>
              </a:rPr>
              <a:t>медпортал</a:t>
            </a:r>
            <a:r>
              <a:rPr lang="ru-RU" dirty="0">
                <a:hlinkClick r:id="rId3"/>
              </a:rPr>
              <a:t>.</a:t>
            </a:r>
            <a:r>
              <a:rPr lang="en-US" dirty="0">
                <a:hlinkClick r:id="rId3"/>
              </a:rPr>
              <a:t>com/vozrastnaya-psihologiya_783/formirovanie-lichnosti-podrostka-42042.html</a:t>
            </a:r>
            <a:endParaRPr lang="ru-RU" dirty="0"/>
          </a:p>
          <a:p>
            <a:r>
              <a:rPr lang="en-US" dirty="0">
                <a:hlinkClick r:id="rId4"/>
              </a:rPr>
              <a:t>http://www.ref.by/refs/62/13602/1.html</a:t>
            </a:r>
            <a:r>
              <a:rPr lang="ru-RU" dirty="0"/>
              <a:t> </a:t>
            </a:r>
          </a:p>
          <a:p>
            <a:r>
              <a:rPr lang="en-US" dirty="0">
                <a:hlinkClick r:id="rId5"/>
              </a:rPr>
              <a:t>https://moluch.ru/conf/ped/archive/22/2019/</a:t>
            </a:r>
            <a:r>
              <a:rPr lang="ru-RU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4871917"/>
      </p:ext>
    </p:extLst>
  </p:cSld>
  <p:clrMapOvr>
    <a:masterClrMapping/>
  </p:clrMapOvr>
  <p:transition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9524BDD-C7E6-45B1-9275-026B21BC1CD4}"/>
              </a:ext>
            </a:extLst>
          </p:cNvPr>
          <p:cNvSpPr/>
          <p:nvPr/>
        </p:nvSpPr>
        <p:spPr>
          <a:xfrm>
            <a:off x="89756" y="1772816"/>
            <a:ext cx="896448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Объект исследования   Предмет исследования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E69882F8-33A1-41CA-8086-369DF766557A}"/>
              </a:ext>
            </a:extLst>
          </p:cNvPr>
          <p:cNvSpPr/>
          <p:nvPr/>
        </p:nvSpPr>
        <p:spPr>
          <a:xfrm>
            <a:off x="321484" y="2828835"/>
            <a:ext cx="41504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Влияние рукоделия </a:t>
            </a:r>
          </a:p>
          <a:p>
            <a:pPr algn="ctr"/>
            <a:r>
              <a:rPr lang="ru-RU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на формирование личности</a:t>
            </a:r>
          </a:p>
          <a:p>
            <a:pPr algn="ctr"/>
            <a:r>
              <a:rPr lang="ru-RU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подростка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DD9AFC3-C102-4020-B276-D36D40F0206C}"/>
              </a:ext>
            </a:extLst>
          </p:cNvPr>
          <p:cNvSpPr/>
          <p:nvPr/>
        </p:nvSpPr>
        <p:spPr>
          <a:xfrm>
            <a:off x="5652120" y="3167389"/>
            <a:ext cx="19511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Рукоделие</a:t>
            </a:r>
          </a:p>
        </p:txBody>
      </p:sp>
    </p:spTree>
    <p:extLst>
      <p:ext uri="{BB962C8B-B14F-4D97-AF65-F5344CB8AC3E}">
        <p14:creationId xmlns="" xmlns:p14="http://schemas.microsoft.com/office/powerpoint/2010/main" val="3995674755"/>
      </p:ext>
    </p:extLst>
  </p:cSld>
  <p:clrMapOvr>
    <a:masterClrMapping/>
  </p:clrMapOvr>
  <p:transition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F53753-9F17-4F6C-975B-CA4A2394A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исследования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CA6063B-54BF-434D-9948-A4BBDAD93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Теоретический</a:t>
            </a:r>
          </a:p>
          <a:p>
            <a:r>
              <a:rPr lang="ru-RU" dirty="0"/>
              <a:t>-Изучение литературы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Практический</a:t>
            </a:r>
          </a:p>
          <a:p>
            <a:r>
              <a:rPr lang="ru-RU" dirty="0"/>
              <a:t>-Проведение анкетирования среди одноклассников</a:t>
            </a:r>
          </a:p>
        </p:txBody>
      </p:sp>
    </p:spTree>
    <p:extLst>
      <p:ext uri="{BB962C8B-B14F-4D97-AF65-F5344CB8AC3E}">
        <p14:creationId xmlns="" xmlns:p14="http://schemas.microsoft.com/office/powerpoint/2010/main" val="4072413193"/>
      </p:ext>
    </p:extLst>
  </p:cSld>
  <p:clrMapOvr>
    <a:masterClrMapping/>
  </p:clrMapOvr>
  <p:transition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11">
            <a:extLst>
              <a:ext uri="{FF2B5EF4-FFF2-40B4-BE49-F238E27FC236}">
                <a16:creationId xmlns="" xmlns:a16="http://schemas.microsoft.com/office/drawing/2014/main" id="{E4951899-B99C-47AB-9C7C-16264D7A14C5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B94D217E-92A1-48B2-B6BF-8B6A35AF9DDA}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69582FD9-95AB-4339-8A07-BAD420BE104B}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="" xmlns:a16="http://schemas.microsoft.com/office/drawing/2014/main" id="{6778DC79-DE09-4F89-81B1-275C542D7FB4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="" xmlns:a16="http://schemas.microsoft.com/office/drawing/2014/main" id="{EAEC370A-1F34-4D8E-B065-81F6F568AA75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="" xmlns:a16="http://schemas.microsoft.com/office/drawing/2014/main" id="{A816EDF3-D9EE-488C-AFDC-0223815139E3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="" xmlns:a16="http://schemas.microsoft.com/office/drawing/2014/main" id="{E8330BD4-97D9-4D24-815A-0E557B04F96A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="" xmlns:a16="http://schemas.microsoft.com/office/drawing/2014/main" id="{EA8EDE67-BAC0-478C-99D9-BBC5AD532084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="" xmlns:a16="http://schemas.microsoft.com/office/drawing/2014/main" id="{33DFB3F3-2523-4F1F-BC2B-B97C172F2C47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="" xmlns:a16="http://schemas.microsoft.com/office/drawing/2014/main" id="{5E5660E4-7443-4FCC-AD43-9D1AE972B5C4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="" xmlns:a16="http://schemas.microsoft.com/office/drawing/2014/main" id="{4EDF9C36-B365-4426-85B9-82E0DE187A59}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4" name="Isosceles Triangle 23">
            <a:extLst>
              <a:ext uri="{FF2B5EF4-FFF2-40B4-BE49-F238E27FC236}">
                <a16:creationId xmlns="" xmlns:a16="http://schemas.microsoft.com/office/drawing/2014/main" id="{3BCB5F6A-9EB0-40B0-9D13-3023E9A2050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5A56A1-7D38-4068-84E2-F917C9A5D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7944" y="332656"/>
            <a:ext cx="2815549" cy="15257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dirty="0" err="1">
                <a:latin typeface="Cambria" pitchFamily="18" charset="0"/>
              </a:rPr>
              <a:t>Формирование</a:t>
            </a:r>
            <a:r>
              <a:rPr lang="en-US" sz="2800" b="1" dirty="0">
                <a:latin typeface="Cambria" pitchFamily="18" charset="0"/>
              </a:rPr>
              <a:t> </a:t>
            </a:r>
            <a:r>
              <a:rPr lang="en-US" sz="2800" b="1" dirty="0" err="1">
                <a:latin typeface="Cambria" pitchFamily="18" charset="0"/>
              </a:rPr>
              <a:t>личности</a:t>
            </a:r>
            <a:r>
              <a:rPr lang="en-US" sz="2800" b="1" dirty="0">
                <a:latin typeface="Cambria" pitchFamily="18" charset="0"/>
              </a:rPr>
              <a:t> </a:t>
            </a:r>
            <a:r>
              <a:rPr lang="en-US" sz="2800" b="1" dirty="0" err="1">
                <a:latin typeface="Cambria" pitchFamily="18" charset="0"/>
              </a:rPr>
              <a:t>подростка</a:t>
            </a:r>
            <a:endParaRPr lang="en-US" sz="2800" b="1" dirty="0">
              <a:latin typeface="Cambria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F67AB3D-CB5C-4EC6-80F8-3AA9999D33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7584" y="1700808"/>
            <a:ext cx="8208912" cy="4752527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buFont typeface="Wingdings 3" charset="2"/>
              <a:buChar char=""/>
            </a:pPr>
            <a:r>
              <a:rPr lang="en-US" sz="2800" b="1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Социальная</a:t>
            </a:r>
            <a:r>
              <a:rPr lang="en-US" sz="2800" b="1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зрелость</a:t>
            </a:r>
            <a:r>
              <a:rPr lang="en-US" sz="2800" b="1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. </a:t>
            </a:r>
            <a:endParaRPr lang="ru-RU" sz="2800" b="1" dirty="0" smtClean="0">
              <a:solidFill>
                <a:schemeClr val="tx1"/>
              </a:solidFill>
              <a:latin typeface="Cambria" pitchFamily="18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П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одросток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занимает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место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помощника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взрослого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.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З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абота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о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близких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,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благополучие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их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принимает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характер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жизненной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ценности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. </a:t>
            </a:r>
          </a:p>
          <a:p>
            <a:pPr>
              <a:lnSpc>
                <a:spcPct val="90000"/>
              </a:lnSpc>
              <a:buFont typeface="Wingdings 3" charset="2"/>
              <a:buChar char=""/>
            </a:pPr>
            <a:r>
              <a:rPr lang="en-US" sz="2800" b="1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Интеллектуальная</a:t>
            </a:r>
            <a:r>
              <a:rPr lang="en-US" sz="2800" b="1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взрослость</a:t>
            </a:r>
            <a:r>
              <a:rPr lang="en-US" sz="2800" b="1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. </a:t>
            </a:r>
            <a:endParaRPr lang="ru-RU" sz="2800" b="1" dirty="0" smtClean="0">
              <a:solidFill>
                <a:schemeClr val="tx1"/>
              </a:solidFill>
              <a:latin typeface="Cambria" pitchFamily="18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В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ыражается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в 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стремлении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подростка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что-то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знать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и 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уметь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по-настоящему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  <a:cs typeface="Calibri Light" pitchFamily="34" charset="0"/>
              </a:rPr>
              <a:t>.</a:t>
            </a:r>
            <a:endParaRPr lang="en-US" sz="2800" dirty="0">
              <a:solidFill>
                <a:schemeClr val="tx1"/>
              </a:solidFill>
              <a:latin typeface="Cambria" pitchFamily="18" charset="0"/>
              <a:cs typeface="Calibri Light" pitchFamily="34" charset="0"/>
            </a:endParaRPr>
          </a:p>
          <a:p>
            <a:pPr>
              <a:lnSpc>
                <a:spcPct val="90000"/>
              </a:lnSpc>
              <a:buFont typeface="Wingdings 3" charset="2"/>
              <a:buChar char=""/>
            </a:pPr>
            <a:endParaRPr lang="en-US" sz="800" dirty="0">
              <a:latin typeface="Cambria" pitchFamily="18" charset="0"/>
            </a:endParaRPr>
          </a:p>
          <a:p>
            <a:pPr>
              <a:lnSpc>
                <a:spcPct val="90000"/>
              </a:lnSpc>
              <a:buFont typeface="Wingdings 3" charset="2"/>
              <a:buChar char=""/>
            </a:pPr>
            <a:endParaRPr lang="en-US" sz="800" dirty="0"/>
          </a:p>
        </p:txBody>
      </p:sp>
      <p:sp>
        <p:nvSpPr>
          <p:cNvPr id="23" name="Содержимое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8969840"/>
      </p:ext>
    </p:extLst>
  </p:cSld>
  <p:clrMapOvr>
    <a:masterClrMapping/>
  </p:clrMapOvr>
  <p:transition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подросткового возраста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2160590"/>
            <a:ext cx="7416823" cy="3880773"/>
          </a:xfrm>
        </p:spPr>
        <p:txBody>
          <a:bodyPr>
            <a:normAutofit fontScale="92500"/>
          </a:bodyPr>
          <a:lstStyle/>
          <a:p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Противоречивость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в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настроениях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побуждениях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и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желаниях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подростка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приводят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к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тому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что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у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подростков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нередко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бывает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состояние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депрессии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. </a:t>
            </a:r>
            <a:endParaRPr lang="ru-RU" sz="2400" b="1" dirty="0" smtClean="0">
              <a:latin typeface="Calibri Light" pitchFamily="34" charset="0"/>
              <a:cs typeface="Calibri Light" pitchFamily="34" charset="0"/>
            </a:endParaRPr>
          </a:p>
          <a:p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С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одной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стороны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у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подростка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уверенность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в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своих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силах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иногда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большая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чем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это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отвечает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объективному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положению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вещей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и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он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берется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за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то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что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ему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не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под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силу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. </a:t>
            </a:r>
            <a:endParaRPr lang="ru-RU" sz="2400" b="1" dirty="0" smtClean="0">
              <a:latin typeface="Calibri Light" pitchFamily="34" charset="0"/>
              <a:cs typeface="Calibri Light" pitchFamily="34" charset="0"/>
            </a:endParaRPr>
          </a:p>
          <a:p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А с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другой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стороны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у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него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часто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возникает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состояние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неуверенности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в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себе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сознание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своей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неполноценности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и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это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бывает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связано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с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тяжелыми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переживаниями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которые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далеко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не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всегда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проявляются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sz="2400" b="1" dirty="0" err="1" smtClean="0">
                <a:latin typeface="Calibri Light" pitchFamily="34" charset="0"/>
                <a:cs typeface="Calibri Light" pitchFamily="34" charset="0"/>
              </a:rPr>
              <a:t>внешне</a:t>
            </a:r>
            <a:r>
              <a:rPr lang="en-US" sz="2400" b="1" dirty="0" smtClean="0">
                <a:latin typeface="Calibri Light" pitchFamily="34" charset="0"/>
                <a:cs typeface="Calibri Light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</p:sld>
</file>

<file path=ppt/theme/theme1.xml><?xml version="1.0" encoding="utf-8"?>
<a:theme xmlns:a="http://schemas.openxmlformats.org/drawingml/2006/main" name="Аспект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673</TotalTime>
  <Words>323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Слайд 1</vt:lpstr>
      <vt:lpstr>Слайд 2</vt:lpstr>
      <vt:lpstr>Слайд 3</vt:lpstr>
      <vt:lpstr>Слайд 4</vt:lpstr>
      <vt:lpstr>Литература</vt:lpstr>
      <vt:lpstr>Слайд 6</vt:lpstr>
      <vt:lpstr>Этапы исследования</vt:lpstr>
      <vt:lpstr>Формирование личности подростка</vt:lpstr>
      <vt:lpstr>Проблемы подросткового возраста</vt:lpstr>
      <vt:lpstr>Выбор материала  </vt:lpstr>
      <vt:lpstr>Разработка дизайна</vt:lpstr>
      <vt:lpstr>Подготовка к работе</vt:lpstr>
      <vt:lpstr>Рабочий процесс</vt:lpstr>
      <vt:lpstr>Слайд 14</vt:lpstr>
      <vt:lpstr>Слайд 15</vt:lpstr>
      <vt:lpstr>Слайд 16</vt:lpstr>
      <vt:lpstr>Рукоделие развивает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Doctor Cho</cp:lastModifiedBy>
  <cp:revision>96</cp:revision>
  <dcterms:created xsi:type="dcterms:W3CDTF">2008-11-16T16:54:49Z</dcterms:created>
  <dcterms:modified xsi:type="dcterms:W3CDTF">2018-06-29T06:27:37Z</dcterms:modified>
</cp:coreProperties>
</file>