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57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5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706" autoAdjust="0"/>
  </p:normalViewPr>
  <p:slideViewPr>
    <p:cSldViewPr>
      <p:cViewPr varScale="1">
        <p:scale>
          <a:sx n="63" d="100"/>
          <a:sy n="63" d="100"/>
        </p:scale>
        <p:origin x="-136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Прыжок в длину</c:v>
                </c:pt>
              </c:strCache>
            </c:strRef>
          </c:tx>
          <c:invertIfNegative val="1"/>
          <c:cat>
            <c:strRef>
              <c:f>Лист1!$A$2:$A$4</c:f>
              <c:strCache>
                <c:ptCount val="3"/>
                <c:pt idx="0">
                  <c:v>дзюдо</c:v>
                </c:pt>
                <c:pt idx="1">
                  <c:v>волейбол</c:v>
                </c:pt>
                <c:pt idx="2">
                  <c:v>хоккей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86193664"/>
        <c:axId val="86192128"/>
      </c:barChart>
      <c:valAx>
        <c:axId val="86192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86193664"/>
        <c:crosses val="autoZero"/>
        <c:crossBetween val="between"/>
      </c:valAx>
      <c:catAx>
        <c:axId val="86193664"/>
        <c:scaling>
          <c:orientation val="minMax"/>
        </c:scaling>
        <c:delete val="0"/>
        <c:axPos val="b"/>
        <c:majorTickMark val="none"/>
        <c:minorTickMark val="none"/>
        <c:tickLblPos val="nextTo"/>
        <c:crossAx val="86192128"/>
        <c:crosses val="autoZero"/>
        <c:auto val="1"/>
        <c:lblAlgn val="ctr"/>
        <c:lblOffset val="100"/>
        <c:noMultiLvlLbl val="1"/>
      </c:catAx>
    </c:plotArea>
    <c:legend>
      <c:legendPos val="b"/>
      <c:layout/>
      <c:overlay val="0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924" y="4857760"/>
            <a:ext cx="8569076" cy="17526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altLang="ru-RU" sz="2800" i="1" dirty="0" smtClean="0">
                <a:solidFill>
                  <a:srgbClr val="000000"/>
                </a:solidFill>
              </a:rPr>
              <a:t>Исследовательская проектная работа ученика 6а класса Белоус Кирилла и </a:t>
            </a:r>
            <a:r>
              <a:rPr lang="ru-RU" altLang="ru-RU" sz="2800" i="1" dirty="0" err="1" smtClean="0">
                <a:solidFill>
                  <a:srgbClr val="000000"/>
                </a:solidFill>
              </a:rPr>
              <a:t>Димитриева</a:t>
            </a:r>
            <a:r>
              <a:rPr lang="ru-RU" altLang="ru-RU" sz="2800" i="1" dirty="0" smtClean="0">
                <a:solidFill>
                  <a:srgbClr val="000000"/>
                </a:solidFill>
              </a:rPr>
              <a:t> </a:t>
            </a:r>
            <a:r>
              <a:rPr lang="ru-RU" altLang="ru-RU" sz="2800" i="1" dirty="0" err="1" smtClean="0">
                <a:solidFill>
                  <a:srgbClr val="000000"/>
                </a:solidFill>
              </a:rPr>
              <a:t>Аделя</a:t>
            </a:r>
            <a:r>
              <a:rPr lang="ru-RU" altLang="ru-RU" sz="2800" i="1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altLang="ru-RU" sz="2800" i="1" dirty="0" smtClean="0">
                <a:solidFill>
                  <a:srgbClr val="000000"/>
                </a:solidFill>
              </a:rPr>
              <a:t>Руководитель: Батыршина Лилия Назиповна, учитель математики МБОУ «</a:t>
            </a:r>
            <a:r>
              <a:rPr lang="ru-RU" altLang="ru-RU" sz="2800" i="1" dirty="0" err="1" smtClean="0">
                <a:solidFill>
                  <a:srgbClr val="000000"/>
                </a:solidFill>
              </a:rPr>
              <a:t>Шеморданский</a:t>
            </a:r>
            <a:r>
              <a:rPr lang="ru-RU" altLang="ru-RU" sz="2800" i="1" dirty="0" smtClean="0">
                <a:solidFill>
                  <a:srgbClr val="000000"/>
                </a:solidFill>
              </a:rPr>
              <a:t> лицей».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211455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Ох, уж эти проценты!</a:t>
            </a:r>
            <a:r>
              <a:rPr lang="ru-RU" sz="6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6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pic>
        <p:nvPicPr>
          <p:cNvPr id="20482" name="Picture 2" descr="https://www.credy.kz/app/uploads/2017/01/krediti.jpg"/>
          <p:cNvPicPr>
            <a:picLocks noChangeAspect="1" noChangeArrowheads="1"/>
          </p:cNvPicPr>
          <p:nvPr/>
        </p:nvPicPr>
        <p:blipFill>
          <a:blip r:embed="rId2"/>
          <a:srcRect t="5296" b="4671"/>
          <a:stretch>
            <a:fillRect/>
          </a:stretch>
        </p:blipFill>
        <p:spPr bwMode="auto">
          <a:xfrm>
            <a:off x="5715008" y="2500306"/>
            <a:ext cx="3143272" cy="20666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484" name="Picture 4" descr="https://lrfamily.ru/wp-content/uploads/2015/11/arton1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618626"/>
            <a:ext cx="2878528" cy="19339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486" name="Picture 6" descr="https://static3.depositphotos.com/1000899/151/i/950/depositphotos_1512089-stock-photo-big-perc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571612"/>
            <a:ext cx="278608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Основные понятия, связанные с процентами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Нахождение процентов данного числа</a:t>
            </a:r>
          </a:p>
          <a:p>
            <a:pPr marL="514350" indent="-514350">
              <a:buNone/>
            </a:pPr>
            <a:r>
              <a:rPr lang="ru-RU" i="1" dirty="0" smtClean="0"/>
              <a:t>Чтобы найти </a:t>
            </a:r>
            <a:r>
              <a:rPr lang="ru-RU" b="1" i="1" dirty="0" smtClean="0"/>
              <a:t>а %</a:t>
            </a:r>
            <a:r>
              <a:rPr lang="ru-RU" i="1" dirty="0" smtClean="0"/>
              <a:t> от </a:t>
            </a:r>
            <a:r>
              <a:rPr lang="en-US" b="1" i="1" dirty="0" smtClean="0"/>
              <a:t>b</a:t>
            </a:r>
            <a:r>
              <a:rPr lang="ru-RU" i="1" dirty="0" smtClean="0"/>
              <a:t>, надо </a:t>
            </a:r>
            <a:r>
              <a:rPr lang="en-US" b="1" i="1" dirty="0" smtClean="0"/>
              <a:t>b</a:t>
            </a:r>
            <a:r>
              <a:rPr lang="ru-RU" b="1" i="1" dirty="0" smtClean="0"/>
              <a:t>*0,01а</a:t>
            </a:r>
            <a:endParaRPr lang="en-US" b="1" i="1" dirty="0" smtClean="0"/>
          </a:p>
          <a:p>
            <a:pPr marL="514350" indent="-514350">
              <a:buNone/>
            </a:pPr>
            <a:r>
              <a:rPr lang="ru-RU" dirty="0" smtClean="0"/>
              <a:t>Пример: 30% от 60 составляет 60*0,3 = 18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dirty="0" smtClean="0"/>
              <a:t>Нахождение числа по его процентам.</a:t>
            </a:r>
          </a:p>
          <a:p>
            <a:pPr marL="514350" indent="-514350">
              <a:buNone/>
            </a:pPr>
            <a:r>
              <a:rPr lang="ru-RU" i="1" dirty="0" smtClean="0"/>
              <a:t>Если известно, что </a:t>
            </a:r>
            <a:r>
              <a:rPr lang="ru-RU" b="1" i="1" dirty="0" smtClean="0"/>
              <a:t>а %</a:t>
            </a:r>
            <a:r>
              <a:rPr lang="ru-RU" i="1" dirty="0" smtClean="0"/>
              <a:t> числа </a:t>
            </a:r>
            <a:r>
              <a:rPr lang="ru-RU" b="1" i="1" dirty="0" err="1" smtClean="0"/>
              <a:t>х</a:t>
            </a:r>
            <a:r>
              <a:rPr lang="ru-RU" i="1" dirty="0" smtClean="0"/>
              <a:t> равно </a:t>
            </a:r>
            <a:r>
              <a:rPr lang="en-US" b="1" i="1" dirty="0" smtClean="0"/>
              <a:t>b</a:t>
            </a:r>
            <a:r>
              <a:rPr lang="ru-RU" i="1" dirty="0" smtClean="0"/>
              <a:t>, то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=</a:t>
            </a:r>
            <a:r>
              <a:rPr lang="en-US" b="1" i="1" dirty="0" smtClean="0"/>
              <a:t>b</a:t>
            </a:r>
            <a:r>
              <a:rPr lang="ru-RU" b="1" i="1" dirty="0" smtClean="0"/>
              <a:t>/0,01а</a:t>
            </a:r>
          </a:p>
          <a:p>
            <a:pPr marL="514350" indent="-514350">
              <a:buNone/>
            </a:pPr>
            <a:r>
              <a:rPr lang="ru-RU" dirty="0" smtClean="0"/>
              <a:t>Пример: 3 % числа </a:t>
            </a:r>
            <a:r>
              <a:rPr lang="ru-RU" dirty="0" err="1" smtClean="0"/>
              <a:t>х</a:t>
            </a:r>
            <a:r>
              <a:rPr lang="ru-RU" dirty="0" smtClean="0"/>
              <a:t> составляет 150</a:t>
            </a:r>
          </a:p>
          <a:p>
            <a:pPr marL="514350" indent="-514350">
              <a:buNone/>
            </a:pPr>
            <a:r>
              <a:rPr lang="ru-RU" dirty="0" err="1" smtClean="0"/>
              <a:t>х</a:t>
            </a:r>
            <a:r>
              <a:rPr lang="ru-RU" dirty="0" smtClean="0"/>
              <a:t> = 150/0,03</a:t>
            </a:r>
          </a:p>
          <a:p>
            <a:pPr marL="514350" indent="-514350">
              <a:buNone/>
            </a:pPr>
            <a:r>
              <a:rPr lang="ru-RU" dirty="0" err="1" smtClean="0"/>
              <a:t>х</a:t>
            </a:r>
            <a:r>
              <a:rPr lang="ru-RU" dirty="0" smtClean="0"/>
              <a:t> = 5000.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Нахождение процентного отношения чисел</a:t>
            </a:r>
          </a:p>
          <a:p>
            <a:pPr marL="514350" indent="-514350">
              <a:buNone/>
            </a:pPr>
            <a:r>
              <a:rPr lang="ru-RU" i="1" dirty="0" smtClean="0"/>
              <a:t>Чтобы найти процентное отношение чисел, надо отношение этих чисел умножить на 100%</a:t>
            </a:r>
          </a:p>
          <a:p>
            <a:pPr marL="514350" indent="-514350">
              <a:buNone/>
            </a:pPr>
            <a:r>
              <a:rPr lang="ru-RU" dirty="0" smtClean="0"/>
              <a:t>Пример: Сколько процентов составляет 150 от 600?</a:t>
            </a:r>
          </a:p>
          <a:p>
            <a:pPr marL="514350" indent="-514350">
              <a:buNone/>
            </a:pPr>
            <a:r>
              <a:rPr lang="ru-RU" dirty="0" smtClean="0"/>
              <a:t>(150:600)*100% = 25%</a:t>
            </a:r>
          </a:p>
          <a:p>
            <a:pPr marL="514350" indent="-514350">
              <a:buNone/>
            </a:pPr>
            <a:endParaRPr lang="ru-RU" i="1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Сложные проценты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r>
              <a:rPr lang="ru-RU" dirty="0" smtClean="0"/>
              <a:t>Если при вычислении процентов на каждом следующем шаге исходят от величины, полученной на предыдущем шаге, то говорят о начислении сложных процентов (</a:t>
            </a:r>
            <a:r>
              <a:rPr lang="ru-RU" dirty="0" err="1" smtClean="0"/>
              <a:t>процентов</a:t>
            </a:r>
            <a:r>
              <a:rPr lang="ru-RU" dirty="0" smtClean="0"/>
              <a:t> на проценты). В этом случае применяется формула сложных процентов:</a:t>
            </a:r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b="1" i="1" dirty="0" smtClean="0"/>
              <a:t>b</a:t>
            </a:r>
            <a:r>
              <a:rPr lang="ru-RU" b="1" i="1" dirty="0" smtClean="0"/>
              <a:t> = а(1+0,01р)</a:t>
            </a:r>
            <a:r>
              <a:rPr lang="en-US" b="1" i="1" baseline="30000" smtClean="0"/>
              <a:t>n</a:t>
            </a:r>
            <a:r>
              <a:rPr lang="ru-RU" b="1" i="1" smtClean="0"/>
              <a:t>, </a:t>
            </a:r>
            <a:endParaRPr lang="ru-RU" b="1" i="1" dirty="0" smtClean="0"/>
          </a:p>
          <a:p>
            <a:pPr>
              <a:buNone/>
            </a:pPr>
            <a:r>
              <a:rPr lang="ru-RU" dirty="0" smtClean="0"/>
              <a:t>где  а – первоначальное значение величины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b</a:t>
            </a:r>
            <a:r>
              <a:rPr lang="ru-RU" dirty="0" smtClean="0"/>
              <a:t> – новое значение величины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р</a:t>
            </a:r>
            <a:r>
              <a:rPr lang="ru-RU" dirty="0" smtClean="0"/>
              <a:t> – количество процентов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n –</a:t>
            </a:r>
            <a:r>
              <a:rPr lang="ru-RU" dirty="0" smtClean="0"/>
              <a:t> количество промежутков времени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Решение задач. </a:t>
            </a:r>
            <a:r>
              <a:rPr lang="ru-RU" dirty="0" smtClean="0">
                <a:solidFill>
                  <a:srgbClr val="002060"/>
                </a:solidFill>
              </a:rPr>
              <a:t>Вклады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935480"/>
            <a:ext cx="8715436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Вкладчик открыл счёт в банке внеся 2000 р. На вклад, годовой доход по которому составляет 12 %, и решил в течение 6 лет не брать процентные начисления. Какая сумма будет лежать на его счёте через 6 лет.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Решение.</a:t>
            </a:r>
            <a:r>
              <a:rPr lang="ru-RU" dirty="0" smtClean="0"/>
              <a:t> Воспользуемся формулой сложных процентов</a:t>
            </a:r>
          </a:p>
          <a:p>
            <a:pPr>
              <a:buNone/>
            </a:pPr>
            <a:r>
              <a:rPr lang="ru-RU" dirty="0" smtClean="0"/>
              <a:t>12 % = 0,12</a:t>
            </a:r>
          </a:p>
          <a:p>
            <a:pPr>
              <a:buNone/>
            </a:pPr>
            <a:r>
              <a:rPr lang="ru-RU" dirty="0" smtClean="0"/>
              <a:t>1+0,12 = 1,12</a:t>
            </a:r>
          </a:p>
          <a:p>
            <a:pPr>
              <a:buNone/>
            </a:pPr>
            <a:r>
              <a:rPr lang="ru-RU" dirty="0" smtClean="0"/>
              <a:t>2000*1,12</a:t>
            </a:r>
            <a:r>
              <a:rPr lang="ru-RU" baseline="30000" dirty="0" smtClean="0"/>
              <a:t>6</a:t>
            </a:r>
            <a:r>
              <a:rPr lang="ru-RU" dirty="0" smtClean="0"/>
              <a:t> = 3947,65 (рублей)</a:t>
            </a:r>
          </a:p>
          <a:p>
            <a:pPr>
              <a:buNone/>
            </a:pPr>
            <a:r>
              <a:rPr lang="ru-RU" i="1" dirty="0" smtClean="0"/>
              <a:t>Ответ:</a:t>
            </a:r>
            <a:r>
              <a:rPr lang="ru-RU" dirty="0" smtClean="0"/>
              <a:t> 3947,65 рублей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Решение задач. </a:t>
            </a:r>
            <a:r>
              <a:rPr lang="ru-RU" dirty="0" smtClean="0">
                <a:solidFill>
                  <a:srgbClr val="002060"/>
                </a:solidFill>
              </a:rPr>
              <a:t>Зарплата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приёме на работу директор предприятия предлагает зарплату 30 000 р. Какую сумму получит рабочий после удержания налога на доходы физических лиц.</a:t>
            </a:r>
          </a:p>
          <a:p>
            <a:pPr>
              <a:buNone/>
            </a:pPr>
            <a:r>
              <a:rPr lang="ru-RU" i="1" dirty="0" smtClean="0"/>
              <a:t>Решение.</a:t>
            </a:r>
            <a:r>
              <a:rPr lang="ru-RU" dirty="0" smtClean="0"/>
              <a:t> При начислении налога на доходы физических лиц надо учитывать, что налог на доходы составляет 13 %.</a:t>
            </a:r>
          </a:p>
          <a:p>
            <a:pPr>
              <a:buNone/>
            </a:pPr>
            <a:r>
              <a:rPr lang="ru-RU" dirty="0" smtClean="0"/>
              <a:t>30000*0,14 = 3900 (рублей)</a:t>
            </a:r>
          </a:p>
          <a:p>
            <a:pPr>
              <a:buNone/>
            </a:pPr>
            <a:r>
              <a:rPr lang="ru-RU" dirty="0" smtClean="0"/>
              <a:t>30000-3900 = 26100 (рублей)</a:t>
            </a:r>
          </a:p>
          <a:p>
            <a:pPr>
              <a:buNone/>
            </a:pPr>
            <a:r>
              <a:rPr lang="ru-RU" i="1" dirty="0" smtClean="0"/>
              <a:t>Ответ:</a:t>
            </a:r>
            <a:r>
              <a:rPr lang="ru-RU" dirty="0" smtClean="0"/>
              <a:t> 26100 рублей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Решение задач. </a:t>
            </a:r>
            <a:r>
              <a:rPr lang="ru-RU" dirty="0" smtClean="0">
                <a:solidFill>
                  <a:srgbClr val="002060"/>
                </a:solidFill>
              </a:rPr>
              <a:t>Скидка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сезонной распродаже магазин снизил цены на обувь на 24 %. Сколько рублей можно сэкономить при покупке кроссовок, если до снижения цены они стоили 593 р.?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Решение.</a:t>
            </a:r>
            <a:r>
              <a:rPr lang="ru-RU" dirty="0" smtClean="0"/>
              <a:t> 593*0,24 = 142,32 (рублей)</a:t>
            </a:r>
            <a:endParaRPr lang="ru-RU" dirty="0"/>
          </a:p>
          <a:p>
            <a:pPr>
              <a:buNone/>
            </a:pPr>
            <a:r>
              <a:rPr lang="ru-RU" i="1" dirty="0" smtClean="0"/>
              <a:t>Ответ:</a:t>
            </a:r>
            <a:r>
              <a:rPr lang="ru-RU" dirty="0" smtClean="0"/>
              <a:t> 142,32 рублей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Решение задач. </a:t>
            </a:r>
            <a:r>
              <a:rPr lang="ru-RU" dirty="0" smtClean="0">
                <a:solidFill>
                  <a:srgbClr val="002060"/>
                </a:solidFill>
              </a:rPr>
              <a:t>Выборы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референдуме приняли участие 60 % всех жителей одного из регионов города </a:t>
            </a:r>
            <a:r>
              <a:rPr lang="en-US" dirty="0" smtClean="0"/>
              <a:t>N</a:t>
            </a:r>
            <a:r>
              <a:rPr lang="ru-RU" dirty="0" smtClean="0"/>
              <a:t>, имеющих право голоса. Сколько человек приняли участие в референдуме, если в районе около 180 тыс. жителей, а право голоса имеют 81 %?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Решение.</a:t>
            </a:r>
            <a:r>
              <a:rPr lang="ru-RU" dirty="0" smtClean="0"/>
              <a:t> 180*0,81 = 145,8 (тыс.чел.)</a:t>
            </a:r>
          </a:p>
          <a:p>
            <a:pPr>
              <a:buNone/>
            </a:pPr>
            <a:r>
              <a:rPr lang="ru-RU" dirty="0" smtClean="0"/>
              <a:t>145,8*0,6 = 87,48 (тыс.чел)</a:t>
            </a:r>
          </a:p>
          <a:p>
            <a:pPr>
              <a:buNone/>
            </a:pPr>
            <a:r>
              <a:rPr lang="ru-RU" i="1" dirty="0" smtClean="0"/>
              <a:t>Ответ:</a:t>
            </a:r>
            <a:r>
              <a:rPr lang="ru-RU" dirty="0" smtClean="0"/>
              <a:t> 87,48 тыс. человек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Решение задач. </a:t>
            </a:r>
            <a:r>
              <a:rPr lang="ru-RU" dirty="0" smtClean="0">
                <a:solidFill>
                  <a:srgbClr val="002060"/>
                </a:solidFill>
              </a:rPr>
              <a:t>Смеси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бидон налили 3 литра молока однопроцентной жирности и 7 литров молока шестипроцентной жирности. Какова жирность полученного молока (в процентах).</a:t>
            </a:r>
          </a:p>
          <a:p>
            <a:pPr>
              <a:buNone/>
            </a:pPr>
            <a:r>
              <a:rPr lang="ru-RU" i="1" dirty="0" smtClean="0"/>
              <a:t>Решение.</a:t>
            </a:r>
            <a:r>
              <a:rPr lang="ru-RU" dirty="0" smtClean="0"/>
              <a:t> 3*0.01 = 0,03</a:t>
            </a:r>
          </a:p>
          <a:p>
            <a:pPr>
              <a:buNone/>
            </a:pPr>
            <a:r>
              <a:rPr lang="ru-RU" dirty="0" smtClean="0"/>
              <a:t>7*0,06 = 0,42</a:t>
            </a:r>
          </a:p>
          <a:p>
            <a:pPr>
              <a:buNone/>
            </a:pPr>
            <a:r>
              <a:rPr lang="ru-RU" dirty="0" smtClean="0"/>
              <a:t>0,03 + 0,42 = 0,45</a:t>
            </a:r>
          </a:p>
          <a:p>
            <a:pPr>
              <a:buNone/>
            </a:pPr>
            <a:r>
              <a:rPr lang="ru-RU" dirty="0" smtClean="0"/>
              <a:t>3 + 7 =10 (литров)</a:t>
            </a:r>
          </a:p>
          <a:p>
            <a:pPr>
              <a:buNone/>
            </a:pPr>
            <a:r>
              <a:rPr lang="ru-RU" dirty="0" smtClean="0"/>
              <a:t>0,45:10 = 0,045</a:t>
            </a:r>
          </a:p>
          <a:p>
            <a:pPr>
              <a:buNone/>
            </a:pPr>
            <a:r>
              <a:rPr lang="ru-RU" dirty="0" smtClean="0"/>
              <a:t>0,045*100% = 4,5 %</a:t>
            </a:r>
          </a:p>
          <a:p>
            <a:pPr>
              <a:buNone/>
            </a:pPr>
            <a:r>
              <a:rPr lang="ru-RU" i="1" dirty="0" smtClean="0"/>
              <a:t>Ответ: </a:t>
            </a:r>
            <a:r>
              <a:rPr lang="ru-RU" dirty="0" smtClean="0"/>
              <a:t>4,5 %</a:t>
            </a:r>
            <a:endParaRPr lang="ru-RU" i="1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6720" y="571480"/>
          <a:ext cx="8927280" cy="5953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иаграмма" r:id="rId3" imgW="6096039" imgH="4067265" progId="MSGraph.Chart.8">
                  <p:embed followColorScheme="full"/>
                </p:oleObj>
              </mc:Choice>
              <mc:Fallback>
                <p:oleObj name="Диаграмма" r:id="rId3" imgW="6096039" imgH="406726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720" y="571480"/>
                        <a:ext cx="8927280" cy="59531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14612" y="2143116"/>
            <a:ext cx="1309974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13,3%</a:t>
            </a:r>
            <a:endParaRPr lang="ru-RU" sz="35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3214686"/>
            <a:ext cx="1928826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60%</a:t>
            </a:r>
            <a:endParaRPr lang="ru-RU" sz="35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357430"/>
            <a:ext cx="1381412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26,7%</a:t>
            </a:r>
            <a:endParaRPr lang="ru-RU" sz="35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Успеваемость 6а класса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Посещаемость кружков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85159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2227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Таким образом, процентами очень удобно пользоваться на практике, так как они выражают части целых чисел в одних и тех же сотых долях. Это даёт возможность упрощать расчёты и легко сравнивать части между собой и с целыми.</a:t>
            </a:r>
          </a:p>
          <a:p>
            <a:r>
              <a:rPr lang="ru-RU" dirty="0" smtClean="0"/>
              <a:t>В своей работе мы показали применение понятия процента при решении реальных задач только из некоторых сфер жизнедеятельности человека. В ходе нашего исследования мы пришли к выводу, что проценты помогают нам: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Грамотно разбираться в большом потоке информации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Правильно вкладывать деньги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Грамотно брать кредиты, выбирая более выгодный вариант.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Совершать выгодные покупки, экономя на скидках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Решать математические задачи.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psg.su/upload/iblock/121/121ae46cad74d51ba9632de323e203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714356"/>
            <a:ext cx="2857500" cy="2324101"/>
          </a:xfrm>
          <a:prstGeom prst="rect">
            <a:avLst/>
          </a:prstGeom>
          <a:noFill/>
        </p:spPr>
      </p:pic>
      <p:pic>
        <p:nvPicPr>
          <p:cNvPr id="4098" name="Picture 2" descr="https://torgsoft.ua/assets/images/articles/%D0%A2%D0%BE%D1%80%D0%B3%D1%81%D0%BE%D1%84%D1%82%20%D0%B2%20%D1%80%D0%B0%D1%81%D1%81%D1%80%D0%BE%D1%87%D0%BA%D1%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989290"/>
            <a:ext cx="3571868" cy="35718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0"/>
            <a:ext cx="822960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6643702" cy="52864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Проценты – одно из математических понятий, которые часто встречаются в нашей жизни. Мы часто читаем или слышим, что, например, в выборах приняли участие 52% избирателей, банк начисляет 12% годовых, магазин объявил скидку в 30 %. Как видим, понятие процент прочно вошло в жизнь современного человека. Любой человек должен уметь свободно решать задачи, предлагаемые самой жизнью, уметь просчитать различные предложения магазинов, кредитных отделов и различных банков и выбрать наиболее выгодные.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Список литературы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68" cy="52864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Никольский, С.Н., Потапов, М.К., Решетников, Н.Н. Алгебра в 7 </a:t>
            </a:r>
            <a:r>
              <a:rPr lang="ru-RU" dirty="0" err="1" smtClean="0"/>
              <a:t>классе:методические</a:t>
            </a:r>
            <a:r>
              <a:rPr lang="ru-RU" dirty="0" smtClean="0"/>
              <a:t> материалы: - М.: Просвещение, 2002.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Барабанов, О.О. Задачи на проценты как проблемы словоупотребления // Математика в школе. – 2003. – №5. – С. 50 – 59.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Башарин</a:t>
            </a:r>
            <a:r>
              <a:rPr lang="ru-RU" dirty="0" smtClean="0"/>
              <a:t>, Г.П. Начала финансовой математики. – М., 1997.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Виленкин</a:t>
            </a:r>
            <a:r>
              <a:rPr lang="ru-RU" dirty="0" smtClean="0"/>
              <a:t>, Н.Л. За страницами учебника математики. – М.: Просвещение, 1989. – С.73.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redytoff.ru/wp-content/uploads/2017/05/Depozitnyj-kalkulyat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14422"/>
            <a:ext cx="3214709" cy="3214710"/>
          </a:xfrm>
          <a:prstGeom prst="rect">
            <a:avLst/>
          </a:prstGeom>
          <a:noFill/>
        </p:spPr>
      </p:pic>
      <p:pic>
        <p:nvPicPr>
          <p:cNvPr id="4" name="Picture 6" descr="http://topkin.ru/wp-content/uploads/2017/02/interest-rates-800x6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357694"/>
            <a:ext cx="2949655" cy="2367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5572164" cy="47529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же производить процентные расчёты в тех или иных случаях?</a:t>
            </a:r>
            <a:r>
              <a:rPr lang="ru-RU" sz="2800" dirty="0" smtClean="0"/>
              <a:t> Этот вопрос заинтересовал         нас особенно после изучения на уроках математики темы «Процент». Захотелось увидеть </a:t>
            </a:r>
            <a:r>
              <a:rPr lang="ru-RU" dirty="0" smtClean="0"/>
              <a:t>широту применения  процентных вычислений в реальной жизни, формировать такие качества мышления, необходимые человеку для жизни в современном обществе</a:t>
            </a:r>
            <a:endParaRPr lang="ru-RU" dirty="0"/>
          </a:p>
        </p:txBody>
      </p:sp>
      <p:pic>
        <p:nvPicPr>
          <p:cNvPr id="1028" name="Picture 4" descr="https://bankiclub.ru/wp-content/uploads/2015/09/gde-vzyat-potrebitelskij-kredit-pod-malenkij-prots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806050">
            <a:off x="6753465" y="4568925"/>
            <a:ext cx="2134175" cy="15984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uslide.ru/images/14/20219/96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99261" cy="66972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6186502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7000924" cy="4467236"/>
          </a:xfrm>
        </p:spPr>
        <p:txBody>
          <a:bodyPr/>
          <a:lstStyle/>
          <a:p>
            <a:r>
              <a:rPr lang="ru-RU" dirty="0" smtClean="0"/>
              <a:t>Сформировать понимание необходимости знаний процентных вычислений для решения большого круга задач, показав широту применения процентных расчётов в реальной жизни.</a:t>
            </a:r>
          </a:p>
          <a:p>
            <a:r>
              <a:rPr lang="ru-RU" dirty="0" smtClean="0"/>
              <a:t>Формировать качества мышления, необходимые человеку для жизни в современном обществе, для общей социальной ориентации и решения практических проблем.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084168" y="0"/>
            <a:ext cx="3059832" cy="4221088"/>
            <a:chOff x="6084168" y="0"/>
            <a:chExt cx="3059832" cy="4221088"/>
          </a:xfrm>
        </p:grpSpPr>
        <p:pic>
          <p:nvPicPr>
            <p:cNvPr id="5" name="Рисунок 4" descr="процент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66568" y="0"/>
              <a:ext cx="1277432" cy="1196752"/>
            </a:xfrm>
            <a:prstGeom prst="rect">
              <a:avLst/>
            </a:prstGeom>
          </p:spPr>
        </p:pic>
        <p:pic>
          <p:nvPicPr>
            <p:cNvPr id="6" name="Рисунок 5" descr="процент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48264" y="188640"/>
              <a:ext cx="893120" cy="836712"/>
            </a:xfrm>
            <a:prstGeom prst="rect">
              <a:avLst/>
            </a:prstGeom>
          </p:spPr>
        </p:pic>
        <p:pic>
          <p:nvPicPr>
            <p:cNvPr id="7" name="Рисунок 6" descr="процент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84168" y="332656"/>
              <a:ext cx="691763" cy="648072"/>
            </a:xfrm>
            <a:prstGeom prst="rect">
              <a:avLst/>
            </a:prstGeom>
          </p:spPr>
        </p:pic>
        <p:pic>
          <p:nvPicPr>
            <p:cNvPr id="8" name="Рисунок 7" descr="процент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28384" y="1484784"/>
              <a:ext cx="893120" cy="836712"/>
            </a:xfrm>
            <a:prstGeom prst="rect">
              <a:avLst/>
            </a:prstGeom>
          </p:spPr>
        </p:pic>
        <p:pic>
          <p:nvPicPr>
            <p:cNvPr id="9" name="Рисунок 8" descr="процент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00392" y="2636912"/>
              <a:ext cx="691763" cy="648072"/>
            </a:xfrm>
            <a:prstGeom prst="rect">
              <a:avLst/>
            </a:prstGeom>
          </p:spPr>
        </p:pic>
        <p:pic>
          <p:nvPicPr>
            <p:cNvPr id="10" name="Рисунок 9" descr="процент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00393" y="3645024"/>
              <a:ext cx="614900" cy="576064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/>
        </p:nvGrpSpPr>
        <p:grpSpPr>
          <a:xfrm>
            <a:off x="0" y="3501008"/>
            <a:ext cx="4359316" cy="3356992"/>
            <a:chOff x="179512" y="3284984"/>
            <a:chExt cx="4359316" cy="3356992"/>
          </a:xfrm>
        </p:grpSpPr>
        <p:pic>
          <p:nvPicPr>
            <p:cNvPr id="12" name="Рисунок 11" descr="процент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5445224"/>
              <a:ext cx="1277432" cy="1196752"/>
            </a:xfrm>
            <a:prstGeom prst="rect">
              <a:avLst/>
            </a:prstGeom>
          </p:spPr>
        </p:pic>
        <p:pic>
          <p:nvPicPr>
            <p:cNvPr id="13" name="Рисунок 12" descr="процент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3688" y="5805264"/>
              <a:ext cx="893120" cy="836712"/>
            </a:xfrm>
            <a:prstGeom prst="rect">
              <a:avLst/>
            </a:prstGeom>
          </p:spPr>
        </p:pic>
        <p:pic>
          <p:nvPicPr>
            <p:cNvPr id="14" name="Рисунок 13" descr="процент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87824" y="5949280"/>
              <a:ext cx="691763" cy="648072"/>
            </a:xfrm>
            <a:prstGeom prst="rect">
              <a:avLst/>
            </a:prstGeom>
          </p:spPr>
        </p:pic>
        <p:pic>
          <p:nvPicPr>
            <p:cNvPr id="15" name="Рисунок 14" descr="процент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520" y="4293096"/>
              <a:ext cx="893120" cy="836712"/>
            </a:xfrm>
            <a:prstGeom prst="rect">
              <a:avLst/>
            </a:prstGeom>
          </p:spPr>
        </p:pic>
        <p:pic>
          <p:nvPicPr>
            <p:cNvPr id="16" name="Рисунок 15" descr="процент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284984"/>
              <a:ext cx="691763" cy="648072"/>
            </a:xfrm>
            <a:prstGeom prst="rect">
              <a:avLst/>
            </a:prstGeom>
          </p:spPr>
        </p:pic>
        <p:pic>
          <p:nvPicPr>
            <p:cNvPr id="17" name="Рисунок 16" descr="процент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23928" y="6021288"/>
              <a:ext cx="614900" cy="57606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s://static7.depositphotos.com/1003595/680/i/950/depositphotos_6809310-stock-photo-stack-of-boxes-with-perc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2929079" cy="2786058"/>
          </a:xfrm>
          <a:prstGeom prst="rect">
            <a:avLst/>
          </a:prstGeom>
          <a:noFill/>
        </p:spPr>
      </p:pic>
      <p:pic>
        <p:nvPicPr>
          <p:cNvPr id="7" name="Picture 2" descr="https://torgsoft.ua/assets/images/articles/%D0%A2%D0%BE%D1%80%D0%B3%D1%81%D0%BE%D1%84%D1%82%20%D0%B2%20%D1%80%D0%B0%D1%81%D1%81%D1%80%D0%BE%D1%87%D0%BA%D1%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286124"/>
            <a:ext cx="3428992" cy="3428992"/>
          </a:xfrm>
          <a:prstGeom prst="rect">
            <a:avLst/>
          </a:prstGeom>
          <a:noFill/>
        </p:spPr>
      </p:pic>
      <p:pic>
        <p:nvPicPr>
          <p:cNvPr id="4102" name="Picture 6" descr="https://t3.ftcdn.net/jpg/00/48/54/90/500_F_48549031_sDjXNSZVyNeYp9ol0PLQFPc9naIuQSd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6585" y="857232"/>
            <a:ext cx="3851104" cy="2857520"/>
          </a:xfrm>
          <a:prstGeom prst="rect">
            <a:avLst/>
          </a:prstGeom>
          <a:noFill/>
        </p:spPr>
      </p:pic>
      <p:pic>
        <p:nvPicPr>
          <p:cNvPr id="4100" name="Picture 4" descr="https://img3.stockfresh.com/files/c/coramax/m/65/7409568_stock-photo-percent-sig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9178" y="3857628"/>
            <a:ext cx="3273133" cy="30003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7015154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Задачи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5614998" cy="4389120"/>
          </a:xfrm>
        </p:spPr>
        <p:txBody>
          <a:bodyPr/>
          <a:lstStyle/>
          <a:p>
            <a:r>
              <a:rPr lang="ru-RU" dirty="0" smtClean="0"/>
              <a:t>Сформировать умения производить процентные вычисления, необходимые для применения в практической деятельности.</a:t>
            </a:r>
          </a:p>
          <a:p>
            <a:r>
              <a:rPr lang="ru-RU" dirty="0" smtClean="0"/>
              <a:t>Решать основные задачи на проценты.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3.stockfresh.com/files/t/timurock/m/10/3535954_stock-vector-money-conce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84" y="0"/>
            <a:ext cx="2143116" cy="21431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6143668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 истории…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7572396" cy="55721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Слово «процент» происходит от латинского слова </a:t>
            </a:r>
            <a:r>
              <a:rPr lang="en-US" dirty="0" smtClean="0"/>
              <a:t>per centum</a:t>
            </a:r>
            <a:r>
              <a:rPr lang="ru-RU" dirty="0" smtClean="0"/>
              <a:t>, что означает «за сотню». Идея выражения частей целого постоянно в одних и тех же долях, вызванная практическими соображениями, родилась ещё в древности у вавилонян. До нас дошли составленные вавилонянами таблицы процентов, которые позволяли быстро определять сумму процентных денег. Были известны проценты и в Индии. Индийские математики вычисляли проценты, применяя так называемое тройное правило, т.е. пользуясь пропорцией.</a:t>
            </a:r>
          </a:p>
          <a:p>
            <a:r>
              <a:rPr lang="ru-RU" dirty="0" smtClean="0"/>
              <a:t>Денежные расчёты с процентами были особенно распространены в Древнем Риме. Римляне называли процентами деньги, которые платил должник заимодавцу за каждую сотню. Даже римский сенат вынужден был установить максимально допустимый процент, взимаемый с должника, так как некоторые заимодавцы усердствовали в получении процентных денег. От римлян проценты перешли к другим народам.</a:t>
            </a:r>
          </a:p>
          <a:p>
            <a:endParaRPr lang="ru-RU" dirty="0"/>
          </a:p>
        </p:txBody>
      </p:sp>
      <p:pic>
        <p:nvPicPr>
          <p:cNvPr id="6" name="Picture 2" descr="http://funstatement.ru/wp-content/uploads/2016/12/32260813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7581" y="3929066"/>
            <a:ext cx="1976419" cy="14823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prostokred.ru/wp-content/uploads/Proc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3786190"/>
            <a:ext cx="2857500" cy="2857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829312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 истории…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7000892" cy="54292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Впервые опубликовал таблицы для расчёта процентов в 1584 г. </a:t>
            </a:r>
            <a:r>
              <a:rPr lang="ru-RU" dirty="0" err="1" smtClean="0"/>
              <a:t>Симон</a:t>
            </a:r>
            <a:r>
              <a:rPr lang="ru-RU" dirty="0" smtClean="0"/>
              <a:t> </a:t>
            </a:r>
            <a:r>
              <a:rPr lang="ru-RU" dirty="0" err="1" smtClean="0"/>
              <a:t>Стевин</a:t>
            </a:r>
            <a:r>
              <a:rPr lang="ru-RU" dirty="0" smtClean="0"/>
              <a:t> – инженер из города Брюгге (Нидерланды). </a:t>
            </a:r>
            <a:r>
              <a:rPr lang="ru-RU" dirty="0" err="1" smtClean="0"/>
              <a:t>Стевин</a:t>
            </a:r>
            <a:r>
              <a:rPr lang="ru-RU" dirty="0" smtClean="0"/>
              <a:t> известен замечательным разнообразием научных открытий, в том числе – особой записи десятичных дробей.</a:t>
            </a:r>
          </a:p>
          <a:p>
            <a:r>
              <a:rPr lang="ru-RU" dirty="0" smtClean="0"/>
              <a:t>Долгое время под процентами понимались исключительно прибыль или убыток на каждые 100 рублей. Они применялись только в торговых и денежных сделках. Затем область их применения расширились, проценты встречаются в хозяйственных и финансовых расчётах, статистике, науке и технике. Ныне процент – это частный вид десятичных дробей, сотая доля целого (принимаемого за единицу).</a:t>
            </a:r>
          </a:p>
        </p:txBody>
      </p:sp>
      <p:pic>
        <p:nvPicPr>
          <p:cNvPr id="1032" name="Picture 8" descr="http://people-archive.ru/img/cache/person/151736/middle/main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928670"/>
            <a:ext cx="2500298" cy="23440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Основные сокращённые процентные отношения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100% = 1;</a:t>
            </a:r>
          </a:p>
          <a:p>
            <a:r>
              <a:rPr lang="ru-RU" sz="3200" dirty="0" smtClean="0"/>
              <a:t>50% = 0,5;</a:t>
            </a:r>
          </a:p>
          <a:p>
            <a:r>
              <a:rPr lang="ru-RU" sz="3200" dirty="0" smtClean="0"/>
              <a:t>25% = 0,25;</a:t>
            </a:r>
          </a:p>
          <a:p>
            <a:r>
              <a:rPr lang="ru-RU" sz="3200" dirty="0" smtClean="0"/>
              <a:t>12,5% = 0,125;</a:t>
            </a:r>
          </a:p>
          <a:p>
            <a:r>
              <a:rPr lang="ru-RU" sz="3200" dirty="0" smtClean="0"/>
              <a:t>200% = 2;</a:t>
            </a:r>
          </a:p>
          <a:p>
            <a:r>
              <a:rPr lang="ru-RU" sz="3200" dirty="0" smtClean="0"/>
              <a:t>10% = 0,1;</a:t>
            </a:r>
          </a:p>
          <a:p>
            <a:r>
              <a:rPr lang="ru-RU" sz="3200" dirty="0" smtClean="0"/>
              <a:t>5% = 0,05;</a:t>
            </a:r>
          </a:p>
          <a:p>
            <a:r>
              <a:rPr lang="ru-RU" sz="3200" dirty="0" smtClean="0"/>
              <a:t>1% = 0,01.</a:t>
            </a:r>
          </a:p>
          <a:p>
            <a:endParaRPr lang="ru-RU" sz="3200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912</TotalTime>
  <Words>1151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Диаграмма</vt:lpstr>
      <vt:lpstr>Ох, уж эти проценты! </vt:lpstr>
      <vt:lpstr>Актуальность проекта</vt:lpstr>
      <vt:lpstr>Презентация PowerPoint</vt:lpstr>
      <vt:lpstr>Презентация PowerPoint</vt:lpstr>
      <vt:lpstr>Цель проекта</vt:lpstr>
      <vt:lpstr>Задачи проекта</vt:lpstr>
      <vt:lpstr>Из истории…</vt:lpstr>
      <vt:lpstr>Из истории…</vt:lpstr>
      <vt:lpstr>Основные сокращённые процентные отношения</vt:lpstr>
      <vt:lpstr>Основные понятия, связанные с процентами</vt:lpstr>
      <vt:lpstr>Сложные проценты</vt:lpstr>
      <vt:lpstr>Решение задач. Вклады</vt:lpstr>
      <vt:lpstr>Решение задач. Зарплата </vt:lpstr>
      <vt:lpstr>Решение задач. Скидка</vt:lpstr>
      <vt:lpstr>Решение задач. Выборы</vt:lpstr>
      <vt:lpstr>Решение задач. Смеси</vt:lpstr>
      <vt:lpstr>Успеваемость 6а класса</vt:lpstr>
      <vt:lpstr>Посещаемость кружков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Ох, уж эти проценты! </dc:title>
  <dc:creator>Admin</dc:creator>
  <cp:lastModifiedBy>user</cp:lastModifiedBy>
  <cp:revision>87</cp:revision>
  <dcterms:created xsi:type="dcterms:W3CDTF">2018-01-28T18:41:36Z</dcterms:created>
  <dcterms:modified xsi:type="dcterms:W3CDTF">2018-03-19T10:07:55Z</dcterms:modified>
</cp:coreProperties>
</file>