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6" r:id="rId1"/>
  </p:sldMasterIdLst>
  <p:notesMasterIdLst>
    <p:notesMasterId r:id="rId16"/>
  </p:notesMasterIdLst>
  <p:sldIdLst>
    <p:sldId id="262" r:id="rId2"/>
    <p:sldId id="266" r:id="rId3"/>
    <p:sldId id="277" r:id="rId4"/>
    <p:sldId id="278" r:id="rId5"/>
    <p:sldId id="279" r:id="rId6"/>
    <p:sldId id="280" r:id="rId7"/>
    <p:sldId id="269" r:id="rId8"/>
    <p:sldId id="274" r:id="rId9"/>
    <p:sldId id="270" r:id="rId10"/>
    <p:sldId id="273" r:id="rId11"/>
    <p:sldId id="271" r:id="rId12"/>
    <p:sldId id="272" r:id="rId13"/>
    <p:sldId id="275" r:id="rId14"/>
    <p:sldId id="27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833ED2-0950-4A27-837C-5D90339C120A}" type="datetimeFigureOut">
              <a:rPr lang="ru-RU" smtClean="0"/>
              <a:t>28.06.2018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7D970A-ED17-45C5-A5A0-0E66BA1D53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749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7D970A-ED17-45C5-A5A0-0E66BA1D5377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5887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0A87-78FA-478C-9AA4-3260CE11B927}" type="datetimeFigureOut">
              <a:rPr lang="ru-RU" smtClean="0"/>
              <a:t>28.06.2018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CA2D0-D9B5-48F0-92F8-9F1579A208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825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0A87-78FA-478C-9AA4-3260CE11B927}" type="datetimeFigureOut">
              <a:rPr lang="ru-RU" smtClean="0"/>
              <a:t>28.06.2018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CA2D0-D9B5-48F0-92F8-9F1579A208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574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0A87-78FA-478C-9AA4-3260CE11B927}" type="datetimeFigureOut">
              <a:rPr lang="ru-RU" smtClean="0"/>
              <a:t>28.06.2018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CA2D0-D9B5-48F0-92F8-9F1579A208E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537976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0A87-78FA-478C-9AA4-3260CE11B927}" type="datetimeFigureOut">
              <a:rPr lang="ru-RU" smtClean="0"/>
              <a:t>28.06.2018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CA2D0-D9B5-48F0-92F8-9F1579A208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8323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0A87-78FA-478C-9AA4-3260CE11B927}" type="datetimeFigureOut">
              <a:rPr lang="ru-RU" smtClean="0"/>
              <a:t>28.06.2018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CA2D0-D9B5-48F0-92F8-9F1579A208E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503818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0A87-78FA-478C-9AA4-3260CE11B927}" type="datetimeFigureOut">
              <a:rPr lang="ru-RU" smtClean="0"/>
              <a:t>28.06.2018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CA2D0-D9B5-48F0-92F8-9F1579A208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0007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0A87-78FA-478C-9AA4-3260CE11B927}" type="datetimeFigureOut">
              <a:rPr lang="ru-RU" smtClean="0"/>
              <a:t>28.06.2018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CA2D0-D9B5-48F0-92F8-9F1579A208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73574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0A87-78FA-478C-9AA4-3260CE11B927}" type="datetimeFigureOut">
              <a:rPr lang="ru-RU" smtClean="0"/>
              <a:t>28.06.2018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CA2D0-D9B5-48F0-92F8-9F1579A208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011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0A87-78FA-478C-9AA4-3260CE11B927}" type="datetimeFigureOut">
              <a:rPr lang="ru-RU" smtClean="0"/>
              <a:t>28.06.2018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CA2D0-D9B5-48F0-92F8-9F1579A208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493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0A87-78FA-478C-9AA4-3260CE11B927}" type="datetimeFigureOut">
              <a:rPr lang="ru-RU" smtClean="0"/>
              <a:t>28.06.2018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CA2D0-D9B5-48F0-92F8-9F1579A208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37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0A87-78FA-478C-9AA4-3260CE11B927}" type="datetimeFigureOut">
              <a:rPr lang="ru-RU" smtClean="0"/>
              <a:t>28.06.2018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CA2D0-D9B5-48F0-92F8-9F1579A208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351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0A87-78FA-478C-9AA4-3260CE11B927}" type="datetimeFigureOut">
              <a:rPr lang="ru-RU" smtClean="0"/>
              <a:t>28.06.2018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CA2D0-D9B5-48F0-92F8-9F1579A208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340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0A87-78FA-478C-9AA4-3260CE11B927}" type="datetimeFigureOut">
              <a:rPr lang="ru-RU" smtClean="0"/>
              <a:t>28.06.2018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CA2D0-D9B5-48F0-92F8-9F1579A208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151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0A87-78FA-478C-9AA4-3260CE11B927}" type="datetimeFigureOut">
              <a:rPr lang="ru-RU" smtClean="0"/>
              <a:t>28.06.2018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CA2D0-D9B5-48F0-92F8-9F1579A208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888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0A87-78FA-478C-9AA4-3260CE11B927}" type="datetimeFigureOut">
              <a:rPr lang="ru-RU" smtClean="0"/>
              <a:t>28.06.2018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CA2D0-D9B5-48F0-92F8-9F1579A208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272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0A87-78FA-478C-9AA4-3260CE11B927}" type="datetimeFigureOut">
              <a:rPr lang="ru-RU" smtClean="0"/>
              <a:t>28.06.2018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CA2D0-D9B5-48F0-92F8-9F1579A208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5678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C0A87-78FA-478C-9AA4-3260CE11B927}" type="datetimeFigureOut">
              <a:rPr lang="ru-RU" smtClean="0"/>
              <a:t>28.06.2018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97CA2D0-D9B5-48F0-92F8-9F1579A208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705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  <p:sldLayoutId id="2147483959" r:id="rId3"/>
    <p:sldLayoutId id="2147483960" r:id="rId4"/>
    <p:sldLayoutId id="2147483961" r:id="rId5"/>
    <p:sldLayoutId id="2147483962" r:id="rId6"/>
    <p:sldLayoutId id="2147483963" r:id="rId7"/>
    <p:sldLayoutId id="2147483964" r:id="rId8"/>
    <p:sldLayoutId id="2147483965" r:id="rId9"/>
    <p:sldLayoutId id="2147483966" r:id="rId10"/>
    <p:sldLayoutId id="2147483967" r:id="rId11"/>
    <p:sldLayoutId id="2147483968" r:id="rId12"/>
    <p:sldLayoutId id="2147483969" r:id="rId13"/>
    <p:sldLayoutId id="2147483970" r:id="rId14"/>
    <p:sldLayoutId id="2147483971" r:id="rId15"/>
    <p:sldLayoutId id="214748397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653136"/>
            <a:ext cx="6781800" cy="1600200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Оценивание</a:t>
            </a:r>
            <a:r>
              <a:rPr lang="ru-RU" smtClean="0">
                <a:solidFill>
                  <a:srgbClr val="00B0F0"/>
                </a:solidFill>
              </a:rPr>
              <a:t/>
            </a:r>
            <a:br>
              <a:rPr lang="ru-RU" smtClean="0">
                <a:solidFill>
                  <a:srgbClr val="00B0F0"/>
                </a:solidFill>
              </a:rPr>
            </a:b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517037"/>
            <a:ext cx="4032448" cy="3136099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609600"/>
            <a:ext cx="3657600" cy="4835623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F0"/>
                </a:solidFill>
              </a:rPr>
              <a:t>это одно из наиболее действенных средств, повышающих эффективность обучения</a:t>
            </a:r>
            <a:endParaRPr lang="ru-RU" sz="32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100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001590" y="2160588"/>
            <a:ext cx="2823570" cy="388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G:\Новая папка (3)\Новая папка\4кл 0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476672"/>
            <a:ext cx="4397610" cy="6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161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G:\Новая папка (3)\Новая папка\4 кл 0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4449962" cy="61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G:\Новая папка (3)\Новая папка\4 кл 0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404664"/>
            <a:ext cx="4397610" cy="6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053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G:\Новая папка (3)\Новая папка\4 кл 0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943" y="413927"/>
            <a:ext cx="4449962" cy="61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G:\Новая папка (3)\Новая папка\4 кл 0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4038" y="422378"/>
            <a:ext cx="4449962" cy="61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845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92696"/>
            <a:ext cx="7848872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00B0F0"/>
                </a:solidFill>
              </a:rPr>
              <a:t>Оценка должна:</a:t>
            </a:r>
          </a:p>
          <a:p>
            <a:r>
              <a:rPr lang="ru-RU" sz="2800" dirty="0"/>
              <a:t>•	Стимулировать ответственность учащихся за результаты.</a:t>
            </a:r>
          </a:p>
          <a:p>
            <a:r>
              <a:rPr lang="ru-RU" sz="2800" dirty="0"/>
              <a:t>•	Помогать учиться на своих ошибках.</a:t>
            </a:r>
          </a:p>
          <a:p>
            <a:r>
              <a:rPr lang="ru-RU" sz="2800" dirty="0"/>
              <a:t>•	Помочь понять, что не получается и почему.</a:t>
            </a:r>
          </a:p>
          <a:p>
            <a:r>
              <a:rPr lang="ru-RU" sz="2800" dirty="0"/>
              <a:t>•	Фиксировать неудачи, </a:t>
            </a:r>
            <a:r>
              <a:rPr lang="ru-RU" sz="2800" dirty="0" smtClean="0"/>
              <a:t>но не </a:t>
            </a:r>
            <a:r>
              <a:rPr lang="ru-RU" sz="2800" dirty="0"/>
              <a:t>наказывать за них.</a:t>
            </a:r>
          </a:p>
          <a:p>
            <a:r>
              <a:rPr lang="ru-RU" sz="2800" dirty="0"/>
              <a:t>•	Помочь понять, что надо освоить.</a:t>
            </a:r>
          </a:p>
          <a:p>
            <a:r>
              <a:rPr lang="ru-RU" sz="2800" dirty="0"/>
              <a:t>•	Оценивать динамику достижений.</a:t>
            </a:r>
          </a:p>
          <a:p>
            <a:r>
              <a:rPr lang="ru-RU" sz="2800" dirty="0"/>
              <a:t>•	Мотивировать на успех.</a:t>
            </a:r>
          </a:p>
        </p:txBody>
      </p:sp>
    </p:spTree>
    <p:extLst>
      <p:ext uri="{BB962C8B-B14F-4D97-AF65-F5344CB8AC3E}">
        <p14:creationId xmlns:p14="http://schemas.microsoft.com/office/powerpoint/2010/main" val="386936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119907"/>
            <a:ext cx="6246440" cy="4858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  оценивании необходимо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учитывать психологические особенности ребенка младшего школьного возраста: неумение объективно оценить результат своей деятельности, слабый контроль и самоконтроль, неадекватность принятия оценки учителя и др. Любая проверка знаний должна определяться характером и объемом ранее изученного материала и уровнем общего развития учащихся.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51030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Важно!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10286" y="5373216"/>
            <a:ext cx="6347714" cy="1104666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214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8544" y="3789040"/>
            <a:ext cx="6781800" cy="273630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B0F0"/>
                </a:solidFill>
              </a:rPr>
              <a:t>Оценивание – действенное средство, </a:t>
            </a:r>
            <a:br>
              <a:rPr lang="ru-RU" sz="3600" dirty="0" smtClean="0">
                <a:solidFill>
                  <a:srgbClr val="00B0F0"/>
                </a:solidFill>
              </a:rPr>
            </a:br>
            <a:r>
              <a:rPr lang="ru-RU" sz="3600" dirty="0" smtClean="0">
                <a:solidFill>
                  <a:srgbClr val="00B0F0"/>
                </a:solidFill>
              </a:rPr>
              <a:t>повышающее эффективность обучения</a:t>
            </a: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92696"/>
            <a:ext cx="8119864" cy="3679304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обеспечивает эффективную обратную связь учителя и ученика;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 включает учеников в процесс собственного учения;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направлено в обучении (учении) на достижение результатов, полученных при оценивании;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осознать то, насколько сильно от оценивания зависит мотивация и самооценка учеников, которые существенным образом влияют на обучение;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развивает способности учеников  оценивать свои результаты.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295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685852" y="514925"/>
            <a:ext cx="3838476" cy="552643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>
                <a:solidFill>
                  <a:srgbClr val="FF0000"/>
                </a:solidFill>
              </a:rPr>
              <a:t>Оценка и отметка должны нести в </a:t>
            </a:r>
            <a:r>
              <a:rPr lang="ru-RU" sz="2400" dirty="0" smtClean="0">
                <a:solidFill>
                  <a:srgbClr val="FF0000"/>
                </a:solidFill>
              </a:rPr>
              <a:t>себе</a:t>
            </a:r>
          </a:p>
          <a:p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Воспитательную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функцию</a:t>
            </a:r>
          </a:p>
          <a:p>
            <a:pPr marL="0" indent="0">
              <a:buNone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Эмоциональную функцию </a:t>
            </a:r>
          </a:p>
          <a:p>
            <a:pPr marL="0" indent="0">
              <a:buNone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Информационную функцию </a:t>
            </a:r>
          </a:p>
          <a:p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Функцию управления </a:t>
            </a: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980728"/>
            <a:ext cx="3264000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663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09600" y="2996952"/>
            <a:ext cx="6347714" cy="1016248"/>
          </a:xfrm>
        </p:spPr>
        <p:txBody>
          <a:bodyPr>
            <a:noAutofit/>
          </a:bodyPr>
          <a:lstStyle/>
          <a:p>
            <a:pPr lvl="0"/>
            <a:r>
              <a:rPr lang="ru-RU" sz="3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Ученики вместе с учителем выделяют критерии оценивания  качества освоения способа действия</a:t>
            </a:r>
            <a:r>
              <a:rPr lang="ru-RU" sz="3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3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учатся </a:t>
            </a:r>
            <a:r>
              <a:rPr lang="ru-RU" sz="3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оценивать свою </a:t>
            </a:r>
            <a:r>
              <a:rPr lang="ru-RU" sz="3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    работу </a:t>
            </a:r>
            <a:r>
              <a:rPr lang="ru-RU" sz="3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</a:t>
            </a:r>
            <a:r>
              <a:rPr lang="ru-RU" sz="3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этими </a:t>
            </a:r>
            <a:r>
              <a:rPr lang="ru-RU" sz="3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критериями</a:t>
            </a:r>
            <a:br>
              <a:rPr lang="ru-RU" sz="3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type="body" idx="1"/>
          </p:nvPr>
        </p:nvSpPr>
        <p:spPr>
          <a:xfrm flipV="1">
            <a:off x="609600" y="6041362"/>
            <a:ext cx="6347714" cy="51934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430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5" y="609600"/>
            <a:ext cx="6849808" cy="123522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Успешность </a:t>
            </a:r>
            <a:br>
              <a:rPr lang="ru-RU" sz="3200" dirty="0" smtClean="0"/>
            </a:br>
            <a:r>
              <a:rPr lang="ru-RU" sz="3200" dirty="0" smtClean="0"/>
              <a:t>и</a:t>
            </a:r>
            <a:br>
              <a:rPr lang="ru-RU" sz="3200" dirty="0" smtClean="0"/>
            </a:br>
            <a:r>
              <a:rPr lang="ru-RU" sz="3200" dirty="0" smtClean="0"/>
              <a:t> самостоятельность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598" y="2737244"/>
            <a:ext cx="3257041" cy="3304119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целенаправленно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передаёт ученикам функции контроля и оценки;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Ученики осваивают позиции «учителя» и «ученика».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971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Требования к заданиям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9" y="1484784"/>
            <a:ext cx="6347714" cy="4556579"/>
          </a:xfrm>
        </p:spPr>
        <p:txBody>
          <a:bodyPr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известный ученикам способ действия.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Действие по плану!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заданий с ошибками, связанными с изученным способом действия.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 обнаруживает, исправляет ошибки, анализирует причины их совершения.</a:t>
            </a:r>
          </a:p>
          <a:p>
            <a:pPr lvl="0"/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видит ошибки – не владеет способом!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уроке ученики работают в соответствии с открытым ими ранее планом действия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811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Чему учатся дети?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Разграничивать собственное знание и незнание.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Задавать «умные вопросы».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Осознанно отказываться от выполнения некоторых заданий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067944" y="2160589"/>
            <a:ext cx="3254751" cy="32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24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теста для работы в паре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42011" y="2160587"/>
            <a:ext cx="4005826" cy="5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28184" y="2160590"/>
            <a:ext cx="729130" cy="3880773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11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для групповой работы и 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работе в парах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G:\Новая папка (3)\Новая папка\0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086" y="1772816"/>
            <a:ext cx="3792463" cy="51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G:\Новая папка (3)\Новая папка\4кл 0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1736816"/>
            <a:ext cx="3793456" cy="51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501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320</TotalTime>
  <Words>255</Words>
  <Application>Microsoft Office PowerPoint</Application>
  <PresentationFormat>Экран (4:3)</PresentationFormat>
  <Paragraphs>45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Грань</vt:lpstr>
      <vt:lpstr>Оценивание </vt:lpstr>
      <vt:lpstr>Оценивание – действенное средство,  повышающее эффективность обучения </vt:lpstr>
      <vt:lpstr>Презентация PowerPoint</vt:lpstr>
      <vt:lpstr>Ученики вместе с учителем выделяют критерии оценивания  качества освоения способа действия;          учатся оценивать свою        работу в соответствии с    этими критериями </vt:lpstr>
      <vt:lpstr>Успешность  и  самостоятельность</vt:lpstr>
      <vt:lpstr>Требования к заданиям</vt:lpstr>
      <vt:lpstr>Чему учатся дети?</vt:lpstr>
      <vt:lpstr>Пример теста для работы в паре</vt:lpstr>
      <vt:lpstr>Материалы для групповой работы и  работе в парах</vt:lpstr>
      <vt:lpstr>Презентация PowerPoint</vt:lpstr>
      <vt:lpstr>Презентация PowerPoint</vt:lpstr>
      <vt:lpstr>Презентация PowerPoint</vt:lpstr>
      <vt:lpstr>Презентация PowerPoint</vt:lpstr>
      <vt:lpstr>Важно!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Ученики на таких уроках овладевают контролем – вниманием В ситуации появления новой задачи овладевают рефлексивным контролем.</dc:title>
  <dc:creator>HP</dc:creator>
  <cp:lastModifiedBy>oem</cp:lastModifiedBy>
  <cp:revision>26</cp:revision>
  <dcterms:created xsi:type="dcterms:W3CDTF">2015-11-01T16:23:28Z</dcterms:created>
  <dcterms:modified xsi:type="dcterms:W3CDTF">2018-06-28T12:48:23Z</dcterms:modified>
</cp:coreProperties>
</file>