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9"/>
  </p:notesMasterIdLst>
  <p:sldIdLst>
    <p:sldId id="277" r:id="rId2"/>
    <p:sldId id="260" r:id="rId3"/>
    <p:sldId id="280" r:id="rId4"/>
    <p:sldId id="256" r:id="rId5"/>
    <p:sldId id="257" r:id="rId6"/>
    <p:sldId id="275" r:id="rId7"/>
    <p:sldId id="263" r:id="rId8"/>
    <p:sldId id="258" r:id="rId9"/>
    <p:sldId id="264" r:id="rId10"/>
    <p:sldId id="265" r:id="rId11"/>
    <p:sldId id="279" r:id="rId12"/>
    <p:sldId id="268" r:id="rId13"/>
    <p:sldId id="276" r:id="rId14"/>
    <p:sldId id="286" r:id="rId15"/>
    <p:sldId id="269" r:id="rId16"/>
    <p:sldId id="270" r:id="rId17"/>
    <p:sldId id="271" r:id="rId18"/>
    <p:sldId id="272" r:id="rId19"/>
    <p:sldId id="273" r:id="rId20"/>
    <p:sldId id="274" r:id="rId21"/>
    <p:sldId id="283" r:id="rId22"/>
    <p:sldId id="281" r:id="rId23"/>
    <p:sldId id="284" r:id="rId24"/>
    <p:sldId id="282" r:id="rId25"/>
    <p:sldId id="287" r:id="rId26"/>
    <p:sldId id="288" r:id="rId27"/>
    <p:sldId id="289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0000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25" autoAdjust="0"/>
    <p:restoredTop sz="94728" autoAdjust="0"/>
  </p:normalViewPr>
  <p:slideViewPr>
    <p:cSldViewPr>
      <p:cViewPr varScale="1">
        <p:scale>
          <a:sx n="70" d="100"/>
          <a:sy n="70" d="100"/>
        </p:scale>
        <p:origin x="-13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4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712E88E-5BF6-4DE4-A5F2-C1384FEC8D77}" type="datetimeFigureOut">
              <a:rPr lang="ru-RU"/>
              <a:pPr>
                <a:defRPr/>
              </a:pPr>
              <a:t>02.06.2018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532DC61-DAEA-4110-9D56-96C3A9E801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6003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082F2-B9E5-4AA3-9667-E9D3324D2DB2}" type="datetimeFigureOut">
              <a:rPr lang="ru-RU"/>
              <a:pPr>
                <a:defRPr/>
              </a:pPr>
              <a:t>02.06.2018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10FEED-9A6D-436B-8A6E-0C6E42985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15B73-A80A-4921-A939-654871AD7B22}" type="datetimeFigureOut">
              <a:rPr lang="ru-RU"/>
              <a:pPr>
                <a:defRPr/>
              </a:pPr>
              <a:t>02.06.2018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43388-6075-4141-B020-9A7EE7841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9C7E8-C002-4FFA-9F40-952DC35889CD}" type="datetimeFigureOut">
              <a:rPr lang="ru-RU"/>
              <a:pPr>
                <a:defRPr/>
              </a:pPr>
              <a:t>02.06.2018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DB8E7-03E3-4055-B0F0-E10E5F4D09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D14D53D-C3AE-429D-A898-1059DC7F36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A2CC6-0817-4771-8952-D9D3F306364E}" type="datetimeFigureOut">
              <a:rPr lang="ru-RU"/>
              <a:pPr>
                <a:defRPr/>
              </a:pPr>
              <a:t>02.06.2018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B1259-1D2B-47CF-8077-531563E17E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74063-6C15-48D4-883C-9BEA603A79E1}" type="datetimeFigureOut">
              <a:rPr lang="ru-RU"/>
              <a:pPr>
                <a:defRPr/>
              </a:pPr>
              <a:t>02.06.2018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5CB04-B406-482E-AC57-499CF4ABEA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061D3-7FBF-4822-8939-8BE8B7774CE9}" type="datetimeFigureOut">
              <a:rPr lang="ru-RU"/>
              <a:pPr>
                <a:defRPr/>
              </a:pPr>
              <a:t>02.06.2018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D2DEF-8EF7-4AC6-B541-6AF58AE8EF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4456C-784C-4FFA-AF01-FB6F4804E4C5}" type="datetimeFigureOut">
              <a:rPr lang="ru-RU"/>
              <a:pPr>
                <a:defRPr/>
              </a:pPr>
              <a:t>02.06.2018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66E1C-6165-4DBA-B0B2-58E50B08B9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57515-66D9-4C7D-9A21-F766E8681049}" type="datetimeFigureOut">
              <a:rPr lang="ru-RU"/>
              <a:pPr>
                <a:defRPr/>
              </a:pPr>
              <a:t>02.06.2018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5EBC9-569A-4581-A8BF-3F316C73BA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F3567-55A0-4EBC-9C04-D89AB654F74B}" type="datetimeFigureOut">
              <a:rPr lang="ru-RU"/>
              <a:pPr>
                <a:defRPr/>
              </a:pPr>
              <a:t>02.06.2018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6AFDA-BFC1-48BB-B8C9-57AD257FB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370F9-8B9F-402B-968E-729925790544}" type="datetimeFigureOut">
              <a:rPr lang="ru-RU"/>
              <a:pPr>
                <a:defRPr/>
              </a:pPr>
              <a:t>02.06.2018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10AE4-31B8-4006-B676-0F920DDAE1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9FF9B-8D48-4BD8-89D6-4A4F85C915A6}" type="datetimeFigureOut">
              <a:rPr lang="ru-RU"/>
              <a:pPr>
                <a:defRPr/>
              </a:pPr>
              <a:t>02.06.2018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370F9-A793-4BE8-9369-5A78333C2E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D9F1E9FC-82A1-49F1-8950-D0326F3ED9EA}" type="datetimeFigureOut">
              <a:rPr lang="ru-RU"/>
              <a:pPr>
                <a:defRPr/>
              </a:pPr>
              <a:t>02.06.2018</a:t>
            </a:fld>
            <a:endParaRPr lang="ru-RU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17B0BCE4-91FF-4853-A339-12D186837F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ransition spd="slow">
    <p:zo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13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8.wmf"/><Relationship Id="rId11" Type="http://schemas.openxmlformats.org/officeDocument/2006/relationships/image" Target="../media/image26.jpeg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30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17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3.emf"/><Relationship Id="rId4" Type="http://schemas.openxmlformats.org/officeDocument/2006/relationships/package" Target="../embeddings/Microsoft_PowerPoint_Slide1.sldx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static7.depositphotos.com/1278120/776/i/950/depositphotos_7762175-3d-graduate-with-banner.jpg" TargetMode="External"/><Relationship Id="rId7" Type="http://schemas.openxmlformats.org/officeDocument/2006/relationships/hyperlink" Target="http://s6.favim.com/orig/65/hot-cake-cakes-chocolate-Favim.com-579639.jpg" TargetMode="External"/><Relationship Id="rId2" Type="http://schemas.openxmlformats.org/officeDocument/2006/relationships/hyperlink" Target="https://img3.stockfresh.com/files/d/dazdraperma/m/45/813070_stock-photo-cartoon-wise-owl-with-graduation-cap-and-diploma.jpg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opt-union.ru/l1528176/images/photocat/1000x1000/999853851.jpg" TargetMode="External"/><Relationship Id="rId5" Type="http://schemas.openxmlformats.org/officeDocument/2006/relationships/hyperlink" Target="http://dom.novosel24.ru/upload/media/images/PRODUCT_156351_SIZE4.jpg" TargetMode="External"/><Relationship Id="rId4" Type="http://schemas.openxmlformats.org/officeDocument/2006/relationships/hyperlink" Target="http://images.myshared.ru/6/679840/slide_13.jpg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a1469.phobos.apple.com/us/r1000/090/Purple/v4/bb/c2/89/bbc28945-def9-6301-5105-74a00c6b39ea/mzl.pfnfhugn.png" TargetMode="External"/><Relationship Id="rId3" Type="http://schemas.openxmlformats.org/officeDocument/2006/relationships/hyperlink" Target="http://evrikak.ru/wp-content/uploads/2015/12/front-img_kak-narisovat-globus-uroven-slozhnosti-sredniy.jpg" TargetMode="External"/><Relationship Id="rId7" Type="http://schemas.openxmlformats.org/officeDocument/2006/relationships/hyperlink" Target="http://poliksal.ru/uploads/posts/2016-12/14811087621clipboard07.jpeg" TargetMode="External"/><Relationship Id="rId2" Type="http://schemas.openxmlformats.org/officeDocument/2006/relationships/hyperlink" Target="http://oldskola1.narod.ru/Nikitin/338.gif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st1.stranamam.ru/data/cache/2014aug/07/07/12993684_26221-700x500.jpg" TargetMode="External"/><Relationship Id="rId5" Type="http://schemas.openxmlformats.org/officeDocument/2006/relationships/hyperlink" Target="http://repetitor-problem.net/wp-content/uploads/2014/04/sharovoy-sektor.jpg" TargetMode="External"/><Relationship Id="rId4" Type="http://schemas.openxmlformats.org/officeDocument/2006/relationships/hyperlink" Target="http://megabook.ru/stream/mediapreview?Key=&#1064;&#1072;&#1088;&#1086;&#1074;&#1086;&#1081;%20&#1089;&#1077;&#1075;&#1084;&#1077;&#1085;&#1090;&amp;Width=200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thecliparts.com/wp-content/uploads/2016/07/school-books-clipart-3.jpg" TargetMode="External"/><Relationship Id="rId2" Type="http://schemas.openxmlformats.org/officeDocument/2006/relationships/hyperlink" Target="https://st.depositphotos.com/1654249/1946/i/950/depositphotos_19466583-stock-photo-3d-man-showing-word-idea.jpg" TargetMode="Externa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900igr.net/datai/anglijskij-jazyk/English-speaking-countries-quiz/0029-094-English-speaking-countries-quiz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810000"/>
            <a:ext cx="6629400" cy="160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математики Хабибуллина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Ирина Александровна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Хомутининская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СОШ</a:t>
            </a:r>
          </a:p>
        </p:txBody>
      </p:sp>
      <p:pic>
        <p:nvPicPr>
          <p:cNvPr id="25602" name="Picture 2" descr="https://img3.stockfresh.com/files/d/dazdraperma/m/45/813070_stock-photo-cartoon-wise-owl-with-graduation-cap-and-diplo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650638"/>
            <a:ext cx="2286000" cy="4207362"/>
          </a:xfrm>
          <a:prstGeom prst="rect">
            <a:avLst/>
          </a:prstGeom>
          <a:noFill/>
        </p:spPr>
      </p:pic>
      <p:pic>
        <p:nvPicPr>
          <p:cNvPr id="25604" name="Picture 4" descr="http://static7.depositphotos.com/1278120/776/i/950/depositphotos_7762175-3d-graduate-with-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8600"/>
            <a:ext cx="2303859" cy="304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133600" y="990600"/>
            <a:ext cx="4343400" cy="1143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Сечение конуса плоскостью, проходящей через его вершину и две образующие</a:t>
            </a:r>
          </a:p>
        </p:txBody>
      </p:sp>
      <p:sp>
        <p:nvSpPr>
          <p:cNvPr id="19467" name="Oval 11"/>
          <p:cNvSpPr>
            <a:spLocks noChangeArrowheads="1"/>
          </p:cNvSpPr>
          <p:nvPr/>
        </p:nvSpPr>
        <p:spPr bwMode="auto">
          <a:xfrm>
            <a:off x="304800" y="1981200"/>
            <a:ext cx="1981200" cy="7620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 flipH="1">
            <a:off x="304800" y="228600"/>
            <a:ext cx="990600" cy="21336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>
            <a:off x="1295400" y="228600"/>
            <a:ext cx="990600" cy="21336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1" name="Line 15"/>
          <p:cNvSpPr>
            <a:spLocks noChangeShapeType="1"/>
          </p:cNvSpPr>
          <p:nvPr/>
        </p:nvSpPr>
        <p:spPr bwMode="auto">
          <a:xfrm flipV="1">
            <a:off x="838200" y="2514600"/>
            <a:ext cx="1371600" cy="15240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2" name="Line 16"/>
          <p:cNvSpPr>
            <a:spLocks noChangeShapeType="1"/>
          </p:cNvSpPr>
          <p:nvPr/>
        </p:nvSpPr>
        <p:spPr bwMode="auto">
          <a:xfrm flipH="1">
            <a:off x="838200" y="228600"/>
            <a:ext cx="457200" cy="2438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6" name="Line 20"/>
          <p:cNvSpPr>
            <a:spLocks noChangeShapeType="1"/>
          </p:cNvSpPr>
          <p:nvPr/>
        </p:nvSpPr>
        <p:spPr bwMode="auto">
          <a:xfrm>
            <a:off x="1295400" y="228600"/>
            <a:ext cx="914400" cy="2286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2895600"/>
            <a:ext cx="5257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Осевое сечение, сечение которое проходит через ось конуса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Oval 20"/>
          <p:cNvSpPr>
            <a:spLocks noChangeArrowheads="1"/>
          </p:cNvSpPr>
          <p:nvPr/>
        </p:nvSpPr>
        <p:spPr bwMode="auto">
          <a:xfrm>
            <a:off x="5791200" y="3352800"/>
            <a:ext cx="1981200" cy="6858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Line 21"/>
          <p:cNvSpPr>
            <a:spLocks noChangeShapeType="1"/>
          </p:cNvSpPr>
          <p:nvPr/>
        </p:nvSpPr>
        <p:spPr bwMode="auto">
          <a:xfrm flipH="1">
            <a:off x="5791200" y="1524000"/>
            <a:ext cx="990600" cy="21336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Line 22"/>
          <p:cNvSpPr>
            <a:spLocks noChangeShapeType="1"/>
          </p:cNvSpPr>
          <p:nvPr/>
        </p:nvSpPr>
        <p:spPr bwMode="auto">
          <a:xfrm>
            <a:off x="6781800" y="1524000"/>
            <a:ext cx="990600" cy="22098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" name="Line 24"/>
          <p:cNvSpPr>
            <a:spLocks noChangeShapeType="1"/>
          </p:cNvSpPr>
          <p:nvPr/>
        </p:nvSpPr>
        <p:spPr bwMode="auto">
          <a:xfrm flipH="1">
            <a:off x="6096000" y="1524000"/>
            <a:ext cx="685800" cy="2438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" name="Line 25"/>
          <p:cNvSpPr>
            <a:spLocks noChangeShapeType="1"/>
          </p:cNvSpPr>
          <p:nvPr/>
        </p:nvSpPr>
        <p:spPr bwMode="auto">
          <a:xfrm>
            <a:off x="6781800" y="1524000"/>
            <a:ext cx="533400" cy="190500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" name="Line 23"/>
          <p:cNvSpPr>
            <a:spLocks noChangeShapeType="1"/>
          </p:cNvSpPr>
          <p:nvPr/>
        </p:nvSpPr>
        <p:spPr bwMode="auto">
          <a:xfrm flipV="1">
            <a:off x="6096000" y="3429000"/>
            <a:ext cx="1219200" cy="53340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Line 26"/>
          <p:cNvSpPr>
            <a:spLocks noChangeShapeType="1"/>
          </p:cNvSpPr>
          <p:nvPr/>
        </p:nvSpPr>
        <p:spPr bwMode="auto">
          <a:xfrm>
            <a:off x="6781800" y="1219200"/>
            <a:ext cx="45719" cy="3048000"/>
          </a:xfrm>
          <a:prstGeom prst="line">
            <a:avLst/>
          </a:prstGeom>
          <a:noFill/>
          <a:ln w="9525">
            <a:solidFill>
              <a:srgbClr val="000000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4343400" y="5029200"/>
            <a:ext cx="480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Сечение конуса плоскостью, параллельной плоскости основания конуса</a:t>
            </a:r>
          </a:p>
        </p:txBody>
      </p:sp>
      <p:sp>
        <p:nvSpPr>
          <p:cNvPr id="18" name="Oval 14"/>
          <p:cNvSpPr>
            <a:spLocks noChangeArrowheads="1"/>
          </p:cNvSpPr>
          <p:nvPr/>
        </p:nvSpPr>
        <p:spPr bwMode="auto">
          <a:xfrm>
            <a:off x="533400" y="5943600"/>
            <a:ext cx="2514600" cy="9144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Line 15"/>
          <p:cNvSpPr>
            <a:spLocks noChangeShapeType="1"/>
          </p:cNvSpPr>
          <p:nvPr/>
        </p:nvSpPr>
        <p:spPr bwMode="auto">
          <a:xfrm flipH="1">
            <a:off x="533400" y="3657600"/>
            <a:ext cx="1295400" cy="27432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" name="Line 16"/>
          <p:cNvSpPr>
            <a:spLocks noChangeShapeType="1"/>
          </p:cNvSpPr>
          <p:nvPr/>
        </p:nvSpPr>
        <p:spPr bwMode="auto">
          <a:xfrm>
            <a:off x="1828800" y="3657600"/>
            <a:ext cx="1219200" cy="2667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" name="AutoShape 22"/>
          <p:cNvSpPr>
            <a:spLocks noChangeArrowheads="1"/>
          </p:cNvSpPr>
          <p:nvPr/>
        </p:nvSpPr>
        <p:spPr bwMode="auto">
          <a:xfrm>
            <a:off x="228600" y="4648200"/>
            <a:ext cx="3581400" cy="533400"/>
          </a:xfrm>
          <a:prstGeom prst="parallelogram">
            <a:avLst>
              <a:gd name="adj" fmla="val 76923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Oval 20"/>
          <p:cNvSpPr>
            <a:spLocks noChangeArrowheads="1"/>
          </p:cNvSpPr>
          <p:nvPr/>
        </p:nvSpPr>
        <p:spPr bwMode="auto">
          <a:xfrm>
            <a:off x="1219200" y="4648200"/>
            <a:ext cx="1143000" cy="533400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Rectangle 38"/>
          <p:cNvSpPr txBox="1">
            <a:spLocks noChangeArrowheads="1"/>
          </p:cNvSpPr>
          <p:nvPr/>
        </p:nvSpPr>
        <p:spPr bwMode="auto">
          <a:xfrm>
            <a:off x="3581400" y="152400"/>
            <a:ext cx="487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sz="40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Сечения конуса</a:t>
            </a:r>
            <a:endParaRPr lang="ru-RU" sz="4000" kern="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000"/>
                            </p:stCondLst>
                            <p:childTnLst>
                              <p:par>
                                <p:cTn id="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7" grpId="0" animBg="1"/>
      <p:bldP spid="19468" grpId="0" animBg="1"/>
      <p:bldP spid="19469" grpId="0" animBg="1"/>
      <p:bldP spid="19471" grpId="0" animBg="1"/>
      <p:bldP spid="19472" grpId="0" animBg="1"/>
      <p:bldP spid="19476" grpId="0" animBg="1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24" grpI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5800" y="304800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Основные формулы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533400" y="4495800"/>
            <a:ext cx="7391400" cy="3810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Площадь полной поверхности конуса равна 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685800" y="220980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2. Площадь основания равна.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457200" y="3352800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3. Площадь боковой поверхности прямого  конуса равна 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838200" y="990600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Объем конуса равен </a:t>
            </a: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609600" y="1447800"/>
            <a:ext cx="7391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ru-RU" sz="20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graphicFrame>
        <p:nvGraphicFramePr>
          <p:cNvPr id="15364" name="Object 4"/>
          <p:cNvGraphicFramePr>
            <a:graphicFrameLocks noChangeAspect="1"/>
          </p:cNvGraphicFramePr>
          <p:nvPr/>
        </p:nvGraphicFramePr>
        <p:xfrm>
          <a:off x="2438399" y="4953000"/>
          <a:ext cx="435083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Формула" r:id="rId3" imgW="1180800" imgH="228600" progId="Equation.3">
                  <p:embed/>
                </p:oleObj>
              </mc:Choice>
              <mc:Fallback>
                <p:oleObj name="Формула" r:id="rId3" imgW="118080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399" y="4953000"/>
                        <a:ext cx="4350835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2927349" y="2689224"/>
          <a:ext cx="2863851" cy="7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Формула" r:id="rId5" imgW="698400" imgH="241200" progId="Equation.3">
                  <p:embed/>
                </p:oleObj>
              </mc:Choice>
              <mc:Fallback>
                <p:oleObj name="Формула" r:id="rId5" imgW="698400" imgH="241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7349" y="2689224"/>
                        <a:ext cx="2863851" cy="773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1981200" y="1371600"/>
          <a:ext cx="49530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Формула" r:id="rId7" imgW="1447560" imgH="393480" progId="Equation.3">
                  <p:embed/>
                </p:oleObj>
              </mc:Choice>
              <mc:Fallback>
                <p:oleObj name="Формула" r:id="rId7" imgW="144756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371600"/>
                        <a:ext cx="4953000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5"/>
          <p:cNvGraphicFramePr>
            <a:graphicFrameLocks noChangeAspect="1"/>
          </p:cNvGraphicFramePr>
          <p:nvPr/>
        </p:nvGraphicFramePr>
        <p:xfrm>
          <a:off x="2873375" y="3733800"/>
          <a:ext cx="3174652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Формула" r:id="rId9" imgW="761760" imgH="228600" progId="Equation.3">
                  <p:embed/>
                </p:oleObj>
              </mc:Choice>
              <mc:Fallback>
                <p:oleObj name="Формула" r:id="rId9" imgW="76176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3375" y="3733800"/>
                        <a:ext cx="3174652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одзаголовок 2"/>
          <p:cNvSpPr txBox="1">
            <a:spLocks/>
          </p:cNvSpPr>
          <p:nvPr/>
        </p:nvSpPr>
        <p:spPr bwMode="auto">
          <a:xfrm>
            <a:off x="838200" y="59436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Н-высота конуса, 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R-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радиус 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основания, 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L - 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образующая </a:t>
            </a: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581400" y="4572000"/>
            <a:ext cx="5562600" cy="2286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Плоскость, параллельная основанию конуса и пересекающая конус, отсекает от него меньший конус. Оставшаяся часть называется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усеченным конусом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532" name="Oval 4"/>
          <p:cNvSpPr>
            <a:spLocks noChangeArrowheads="1"/>
          </p:cNvSpPr>
          <p:nvPr/>
        </p:nvSpPr>
        <p:spPr bwMode="auto">
          <a:xfrm>
            <a:off x="1066800" y="3810000"/>
            <a:ext cx="2590800" cy="12954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 flipH="1">
            <a:off x="1066800" y="2590800"/>
            <a:ext cx="685800" cy="17526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2895600" y="2590800"/>
            <a:ext cx="762000" cy="18288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5" name="Oval 7"/>
          <p:cNvSpPr>
            <a:spLocks noChangeArrowheads="1"/>
          </p:cNvSpPr>
          <p:nvPr/>
        </p:nvSpPr>
        <p:spPr bwMode="auto">
          <a:xfrm>
            <a:off x="1752600" y="2286000"/>
            <a:ext cx="1143000" cy="533400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WordArt 4"/>
          <p:cNvSpPr>
            <a:spLocks noChangeArrowheads="1" noChangeShapeType="1" noTextEdit="1"/>
          </p:cNvSpPr>
          <p:nvPr/>
        </p:nvSpPr>
        <p:spPr bwMode="auto">
          <a:xfrm>
            <a:off x="1981200" y="0"/>
            <a:ext cx="5486400" cy="19050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Усеченный конус</a:t>
            </a:r>
            <a:endParaRPr lang="ru-RU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pic>
        <p:nvPicPr>
          <p:cNvPr id="28674" name="Picture 2" descr="http://s6.favim.com/orig/65/hot-cake-cakes-chocolate-Favim.com-5796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905000"/>
            <a:ext cx="3619500" cy="24105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3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3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3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  <p:bldP spid="22533" grpId="0" animBg="1"/>
      <p:bldP spid="22534" grpId="0" animBg="1"/>
      <p:bldP spid="22535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6019800" y="3886200"/>
            <a:ext cx="2590800" cy="12954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 flipH="1">
            <a:off x="6019800" y="2667000"/>
            <a:ext cx="685800" cy="17526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7924800" y="2590800"/>
            <a:ext cx="685800" cy="1905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6705600" y="2362200"/>
            <a:ext cx="1219200" cy="533400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533400" y="228600"/>
            <a:ext cx="510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24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Круги называются </a:t>
            </a:r>
            <a:r>
              <a:rPr lang="ru-RU" sz="2400" u="sng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основаниями усеченного конуса</a:t>
            </a:r>
            <a:r>
              <a:rPr lang="ru-RU" sz="24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r>
              <a:rPr lang="en-US" sz="24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en-US" sz="24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2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304800" y="1066800"/>
            <a:ext cx="5562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 отрезки, соединяющие соответствующие точки окружностей кругов, - </a:t>
            </a:r>
            <a:r>
              <a:rPr lang="ru-RU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образующими (</a:t>
            </a:r>
            <a:r>
              <a:rPr lang="en-US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L)</a:t>
            </a:r>
            <a:r>
              <a:rPr lang="ru-RU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усеченного конуса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533400" y="2667000"/>
            <a:ext cx="502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en-US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en-US" sz="2400" u="sng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400" u="sng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радиусы оснований усеченного конуса</a:t>
            </a:r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685800" y="3581400"/>
            <a:ext cx="5181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Высотой </a:t>
            </a:r>
            <a:r>
              <a:rPr lang="en-US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(H) </a:t>
            </a:r>
            <a:r>
              <a:rPr lang="ru-RU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усеченного конуса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называется расстояние между плоскостями его оснований. </a:t>
            </a: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762000" y="5181600"/>
            <a:ext cx="5029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Осью усеченного конуса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называется прямая, проходящая через центры оснований.</a:t>
            </a:r>
          </a:p>
        </p:txBody>
      </p:sp>
      <p:cxnSp>
        <p:nvCxnSpPr>
          <p:cNvPr id="19" name="Прямая соединительная линия 18"/>
          <p:cNvCxnSpPr>
            <a:cxnSpLocks noChangeShapeType="1"/>
            <a:stCxn id="6" idx="1"/>
          </p:cNvCxnSpPr>
          <p:nvPr/>
        </p:nvCxnSpPr>
        <p:spPr bwMode="auto">
          <a:xfrm rot="16200000" flipV="1">
            <a:off x="7962900" y="3848101"/>
            <a:ext cx="3175" cy="129540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1" name="Прямая соединительная линия 20"/>
          <p:cNvCxnSpPr>
            <a:cxnSpLocks noChangeShapeType="1"/>
            <a:stCxn id="7" idx="6"/>
          </p:cNvCxnSpPr>
          <p:nvPr/>
        </p:nvCxnSpPr>
        <p:spPr bwMode="auto">
          <a:xfrm flipH="1" flipV="1">
            <a:off x="7315200" y="2590800"/>
            <a:ext cx="609600" cy="3810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5" name="Прямая соединительная линия 24"/>
          <p:cNvCxnSpPr>
            <a:cxnSpLocks noChangeShapeType="1"/>
          </p:cNvCxnSpPr>
          <p:nvPr/>
        </p:nvCxnSpPr>
        <p:spPr bwMode="auto">
          <a:xfrm rot="5400000" flipH="1" flipV="1">
            <a:off x="6363494" y="3542506"/>
            <a:ext cx="1905000" cy="1588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7467600" y="4572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R</a:t>
            </a:r>
            <a:r>
              <a:rPr lang="en-US" baseline="-25000">
                <a:solidFill>
                  <a:srgbClr val="000000"/>
                </a:solidFill>
              </a:rPr>
              <a:t>1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7239000" y="21336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R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6858000" y="3276600"/>
            <a:ext cx="38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H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8229600" y="3048000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L</a:t>
            </a: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3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3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29" grpId="0"/>
      <p:bldP spid="31" grpId="0"/>
      <p:bldP spid="33" grpId="0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1295400"/>
            <a:ext cx="609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Осевое сечение, сечение которое проходит через ось конуса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Oval 20"/>
          <p:cNvSpPr>
            <a:spLocks noChangeArrowheads="1"/>
          </p:cNvSpPr>
          <p:nvPr/>
        </p:nvSpPr>
        <p:spPr bwMode="auto">
          <a:xfrm>
            <a:off x="5791200" y="3352800"/>
            <a:ext cx="1981200" cy="6858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Line 21"/>
          <p:cNvSpPr>
            <a:spLocks noChangeShapeType="1"/>
          </p:cNvSpPr>
          <p:nvPr/>
        </p:nvSpPr>
        <p:spPr bwMode="auto">
          <a:xfrm flipH="1">
            <a:off x="5791200" y="2438400"/>
            <a:ext cx="533400" cy="12192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Line 22"/>
          <p:cNvSpPr>
            <a:spLocks noChangeShapeType="1"/>
          </p:cNvSpPr>
          <p:nvPr/>
        </p:nvSpPr>
        <p:spPr bwMode="auto">
          <a:xfrm>
            <a:off x="7239000" y="2438400"/>
            <a:ext cx="533400" cy="12954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" name="Line 24"/>
          <p:cNvSpPr>
            <a:spLocks noChangeShapeType="1"/>
          </p:cNvSpPr>
          <p:nvPr/>
        </p:nvSpPr>
        <p:spPr bwMode="auto">
          <a:xfrm flipH="1">
            <a:off x="6096000" y="2514600"/>
            <a:ext cx="304800" cy="1447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" name="Line 25"/>
          <p:cNvSpPr>
            <a:spLocks noChangeShapeType="1"/>
          </p:cNvSpPr>
          <p:nvPr/>
        </p:nvSpPr>
        <p:spPr bwMode="auto">
          <a:xfrm>
            <a:off x="7010400" y="2286000"/>
            <a:ext cx="304800" cy="114300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" name="Line 23"/>
          <p:cNvSpPr>
            <a:spLocks noChangeShapeType="1"/>
          </p:cNvSpPr>
          <p:nvPr/>
        </p:nvSpPr>
        <p:spPr bwMode="auto">
          <a:xfrm flipV="1">
            <a:off x="6096000" y="3429000"/>
            <a:ext cx="1219200" cy="53340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Line 26"/>
          <p:cNvSpPr>
            <a:spLocks noChangeShapeType="1"/>
          </p:cNvSpPr>
          <p:nvPr/>
        </p:nvSpPr>
        <p:spPr bwMode="auto">
          <a:xfrm>
            <a:off x="6781800" y="1219200"/>
            <a:ext cx="45719" cy="3048000"/>
          </a:xfrm>
          <a:prstGeom prst="line">
            <a:avLst/>
          </a:prstGeom>
          <a:noFill/>
          <a:ln w="9525">
            <a:solidFill>
              <a:srgbClr val="000000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4191000" y="5029200"/>
            <a:ext cx="4953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Сечение конуса плоскостью, параллельной плоскости основания конуса</a:t>
            </a:r>
          </a:p>
        </p:txBody>
      </p:sp>
      <p:sp>
        <p:nvSpPr>
          <p:cNvPr id="18" name="Oval 14"/>
          <p:cNvSpPr>
            <a:spLocks noChangeArrowheads="1"/>
          </p:cNvSpPr>
          <p:nvPr/>
        </p:nvSpPr>
        <p:spPr bwMode="auto">
          <a:xfrm>
            <a:off x="533400" y="5943600"/>
            <a:ext cx="2514600" cy="9144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Line 15"/>
          <p:cNvSpPr>
            <a:spLocks noChangeShapeType="1"/>
          </p:cNvSpPr>
          <p:nvPr/>
        </p:nvSpPr>
        <p:spPr bwMode="auto">
          <a:xfrm flipH="1">
            <a:off x="533400" y="4495800"/>
            <a:ext cx="914400" cy="1905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" name="Line 16"/>
          <p:cNvSpPr>
            <a:spLocks noChangeShapeType="1"/>
          </p:cNvSpPr>
          <p:nvPr/>
        </p:nvSpPr>
        <p:spPr bwMode="auto">
          <a:xfrm>
            <a:off x="2209800" y="4495800"/>
            <a:ext cx="838200" cy="18288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" name="AutoShape 22"/>
          <p:cNvSpPr>
            <a:spLocks noChangeArrowheads="1"/>
          </p:cNvSpPr>
          <p:nvPr/>
        </p:nvSpPr>
        <p:spPr bwMode="auto">
          <a:xfrm>
            <a:off x="152400" y="4953000"/>
            <a:ext cx="3581400" cy="381000"/>
          </a:xfrm>
          <a:prstGeom prst="parallelogram">
            <a:avLst>
              <a:gd name="adj" fmla="val 76923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Oval 20"/>
          <p:cNvSpPr>
            <a:spLocks noChangeArrowheads="1"/>
          </p:cNvSpPr>
          <p:nvPr/>
        </p:nvSpPr>
        <p:spPr bwMode="auto">
          <a:xfrm>
            <a:off x="1143000" y="4953000"/>
            <a:ext cx="1371600" cy="381000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Rectangle 38"/>
          <p:cNvSpPr txBox="1">
            <a:spLocks noChangeArrowheads="1"/>
          </p:cNvSpPr>
          <p:nvPr/>
        </p:nvSpPr>
        <p:spPr bwMode="auto">
          <a:xfrm>
            <a:off x="1371600" y="1524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sz="40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Сечения  усеченного конуса</a:t>
            </a:r>
            <a:endParaRPr lang="ru-RU" sz="4000" kern="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Oval 20"/>
          <p:cNvSpPr>
            <a:spLocks noChangeArrowheads="1"/>
          </p:cNvSpPr>
          <p:nvPr/>
        </p:nvSpPr>
        <p:spPr bwMode="auto">
          <a:xfrm>
            <a:off x="6324600" y="2286000"/>
            <a:ext cx="914400" cy="304800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 flipH="1">
            <a:off x="6400800" y="2286000"/>
            <a:ext cx="60960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" name="Oval 20"/>
          <p:cNvSpPr>
            <a:spLocks noChangeArrowheads="1"/>
          </p:cNvSpPr>
          <p:nvPr/>
        </p:nvSpPr>
        <p:spPr bwMode="auto">
          <a:xfrm>
            <a:off x="1447800" y="4343400"/>
            <a:ext cx="762000" cy="228600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24" grpId="0" build="allAtOnce"/>
      <p:bldP spid="25" grpId="0" animBg="1"/>
      <p:bldP spid="26" grpId="0" animBg="1"/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457200" y="0"/>
            <a:ext cx="82296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формулы: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457200" y="4343400"/>
            <a:ext cx="8686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Площадь полной поверхности усеченного 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конуса</a:t>
            </a: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0" name="Object 6"/>
          <p:cNvGraphicFramePr>
            <a:graphicFrameLocks noChangeAspect="1"/>
          </p:cNvGraphicFramePr>
          <p:nvPr/>
        </p:nvGraphicFramePr>
        <p:xfrm>
          <a:off x="2133600" y="1371600"/>
          <a:ext cx="4781862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Формула" r:id="rId3" imgW="1688760" imgH="393480" progId="Equation.3">
                  <p:embed/>
                </p:oleObj>
              </mc:Choice>
              <mc:Fallback>
                <p:oleObj name="Формула" r:id="rId3" imgW="1688760" imgH="393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1371600"/>
                        <a:ext cx="4781862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7"/>
          <p:cNvGraphicFramePr>
            <a:graphicFrameLocks noChangeAspect="1"/>
          </p:cNvGraphicFramePr>
          <p:nvPr/>
        </p:nvGraphicFramePr>
        <p:xfrm>
          <a:off x="2133600" y="4953000"/>
          <a:ext cx="434478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Формула" r:id="rId5" imgW="1549080" imgH="228600" progId="Equation.3">
                  <p:embed/>
                </p:oleObj>
              </mc:Choice>
              <mc:Fallback>
                <p:oleObj name="Формула" r:id="rId5" imgW="154908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4953000"/>
                        <a:ext cx="4344785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4" name="Rectangle 9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2" name="Object 8"/>
          <p:cNvGraphicFramePr>
            <a:graphicFrameLocks noChangeAspect="1"/>
          </p:cNvGraphicFramePr>
          <p:nvPr/>
        </p:nvGraphicFramePr>
        <p:xfrm>
          <a:off x="2819400" y="2743200"/>
          <a:ext cx="28194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Формула" r:id="rId7" imgW="1028254" imgH="215806" progId="Equation.3">
                  <p:embed/>
                </p:oleObj>
              </mc:Choice>
              <mc:Fallback>
                <p:oleObj name="Формула" r:id="rId7" imgW="1028254" imgH="215806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2743200"/>
                        <a:ext cx="2819400" cy="476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533400" y="838200"/>
            <a:ext cx="822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1. Объем усеченного конуса равен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533400" y="2209800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Площадь боковой поверхности усеченного конуса</a:t>
            </a:r>
          </a:p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762000" y="6019800"/>
            <a:ext cx="822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где, радиусы оснований 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baseline="-25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baseline="-25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, образующая 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, высота 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685800" y="34290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(Для вычисления площади оснований  используется формула площади круга)</a:t>
            </a:r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3733800" y="3810000"/>
          <a:ext cx="12287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Формула" r:id="rId9" imgW="520560" imgH="203040" progId="Equation.3">
                  <p:embed/>
                </p:oleObj>
              </mc:Choice>
              <mc:Fallback>
                <p:oleObj name="Формула" r:id="rId9" imgW="52056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810000"/>
                        <a:ext cx="1228725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23557" grpId="0"/>
      <p:bldP spid="11" grpId="0"/>
      <p:bldP spid="12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990600" y="533400"/>
            <a:ext cx="4724400" cy="12192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Ш а </a:t>
            </a:r>
            <a:r>
              <a:rPr lang="ru-RU" sz="3600" kern="10" dirty="0" err="1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р</a:t>
            </a:r>
            <a:endParaRPr lang="ru-RU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sp>
        <p:nvSpPr>
          <p:cNvPr id="24581" name="Rectangle 5"/>
          <p:cNvSpPr>
            <a:spLocks noGrp="1" noChangeArrowheads="1"/>
          </p:cNvSpPr>
          <p:nvPr>
            <p:ph idx="4294967295"/>
          </p:nvPr>
        </p:nvSpPr>
        <p:spPr>
          <a:xfrm>
            <a:off x="0" y="2133600"/>
            <a:ext cx="9144000" cy="13716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Шаром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называется тело, которое состоит из точек пространства, находящихся на расстоянии, не большем данного, от данной точки. Эта точка называется центром шара, а данное расстояние радиусом шара.</a:t>
            </a:r>
          </a:p>
        </p:txBody>
      </p:sp>
      <p:sp>
        <p:nvSpPr>
          <p:cNvPr id="24582" name="Oval 6"/>
          <p:cNvSpPr>
            <a:spLocks noChangeArrowheads="1"/>
          </p:cNvSpPr>
          <p:nvPr/>
        </p:nvSpPr>
        <p:spPr bwMode="auto">
          <a:xfrm>
            <a:off x="2895600" y="3581400"/>
            <a:ext cx="2590800" cy="2514600"/>
          </a:xfrm>
          <a:prstGeom prst="ellips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3" name="Oval 7"/>
          <p:cNvSpPr>
            <a:spLocks noChangeArrowheads="1"/>
          </p:cNvSpPr>
          <p:nvPr/>
        </p:nvSpPr>
        <p:spPr bwMode="auto">
          <a:xfrm>
            <a:off x="2895600" y="4495800"/>
            <a:ext cx="2590800" cy="685800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 flipV="1">
            <a:off x="2667000" y="4800600"/>
            <a:ext cx="30480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5" name="AutoShape 9"/>
          <p:cNvSpPr>
            <a:spLocks noChangeArrowheads="1"/>
          </p:cNvSpPr>
          <p:nvPr/>
        </p:nvSpPr>
        <p:spPr bwMode="auto">
          <a:xfrm flipH="1" flipV="1">
            <a:off x="4114800" y="4724400"/>
            <a:ext cx="76200" cy="76200"/>
          </a:xfrm>
          <a:prstGeom prst="flowChartConnector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4" name="TextBox 7"/>
          <p:cNvSpPr txBox="1">
            <a:spLocks noChangeArrowheads="1"/>
          </p:cNvSpPr>
          <p:nvPr/>
        </p:nvSpPr>
        <p:spPr bwMode="auto">
          <a:xfrm>
            <a:off x="4038600" y="4495800"/>
            <a:ext cx="30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О</a:t>
            </a:r>
          </a:p>
        </p:txBody>
      </p:sp>
      <p:cxnSp>
        <p:nvCxnSpPr>
          <p:cNvPr id="19465" name="Прямая соединительная линия 9"/>
          <p:cNvCxnSpPr>
            <a:cxnSpLocks noChangeShapeType="1"/>
          </p:cNvCxnSpPr>
          <p:nvPr/>
        </p:nvCxnSpPr>
        <p:spPr bwMode="auto">
          <a:xfrm rot="5400000">
            <a:off x="3276600" y="5105400"/>
            <a:ext cx="1143000" cy="53340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19466" name="TextBox 16"/>
          <p:cNvSpPr txBox="1">
            <a:spLocks noChangeArrowheads="1"/>
          </p:cNvSpPr>
          <p:nvPr/>
        </p:nvSpPr>
        <p:spPr bwMode="auto">
          <a:xfrm>
            <a:off x="3962400" y="5334000"/>
            <a:ext cx="30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R</a:t>
            </a:r>
            <a:endParaRPr lang="ru-RU"/>
          </a:p>
        </p:txBody>
      </p:sp>
      <p:pic>
        <p:nvPicPr>
          <p:cNvPr id="33796" name="Picture 4" descr="http://magazine.myfit.su/wp-content/uploads/2017/04/Domashnie-Rafaello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572000"/>
            <a:ext cx="2808907" cy="2109788"/>
          </a:xfrm>
          <a:prstGeom prst="rect">
            <a:avLst/>
          </a:prstGeom>
          <a:noFill/>
        </p:spPr>
      </p:pic>
      <p:pic>
        <p:nvPicPr>
          <p:cNvPr id="33798" name="Picture 6" descr="http://evrikak.ru/wp-content/uploads/2015/12/front-img_kak-narisovat-globus-uroven-slozhnosti-sredni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7200" y="304800"/>
            <a:ext cx="3116800" cy="1828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19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19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0"/>
                                        <p:tgtEl>
                                          <p:spTgt spid="19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  <p:bldP spid="24581" grpId="0" build="p"/>
      <p:bldP spid="24582" grpId="0" animBg="1"/>
      <p:bldP spid="24583" grpId="0" animBg="1"/>
      <p:bldP spid="24584" grpId="0" animBg="1"/>
      <p:bldP spid="24585" grpId="0" animBg="1"/>
      <p:bldP spid="1946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228600"/>
            <a:ext cx="5257800" cy="13716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Граница шара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называется шаровой поверхностью, или сферой.</a:t>
            </a:r>
          </a:p>
        </p:txBody>
      </p:sp>
      <p:sp>
        <p:nvSpPr>
          <p:cNvPr id="25604" name="Oval 4"/>
          <p:cNvSpPr>
            <a:spLocks noChangeArrowheads="1"/>
          </p:cNvSpPr>
          <p:nvPr/>
        </p:nvSpPr>
        <p:spPr bwMode="auto">
          <a:xfrm>
            <a:off x="5181600" y="2133600"/>
            <a:ext cx="2590800" cy="2514600"/>
          </a:xfrm>
          <a:prstGeom prst="ellips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5" name="Oval 5"/>
          <p:cNvSpPr>
            <a:spLocks noChangeArrowheads="1"/>
          </p:cNvSpPr>
          <p:nvPr/>
        </p:nvSpPr>
        <p:spPr bwMode="auto">
          <a:xfrm>
            <a:off x="5181600" y="3048000"/>
            <a:ext cx="2590800" cy="685800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>
                <a:solidFill>
                  <a:srgbClr val="000000"/>
                </a:solidFill>
              </a:rPr>
              <a:t>    О</a:t>
            </a:r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 flipV="1">
            <a:off x="4953000" y="3352800"/>
            <a:ext cx="30480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7" name="AutoShape 7"/>
          <p:cNvSpPr>
            <a:spLocks noChangeArrowheads="1"/>
          </p:cNvSpPr>
          <p:nvPr/>
        </p:nvSpPr>
        <p:spPr bwMode="auto">
          <a:xfrm flipH="1" flipV="1">
            <a:off x="6400800" y="3276600"/>
            <a:ext cx="76200" cy="76200"/>
          </a:xfrm>
          <a:prstGeom prst="flowChartConnector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10800000" wrap="none" anchor="ctr"/>
          <a:lstStyle/>
          <a:p>
            <a:pPr algn="ctr"/>
            <a:endParaRPr lang="ru-RU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1676400"/>
            <a:ext cx="4953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Отрезок, соединяющий две точки шаровой поверхности и проходящей через центр шара, называется </a:t>
            </a:r>
            <a:r>
              <a:rPr lang="ru-RU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диаметром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228600" y="4191000"/>
            <a:ext cx="4800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Концы любого диаметра называются </a:t>
            </a:r>
            <a:r>
              <a:rPr lang="ru-RU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диаметрально противоположными точками шара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cxnSp>
        <p:nvCxnSpPr>
          <p:cNvPr id="20489" name="Прямая соединительная линия 9"/>
          <p:cNvCxnSpPr>
            <a:cxnSpLocks noChangeShapeType="1"/>
          </p:cNvCxnSpPr>
          <p:nvPr/>
        </p:nvCxnSpPr>
        <p:spPr bwMode="auto">
          <a:xfrm rot="5400000">
            <a:off x="5295900" y="2857500"/>
            <a:ext cx="2286000" cy="99060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20490" name="TextBox 10"/>
          <p:cNvSpPr txBox="1">
            <a:spLocks noChangeArrowheads="1"/>
          </p:cNvSpPr>
          <p:nvPr/>
        </p:nvSpPr>
        <p:spPr bwMode="auto">
          <a:xfrm>
            <a:off x="6705600" y="25146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</a:t>
            </a:r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5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5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5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5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4" grpId="0" animBg="1"/>
      <p:bldP spid="25605" grpId="0" animBg="1"/>
      <p:bldP spid="25606" grpId="0" animBg="1"/>
      <p:bldP spid="25607" grpId="0" animBg="1"/>
      <p:bldP spid="2049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105400" y="1219200"/>
            <a:ext cx="3810000" cy="11430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Сечение шара диаметральной плоскостью </a:t>
            </a:r>
          </a:p>
        </p:txBody>
      </p:sp>
      <p:sp>
        <p:nvSpPr>
          <p:cNvPr id="26628" name="Oval 4"/>
          <p:cNvSpPr>
            <a:spLocks noChangeArrowheads="1"/>
          </p:cNvSpPr>
          <p:nvPr/>
        </p:nvSpPr>
        <p:spPr bwMode="auto">
          <a:xfrm>
            <a:off x="1143000" y="762000"/>
            <a:ext cx="2590800" cy="2514600"/>
          </a:xfrm>
          <a:prstGeom prst="ellips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29" name="Oval 5"/>
          <p:cNvSpPr>
            <a:spLocks noChangeArrowheads="1"/>
          </p:cNvSpPr>
          <p:nvPr/>
        </p:nvSpPr>
        <p:spPr bwMode="auto">
          <a:xfrm>
            <a:off x="1143000" y="1676400"/>
            <a:ext cx="2590800" cy="685800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    </a:t>
            </a:r>
            <a:r>
              <a:rPr lang="ru-RU" sz="1400">
                <a:solidFill>
                  <a:srgbClr val="000000"/>
                </a:solidFill>
              </a:rPr>
              <a:t>О</a:t>
            </a:r>
            <a:endParaRPr lang="ru-RU" sz="1400"/>
          </a:p>
        </p:txBody>
      </p:sp>
      <p:sp>
        <p:nvSpPr>
          <p:cNvPr id="26631" name="AutoShape 7"/>
          <p:cNvSpPr>
            <a:spLocks noChangeArrowheads="1"/>
          </p:cNvSpPr>
          <p:nvPr/>
        </p:nvSpPr>
        <p:spPr bwMode="auto">
          <a:xfrm flipH="1" flipV="1">
            <a:off x="2362200" y="1981200"/>
            <a:ext cx="76200" cy="76200"/>
          </a:xfrm>
          <a:prstGeom prst="flowChartConnector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2" name="AutoShape 8"/>
          <p:cNvSpPr>
            <a:spLocks noChangeArrowheads="1"/>
          </p:cNvSpPr>
          <p:nvPr/>
        </p:nvSpPr>
        <p:spPr bwMode="auto">
          <a:xfrm>
            <a:off x="0" y="1676400"/>
            <a:ext cx="4876800" cy="685800"/>
          </a:xfrm>
          <a:prstGeom prst="parallelogram">
            <a:avLst>
              <a:gd name="adj" fmla="val 90278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Rectangle 38"/>
          <p:cNvSpPr txBox="1">
            <a:spLocks noChangeArrowheads="1"/>
          </p:cNvSpPr>
          <p:nvPr/>
        </p:nvSpPr>
        <p:spPr bwMode="auto">
          <a:xfrm>
            <a:off x="3581400" y="152400"/>
            <a:ext cx="487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sz="40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Сечения шара</a:t>
            </a:r>
            <a:endParaRPr lang="ru-RU" sz="4000" kern="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oldskola1.narod.ru/Nikitin/33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429000"/>
            <a:ext cx="5861708" cy="3276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3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3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8" grpId="0" animBg="1"/>
      <p:bldP spid="26629" grpId="0" animBg="1"/>
      <p:bldP spid="26631" grpId="0" animBg="1"/>
      <p:bldP spid="26632" grpId="0" animBg="1"/>
      <p:bldP spid="9" grpId="1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Oval 4"/>
          <p:cNvSpPr>
            <a:spLocks noChangeArrowheads="1"/>
          </p:cNvSpPr>
          <p:nvPr/>
        </p:nvSpPr>
        <p:spPr bwMode="auto">
          <a:xfrm>
            <a:off x="762000" y="304800"/>
            <a:ext cx="2590800" cy="2514600"/>
          </a:xfrm>
          <a:prstGeom prst="ellips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1" name="Oval 5"/>
          <p:cNvSpPr>
            <a:spLocks noChangeArrowheads="1"/>
          </p:cNvSpPr>
          <p:nvPr/>
        </p:nvSpPr>
        <p:spPr bwMode="auto">
          <a:xfrm>
            <a:off x="1066800" y="609600"/>
            <a:ext cx="1981200" cy="304800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О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3581400" y="152400"/>
            <a:ext cx="5562600" cy="11430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Сферический сегмент – часть сферы полученной путем сечения сферы плоскостью</a:t>
            </a:r>
          </a:p>
        </p:txBody>
      </p:sp>
      <p:sp>
        <p:nvSpPr>
          <p:cNvPr id="22536" name="AutoShape 10"/>
          <p:cNvSpPr>
            <a:spLocks noChangeArrowheads="1"/>
          </p:cNvSpPr>
          <p:nvPr/>
        </p:nvSpPr>
        <p:spPr bwMode="auto">
          <a:xfrm>
            <a:off x="304800" y="609600"/>
            <a:ext cx="3276600" cy="304800"/>
          </a:xfrm>
          <a:prstGeom prst="parallelogram">
            <a:avLst>
              <a:gd name="adj" fmla="val 61842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57600"/>
            <a:ext cx="5410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Шаровой сектор – тело состоящее  из шарового сегмента и конуса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5791200" y="3886200"/>
            <a:ext cx="2590800" cy="2514600"/>
          </a:xfrm>
          <a:prstGeom prst="ellips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Oval 5"/>
          <p:cNvSpPr>
            <a:spLocks noChangeArrowheads="1"/>
          </p:cNvSpPr>
          <p:nvPr/>
        </p:nvSpPr>
        <p:spPr bwMode="auto">
          <a:xfrm>
            <a:off x="6096000" y="4114800"/>
            <a:ext cx="1981200" cy="457200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О</a:t>
            </a:r>
          </a:p>
        </p:txBody>
      </p:sp>
      <p:cxnSp>
        <p:nvCxnSpPr>
          <p:cNvPr id="11" name="Прямая соединительная линия 9"/>
          <p:cNvCxnSpPr>
            <a:cxnSpLocks noChangeShapeType="1"/>
          </p:cNvCxnSpPr>
          <p:nvPr/>
        </p:nvCxnSpPr>
        <p:spPr bwMode="auto">
          <a:xfrm rot="10800000" flipV="1">
            <a:off x="7086600" y="4343400"/>
            <a:ext cx="990600" cy="91440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2" name="Прямая соединительная линия 9"/>
          <p:cNvCxnSpPr>
            <a:cxnSpLocks noChangeShapeType="1"/>
          </p:cNvCxnSpPr>
          <p:nvPr/>
        </p:nvCxnSpPr>
        <p:spPr bwMode="auto">
          <a:xfrm>
            <a:off x="6096000" y="4419600"/>
            <a:ext cx="1066800" cy="83820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13" name="Rectangle 7"/>
          <p:cNvSpPr txBox="1">
            <a:spLocks noChangeArrowheads="1"/>
          </p:cNvSpPr>
          <p:nvPr/>
        </p:nvSpPr>
        <p:spPr bwMode="auto">
          <a:xfrm>
            <a:off x="3276600" y="1371600"/>
            <a:ext cx="586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Шаровой  сегмент – часть шара полученной путем сечения шара плоскостью</a:t>
            </a:r>
          </a:p>
        </p:txBody>
      </p:sp>
      <p:pic>
        <p:nvPicPr>
          <p:cNvPr id="30722" name="Picture 2" descr="http://megabook.ru/stream/mediapreview?Key=%D0%A8%D0%B0%D1%80%D0%BE%D0%B2%D0%BE%D0%B9%20%D1%81%D0%B5%D0%B3%D0%BC%D0%B5%D0%BD%D1%82&amp;Width=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2438400"/>
            <a:ext cx="1905000" cy="1419226"/>
          </a:xfrm>
          <a:prstGeom prst="rect">
            <a:avLst/>
          </a:prstGeom>
          <a:noFill/>
        </p:spPr>
      </p:pic>
      <p:pic>
        <p:nvPicPr>
          <p:cNvPr id="30724" name="Picture 4" descr="http://repetitor-problem.net/wp-content/uploads/2014/04/sharovoy-sekt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572000"/>
            <a:ext cx="2082224" cy="1981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  <p:bldP spid="22531" grpId="0" animBg="1"/>
      <p:bldP spid="27655" grpId="0"/>
      <p:bldP spid="22536" grpId="0" animBg="1"/>
      <p:bldP spid="7" grpId="0"/>
      <p:bldP spid="9" grpId="0" animBg="1"/>
      <p:bldP spid="10" grpId="0" animBg="1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7" descr="C:\Documents and Settings\Администратор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990600" y="2514600"/>
            <a:ext cx="7086600" cy="16764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Тела вращения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38200" y="1143000"/>
            <a:ext cx="7315200" cy="609600"/>
          </a:xfrm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</a:rPr>
              <a:t>Тема: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685800" y="152400"/>
            <a:ext cx="7924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000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 «Математика»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5410200"/>
            <a:ext cx="9144000" cy="685800"/>
          </a:xfrm>
          <a:ln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Цель: Обобщить и систематизировать знания по данной теме   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614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0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6148" grpId="0"/>
      <p:bldP spid="6151" grpId="0"/>
      <p:bldP spid="6149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457200" y="277813"/>
            <a:ext cx="82296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формулы: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9144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 Площадь сферы радиуса 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вычисляется по формуле</a:t>
            </a:r>
          </a:p>
        </p:txBody>
      </p:sp>
      <p:graphicFrame>
        <p:nvGraphicFramePr>
          <p:cNvPr id="3074" name="Object 6"/>
          <p:cNvGraphicFramePr>
            <a:graphicFrameLocks noChangeAspect="1"/>
          </p:cNvGraphicFramePr>
          <p:nvPr/>
        </p:nvGraphicFramePr>
        <p:xfrm>
          <a:off x="3124200" y="1371600"/>
          <a:ext cx="1998663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Формула" r:id="rId3" imgW="596880" imgH="203040" progId="Equation.3">
                  <p:embed/>
                </p:oleObj>
              </mc:Choice>
              <mc:Fallback>
                <p:oleObj name="Формула" r:id="rId3" imgW="596880" imgH="203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371600"/>
                        <a:ext cx="1998663" cy="51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7"/>
          <p:cNvGraphicFramePr>
            <a:graphicFrameLocks noChangeAspect="1"/>
          </p:cNvGraphicFramePr>
          <p:nvPr/>
        </p:nvGraphicFramePr>
        <p:xfrm>
          <a:off x="2895600" y="2514600"/>
          <a:ext cx="22098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Формула" r:id="rId5" imgW="634680" imgH="393480" progId="Equation.3">
                  <p:embed/>
                </p:oleObj>
              </mc:Choice>
              <mc:Fallback>
                <p:oleObj name="Формула" r:id="rId5" imgW="634680" imgH="393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2514600"/>
                        <a:ext cx="22098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8"/>
          <p:cNvGraphicFramePr>
            <a:graphicFrameLocks noChangeAspect="1"/>
          </p:cNvGraphicFramePr>
          <p:nvPr/>
        </p:nvGraphicFramePr>
        <p:xfrm>
          <a:off x="2743200" y="4343400"/>
          <a:ext cx="2743200" cy="83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Формула" r:id="rId7" imgW="787320" imgH="393480" progId="Equation.3">
                  <p:embed/>
                </p:oleObj>
              </mc:Choice>
              <mc:Fallback>
                <p:oleObj name="Формула" r:id="rId7" imgW="787320" imgH="393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4343400"/>
                        <a:ext cx="2743200" cy="836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52400" y="1981200"/>
            <a:ext cx="624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2. Объем шара определяется по формуле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33528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3. Объем шарового сектора определяется по формуле, где 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– радиус шара, 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– высота соответствующего шарового фрагмента.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52400" y="5029200"/>
            <a:ext cx="7239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4.     Площадь сферического сегмента вычисляется по формуле, где 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– высота сегмента</a:t>
            </a:r>
          </a:p>
        </p:txBody>
      </p:sp>
      <p:graphicFrame>
        <p:nvGraphicFramePr>
          <p:cNvPr id="3083" name="Object 11"/>
          <p:cNvGraphicFramePr>
            <a:graphicFrameLocks noChangeAspect="1"/>
          </p:cNvGraphicFramePr>
          <p:nvPr/>
        </p:nvGraphicFramePr>
        <p:xfrm>
          <a:off x="2667000" y="6019800"/>
          <a:ext cx="2514600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Формула" r:id="rId9" imgW="660240" imgH="177480" progId="Equation.3">
                  <p:embed/>
                </p:oleObj>
              </mc:Choice>
              <mc:Fallback>
                <p:oleObj name="Формула" r:id="rId9" imgW="660240" imgH="177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6019800"/>
                        <a:ext cx="2514600" cy="522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Овал 10"/>
          <p:cNvSpPr>
            <a:spLocks noChangeArrowheads="1"/>
          </p:cNvSpPr>
          <p:nvPr/>
        </p:nvSpPr>
        <p:spPr bwMode="auto">
          <a:xfrm>
            <a:off x="6781800" y="1905000"/>
            <a:ext cx="1371600" cy="1371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Овал 11"/>
          <p:cNvSpPr/>
          <p:nvPr/>
        </p:nvSpPr>
        <p:spPr bwMode="auto">
          <a:xfrm>
            <a:off x="6781800" y="2438400"/>
            <a:ext cx="1371600" cy="228600"/>
          </a:xfrm>
          <a:prstGeom prst="ellipse">
            <a:avLst/>
          </a:prstGeom>
          <a:solidFill>
            <a:schemeClr val="tx2">
              <a:lumMod val="9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cxnSp>
        <p:nvCxnSpPr>
          <p:cNvPr id="3089" name="Прямая соединительная линия 27"/>
          <p:cNvCxnSpPr>
            <a:cxnSpLocks noChangeShapeType="1"/>
          </p:cNvCxnSpPr>
          <p:nvPr/>
        </p:nvCxnSpPr>
        <p:spPr bwMode="auto">
          <a:xfrm rot="5400000" flipH="1" flipV="1">
            <a:off x="7239000" y="2057400"/>
            <a:ext cx="609600" cy="30480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3090" name="TextBox 29"/>
          <p:cNvSpPr txBox="1">
            <a:spLocks noChangeArrowheads="1"/>
          </p:cNvSpPr>
          <p:nvPr/>
        </p:nvSpPr>
        <p:spPr bwMode="auto">
          <a:xfrm>
            <a:off x="7620000" y="2133600"/>
            <a:ext cx="22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R</a:t>
            </a:r>
            <a:endParaRPr lang="ru-RU"/>
          </a:p>
        </p:txBody>
      </p:sp>
      <p:pic>
        <p:nvPicPr>
          <p:cNvPr id="16" name="Picture 4" descr="http://repetitor-problem.net/wp-content/uploads/2014/04/sharovoy-sektor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62204" y="5257800"/>
            <a:ext cx="1681796" cy="1600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  <p:bldP spid="28677" grpId="0"/>
      <p:bldP spid="2" grpId="0"/>
      <p:bldP spid="3" grpId="0"/>
      <p:bldP spid="4" grpId="0"/>
      <p:bldP spid="5" grpId="0" animBg="1"/>
      <p:bldP spid="12" grpId="0" animBg="1"/>
      <p:bldP spid="309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WordArt 4"/>
          <p:cNvSpPr>
            <a:spLocks noChangeArrowheads="1" noChangeShapeType="1" noTextEdit="1"/>
          </p:cNvSpPr>
          <p:nvPr/>
        </p:nvSpPr>
        <p:spPr bwMode="auto">
          <a:xfrm>
            <a:off x="3703604" y="600118"/>
            <a:ext cx="4906996" cy="2219282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Реши карточку</a:t>
            </a:r>
            <a:endParaRPr lang="ru-RU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sp>
        <p:nvSpPr>
          <p:cNvPr id="21" name="WordArt 11"/>
          <p:cNvSpPr>
            <a:spLocks noChangeArrowheads="1" noChangeShapeType="1" noTextEdit="1"/>
          </p:cNvSpPr>
          <p:nvPr/>
        </p:nvSpPr>
        <p:spPr bwMode="auto">
          <a:xfrm rot="936359">
            <a:off x="4855123" y="4408011"/>
            <a:ext cx="4010191" cy="9548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Желаю удачи!</a:t>
            </a:r>
          </a:p>
        </p:txBody>
      </p:sp>
      <p:pic>
        <p:nvPicPr>
          <p:cNvPr id="38914" name="Picture 2" descr="http://poliksal.ru/uploads/posts/2016-12/14811087621clipboard0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5029200"/>
            <a:ext cx="2438400" cy="1600200"/>
          </a:xfrm>
          <a:prstGeom prst="rect">
            <a:avLst/>
          </a:prstGeom>
          <a:noFill/>
        </p:spPr>
      </p:pic>
      <p:pic>
        <p:nvPicPr>
          <p:cNvPr id="38918" name="Picture 6" descr="http://st1.stranamam.ru/data/cache/2014aug/07/07/12993684_26221-700x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371600"/>
            <a:ext cx="3048000" cy="336413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1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7889" name="Object 1"/>
          <p:cNvGraphicFramePr>
            <a:graphicFrameLocks noChangeAspect="1"/>
          </p:cNvGraphicFramePr>
          <p:nvPr/>
        </p:nvGraphicFramePr>
        <p:xfrm>
          <a:off x="-25261" y="228600"/>
          <a:ext cx="9169261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0" name="Slide" r:id="rId4" imgW="2752456" imgH="2063402" progId="PowerPoint.Slide.12">
                  <p:embed/>
                </p:oleObj>
              </mc:Choice>
              <mc:Fallback>
                <p:oleObj name="Slide" r:id="rId4" imgW="2752456" imgH="2063402" progId="PowerPoint.Slide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5261" y="228600"/>
                        <a:ext cx="9169261" cy="685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11"/>
          <p:cNvSpPr>
            <a:spLocks noChangeArrowheads="1" noChangeShapeType="1" noTextEdit="1"/>
          </p:cNvSpPr>
          <p:nvPr/>
        </p:nvSpPr>
        <p:spPr bwMode="auto">
          <a:xfrm>
            <a:off x="1467287" y="533401"/>
            <a:ext cx="6305113" cy="11429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Работа по группам</a:t>
            </a:r>
            <a:endParaRPr lang="ru-RU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WordArt 11"/>
          <p:cNvSpPr>
            <a:spLocks noChangeArrowheads="1" noChangeShapeType="1" noTextEdit="1"/>
          </p:cNvSpPr>
          <p:nvPr/>
        </p:nvSpPr>
        <p:spPr bwMode="auto">
          <a:xfrm>
            <a:off x="0" y="2286000"/>
            <a:ext cx="9144000" cy="2362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fromWordArt="1">
            <a:prstTxWarp prst="textPlain">
              <a:avLst>
                <a:gd name="adj" fmla="val 5111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Вычисли объем  приготовленного изделия и</a:t>
            </a:r>
          </a:p>
          <a:p>
            <a:pPr algn="ctr"/>
            <a:r>
              <a:rPr lang="ru-RU" sz="3600" b="1" i="1" kern="10" dirty="0" smtClean="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площадь поверхности  </a:t>
            </a:r>
          </a:p>
          <a:p>
            <a:pPr algn="ctr"/>
            <a:r>
              <a:rPr lang="ru-RU" sz="3600" b="1" i="1" kern="10" dirty="0" smtClean="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необходимой для вычисления задания по карточке</a:t>
            </a:r>
          </a:p>
          <a:p>
            <a:pPr algn="ctr"/>
            <a:r>
              <a:rPr lang="ru-RU" sz="3600" b="1" i="1" kern="10" dirty="0" smtClean="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Georgia"/>
              </a:rPr>
              <a:t> </a:t>
            </a:r>
            <a:endParaRPr lang="ru-RU" sz="3600" b="1" i="1" kern="10" dirty="0">
              <a:ln w="9525">
                <a:solidFill>
                  <a:srgbClr val="FF0066"/>
                </a:solidFill>
                <a:round/>
                <a:headEnd/>
                <a:tailEnd/>
              </a:ln>
              <a:solidFill>
                <a:srgbClr val="0000FF"/>
              </a:solidFill>
              <a:latin typeface="Georgia"/>
            </a:endParaRPr>
          </a:p>
        </p:txBody>
      </p:sp>
      <p:pic>
        <p:nvPicPr>
          <p:cNvPr id="41986" name="Picture 2" descr="https://st.depositphotos.com/1654249/1946/i/950/depositphotos_19466583-stock-photo-3d-man-showing-word-id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724400"/>
            <a:ext cx="2133600" cy="2133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2286000"/>
            <a:ext cx="7239000" cy="1066800"/>
          </a:xfrm>
        </p:spPr>
        <p:txBody>
          <a:bodyPr/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Подготовиться к контрольной работе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s://im0-tub-ru.yandex.net/i?id=3a301c59193584d7c620157013141006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86200"/>
            <a:ext cx="3505200" cy="2478021"/>
          </a:xfrm>
          <a:prstGeom prst="rect">
            <a:avLst/>
          </a:prstGeom>
          <a:noFill/>
        </p:spPr>
      </p:pic>
      <p:pic>
        <p:nvPicPr>
          <p:cNvPr id="40964" name="Picture 4" descr="http://900igr.net/datai/anglijskij-jazyk/English-speaking-countries-quiz/0029-094-English-speaking-countries-qui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2819400"/>
            <a:ext cx="2853928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 autoUpdateAnimBg="0"/>
      <p:bldP spid="13315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304800"/>
            <a:ext cx="8153400" cy="6172200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https://img3.stockfresh.com/files/d/dazdraperma/m/45/813070_stock-photo-cartoon-wise-owl-with-graduation-cap-and-diploma.jpg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картинка совы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http://static7.depositphotos.com/1278120/776/i/950/depositphotos_7762175-3d-graduate-with-banner.jpg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картинка человечка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http://images.myshared.ru/6/679840/slide_13.jpg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картинки ученых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http://dom.novosel24.ru/upload/media/images/PRODUCT_156351_SIZE4.jpg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картинка торта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http://www.opt-union.ru/l1528176/images/photocat/1000x1000/999853851.jpg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-картинка вафельного стаканчика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http://s6.favim.com/orig/65/hot-cake-cakes-chocolate-Favim.com-579639.jpg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картинка кекса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81000" y="228600"/>
            <a:ext cx="8382000" cy="5867400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http://oldskola1.narod.ru/Nikitin/338.gif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картинка сечение шара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http://evrikak.ru/wp-content/uploads/2015/12/front-img_kak-narisovat-globus-uroven-slozhnosti-sredniy.jpg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глобус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http://megabook.ru/stream/mediapreview?Key=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Шаровой%20сегмент&amp;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Width=200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шаровой сегмент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http://repetitor-problem.net/wp-content/uploads/2014/04/sharovoy-sektor.jpg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шаровой сектор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http://st1.stranamam.ru/data/cache/2014aug/07/07/12993684_26221-700x500.jpg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смайлик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http://poliksal.ru/uploads/posts/2016-12/14811087621clipboard07.jpeg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смайлик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http://a1469.phobos.apple.com/us/r1000/090/Purple/v4/bb/c2/89/bbc28945-def9-6301-5105-74a00c6b39ea/mzl.pfnfhugn.png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смайлик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81000" y="304800"/>
            <a:ext cx="8382000" cy="6172200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https://st.depositphotos.com/1654249/1946/i/950/depositphotos_19466583-stock-photo-3d-man-showing-word-idea.jpg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картинка идея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https://thecliparts.com/wp-content/uploads/2016/07/school-books-clipart-3.jpg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картинка книги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http://900igr.net/datai/anglijskij-jazyk/English-speaking-countries-quiz/0029-094-English-speaking-countries-quiz.jpg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смайлик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6"/>
          <p:cNvSpPr txBox="1">
            <a:spLocks noChangeArrowheads="1"/>
          </p:cNvSpPr>
          <p:nvPr/>
        </p:nvSpPr>
        <p:spPr bwMode="auto">
          <a:xfrm>
            <a:off x="971550" y="3068638"/>
            <a:ext cx="4751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>
              <a:latin typeface="Arial" charset="0"/>
            </a:endParaRPr>
          </a:p>
        </p:txBody>
      </p:sp>
      <p:sp>
        <p:nvSpPr>
          <p:cNvPr id="267272" name="Text Box 8"/>
          <p:cNvSpPr txBox="1">
            <a:spLocks noChangeArrowheads="1"/>
          </p:cNvSpPr>
          <p:nvPr/>
        </p:nvSpPr>
        <p:spPr bwMode="auto">
          <a:xfrm>
            <a:off x="684213" y="6021388"/>
            <a:ext cx="64817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3200" b="1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030" name="Text Box 10"/>
          <p:cNvSpPr txBox="1">
            <a:spLocks noChangeArrowheads="1"/>
          </p:cNvSpPr>
          <p:nvPr/>
        </p:nvSpPr>
        <p:spPr bwMode="auto">
          <a:xfrm>
            <a:off x="0" y="404813"/>
            <a:ext cx="9144000" cy="452431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далеком прошлом, важнейшей задачей египетской и вавилонской геометрии было определение объема различных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пространственных тел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Эта задача отвечала необходимости строить дома, дворцы, храмы и другие сооружения. Объемы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сооружений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виде кубов, призм и цилиндров египтяне и вавилоняне, китайцы и индийцы вычисляли путем умножения площади основания на высоту. Однако древнему Востоку были известны в основном только отдельные правила, найденные опытным путем. В более позднее время, когда геометрия сформировалась как наука, был найден общий подход к вычислению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площадей и объемов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многогранников и тел вращения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Среди замечательных греческих ученых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V-IV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вв. до н.э., которые разрабатывали теорию объемов, были</a:t>
            </a:r>
            <a:r>
              <a:rPr lang="ru-RU" sz="2400" dirty="0"/>
              <a:t>:</a:t>
            </a:r>
          </a:p>
        </p:txBody>
      </p:sp>
      <p:sp>
        <p:nvSpPr>
          <p:cNvPr id="1031" name="Text Box 12"/>
          <p:cNvSpPr txBox="1">
            <a:spLocks noChangeArrowheads="1"/>
          </p:cNvSpPr>
          <p:nvPr/>
        </p:nvSpPr>
        <p:spPr bwMode="auto">
          <a:xfrm>
            <a:off x="468313" y="4868863"/>
            <a:ext cx="15827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32" name="Text Box 13"/>
          <p:cNvSpPr txBox="1">
            <a:spLocks noChangeArrowheads="1"/>
          </p:cNvSpPr>
          <p:nvPr/>
        </p:nvSpPr>
        <p:spPr bwMode="auto">
          <a:xfrm>
            <a:off x="395288" y="4797425"/>
            <a:ext cx="1223962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033" name="Picture 14" descr="pe_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4625975"/>
            <a:ext cx="23050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4597400"/>
          <a:ext cx="2089150" cy="226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Точечный рисунок" r:id="rId4" imgW="1771429" imgH="1971950" progId="PBrush">
                  <p:embed/>
                </p:oleObj>
              </mc:Choice>
              <mc:Fallback>
                <p:oleObj name="Точечный рисунок" r:id="rId4" imgW="1771429" imgH="1971950" progId="PBrush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597400"/>
                        <a:ext cx="2089150" cy="226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7083425" y="4598987"/>
          <a:ext cx="2060575" cy="225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Точечный рисунок" r:id="rId6" imgW="1771429" imgH="1971950" progId="PBrush">
                  <p:embed/>
                </p:oleObj>
              </mc:Choice>
              <mc:Fallback>
                <p:oleObj name="Точечный рисунок" r:id="rId6" imgW="1771429" imgH="1971950" progId="PBrus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3425" y="4598987"/>
                        <a:ext cx="2060575" cy="2259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Text Box 19"/>
          <p:cNvSpPr txBox="1">
            <a:spLocks noChangeArrowheads="1"/>
          </p:cNvSpPr>
          <p:nvPr/>
        </p:nvSpPr>
        <p:spPr bwMode="auto">
          <a:xfrm>
            <a:off x="900113" y="0"/>
            <a:ext cx="76327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«Знаете ли Вы, что…»</a:t>
            </a:r>
          </a:p>
        </p:txBody>
      </p:sp>
      <p:sp>
        <p:nvSpPr>
          <p:cNvPr id="267284" name="Text Box 20"/>
          <p:cNvSpPr txBox="1">
            <a:spLocks noChangeArrowheads="1"/>
          </p:cNvSpPr>
          <p:nvPr/>
        </p:nvSpPr>
        <p:spPr bwMode="auto">
          <a:xfrm>
            <a:off x="228600" y="6491288"/>
            <a:ext cx="1728788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Архимед</a:t>
            </a:r>
          </a:p>
        </p:txBody>
      </p:sp>
      <p:sp>
        <p:nvSpPr>
          <p:cNvPr id="267285" name="Text Box 21"/>
          <p:cNvSpPr txBox="1">
            <a:spLocks noChangeArrowheads="1"/>
          </p:cNvSpPr>
          <p:nvPr/>
        </p:nvSpPr>
        <p:spPr bwMode="auto">
          <a:xfrm>
            <a:off x="3348038" y="6237288"/>
            <a:ext cx="1871662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Евклид</a:t>
            </a:r>
          </a:p>
        </p:txBody>
      </p:sp>
      <p:sp>
        <p:nvSpPr>
          <p:cNvPr id="267287" name="Text Box 23"/>
          <p:cNvSpPr txBox="1">
            <a:spLocks noChangeArrowheads="1"/>
          </p:cNvSpPr>
          <p:nvPr/>
        </p:nvSpPr>
        <p:spPr bwMode="auto">
          <a:xfrm>
            <a:off x="7272337" y="6491288"/>
            <a:ext cx="187166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 err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Демокрит</a:t>
            </a:r>
            <a:endParaRPr lang="ru-RU" b="1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2590800" y="0"/>
            <a:ext cx="3505200" cy="12954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Цилиндр</a:t>
            </a:r>
          </a:p>
        </p:txBody>
      </p:sp>
      <p:sp>
        <p:nvSpPr>
          <p:cNvPr id="4104" name="Oval 8"/>
          <p:cNvSpPr>
            <a:spLocks noChangeArrowheads="1"/>
          </p:cNvSpPr>
          <p:nvPr/>
        </p:nvSpPr>
        <p:spPr bwMode="auto">
          <a:xfrm>
            <a:off x="3276600" y="3505200"/>
            <a:ext cx="2286000" cy="6858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5" name="Oval 9"/>
          <p:cNvSpPr>
            <a:spLocks noChangeArrowheads="1"/>
          </p:cNvSpPr>
          <p:nvPr/>
        </p:nvSpPr>
        <p:spPr bwMode="auto">
          <a:xfrm>
            <a:off x="3276600" y="5791200"/>
            <a:ext cx="2286000" cy="762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3276600" y="3810000"/>
            <a:ext cx="0" cy="23622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7" name="Line 11"/>
          <p:cNvSpPr>
            <a:spLocks noChangeShapeType="1"/>
          </p:cNvSpPr>
          <p:nvPr/>
        </p:nvSpPr>
        <p:spPr bwMode="auto">
          <a:xfrm>
            <a:off x="5562600" y="3886200"/>
            <a:ext cx="0" cy="2286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 sz="quarter" idx="4294967295"/>
          </p:nvPr>
        </p:nvSpPr>
        <p:spPr>
          <a:xfrm>
            <a:off x="0" y="1600200"/>
            <a:ext cx="7772400" cy="1584325"/>
          </a:xfrm>
        </p:spPr>
        <p:txBody>
          <a:bodyPr anchor="b" anchorCtr="1"/>
          <a:lstStyle/>
          <a:p>
            <a:pPr eaLnBrk="1" hangingPunct="1">
              <a:defRPr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Цилиндром (круговым цилиндром)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называется тело, которое состоит из двух кругов, не лежащих в одной плоскости и совмещаемых параллельным переносом, и всех отрезков, соединяющих соответствующие точки этих кругов.</a:t>
            </a:r>
          </a:p>
        </p:txBody>
      </p:sp>
      <p:pic>
        <p:nvPicPr>
          <p:cNvPr id="20482" name="Picture 2" descr="http://dom.novosel24.ru/upload/media/images/PRODUCT_156351_SIZ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80666" y="4724399"/>
            <a:ext cx="2963334" cy="21336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10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10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10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4104" grpId="0" build="allAtOnce" animBg="1"/>
      <p:bldP spid="4105" grpId="0" animBg="1"/>
      <p:bldP spid="4106" grpId="0" animBg="1"/>
      <p:bldP spid="4107" grpId="0" animBg="1"/>
      <p:bldP spid="40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5029200" cy="9779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Круги называются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основаниями цилиндра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Oval 4"/>
          <p:cNvSpPr>
            <a:spLocks noChangeArrowheads="1"/>
          </p:cNvSpPr>
          <p:nvPr/>
        </p:nvSpPr>
        <p:spPr bwMode="auto">
          <a:xfrm>
            <a:off x="5257800" y="1143000"/>
            <a:ext cx="2590800" cy="9144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en-US" b="1"/>
              <a:t>               </a:t>
            </a:r>
            <a:r>
              <a:rPr lang="en-US" b="1">
                <a:solidFill>
                  <a:srgbClr val="000000"/>
                </a:solidFill>
              </a:rPr>
              <a:t>R</a:t>
            </a:r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5257800" y="4191000"/>
            <a:ext cx="2590800" cy="9906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5257800" y="1600200"/>
            <a:ext cx="0" cy="3048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7848600" y="1600200"/>
            <a:ext cx="0" cy="31242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H="1">
            <a:off x="6553200" y="1600200"/>
            <a:ext cx="1295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 flipH="1">
            <a:off x="6553200" y="4724400"/>
            <a:ext cx="1219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553200" y="1600200"/>
            <a:ext cx="0" cy="3124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6019800" y="31242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</a:t>
            </a:r>
            <a:endParaRPr lang="ru-RU" sz="2400"/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7848600" y="3124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L</a:t>
            </a:r>
            <a:endParaRPr lang="ru-RU" sz="2400"/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0" y="838200"/>
            <a:ext cx="5029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 отрезки, соединяющие соответствующие точки окружностей кругов, - </a:t>
            </a:r>
            <a:r>
              <a:rPr lang="ru-RU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образующими </a:t>
            </a:r>
            <a:r>
              <a:rPr lang="ru-RU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цилиндра(</a:t>
            </a:r>
            <a:r>
              <a:rPr lang="en-US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L)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0" y="2362200"/>
            <a:ext cx="5105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Радиусом цилиндра</a:t>
            </a:r>
            <a:r>
              <a:rPr lang="en-US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(R)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называется  радиус его основания.</a:t>
            </a:r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3429000"/>
            <a:ext cx="4800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20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</a:t>
            </a:r>
            <a:r>
              <a:rPr lang="ru-RU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ысотой цилиндра</a:t>
            </a:r>
            <a:r>
              <a:rPr lang="en-US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H)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называется расстояние между плоскостями его оснований. </a:t>
            </a: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152400" y="4876800"/>
            <a:ext cx="4038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Осью цилиндра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называется прямая, проходящая через центры оснований.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5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5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5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5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5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4" grpId="0" build="allAtOnce" animBg="1"/>
      <p:bldP spid="5125" grpId="0" animBg="1"/>
      <p:bldP spid="5126" grpId="0" animBg="1"/>
      <p:bldP spid="5127" grpId="0" animBg="1"/>
      <p:bldP spid="5128" grpId="0" animBg="1"/>
      <p:bldP spid="5129" grpId="0" animBg="1"/>
      <p:bldP spid="51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15"/>
          <p:cNvSpPr>
            <a:spLocks noChangeArrowheads="1"/>
          </p:cNvSpPr>
          <p:nvPr/>
        </p:nvSpPr>
        <p:spPr bwMode="auto">
          <a:xfrm>
            <a:off x="914400" y="152400"/>
            <a:ext cx="2057400" cy="6096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en-US" b="1"/>
              <a:t>               </a:t>
            </a:r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5" name="Oval 16"/>
          <p:cNvSpPr>
            <a:spLocks noChangeArrowheads="1"/>
          </p:cNvSpPr>
          <p:nvPr/>
        </p:nvSpPr>
        <p:spPr bwMode="auto">
          <a:xfrm>
            <a:off x="990600" y="1905000"/>
            <a:ext cx="2057400" cy="6858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Line 17"/>
          <p:cNvSpPr>
            <a:spLocks noChangeShapeType="1"/>
          </p:cNvSpPr>
          <p:nvPr/>
        </p:nvSpPr>
        <p:spPr bwMode="auto">
          <a:xfrm>
            <a:off x="914400" y="457200"/>
            <a:ext cx="76200" cy="18288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Line 18"/>
          <p:cNvSpPr>
            <a:spLocks noChangeShapeType="1"/>
          </p:cNvSpPr>
          <p:nvPr/>
        </p:nvSpPr>
        <p:spPr bwMode="auto">
          <a:xfrm>
            <a:off x="2971800" y="457200"/>
            <a:ext cx="76200" cy="18288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Rectangle 38"/>
          <p:cNvSpPr txBox="1">
            <a:spLocks noChangeArrowheads="1"/>
          </p:cNvSpPr>
          <p:nvPr/>
        </p:nvSpPr>
        <p:spPr bwMode="auto">
          <a:xfrm>
            <a:off x="3429000" y="762000"/>
            <a:ext cx="487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Сечение цилиндра плоскостью, параллельна его оси</a:t>
            </a:r>
          </a:p>
        </p:txBody>
      </p:sp>
      <p:sp>
        <p:nvSpPr>
          <p:cNvPr id="13" name="Параллелограмм 12"/>
          <p:cNvSpPr>
            <a:spLocks noChangeArrowheads="1"/>
          </p:cNvSpPr>
          <p:nvPr/>
        </p:nvSpPr>
        <p:spPr bwMode="auto">
          <a:xfrm rot="19250173">
            <a:off x="1528745" y="696258"/>
            <a:ext cx="1916348" cy="1435117"/>
          </a:xfrm>
          <a:prstGeom prst="parallelogram">
            <a:avLst>
              <a:gd name="adj" fmla="val 78182"/>
            </a:avLst>
          </a:prstGeom>
          <a:solidFill>
            <a:srgbClr val="66FFCC">
              <a:alpha val="45097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Rectangle 13"/>
          <p:cNvSpPr txBox="1">
            <a:spLocks noChangeArrowheads="1"/>
          </p:cNvSpPr>
          <p:nvPr/>
        </p:nvSpPr>
        <p:spPr bwMode="auto">
          <a:xfrm>
            <a:off x="0" y="2819400"/>
            <a:ext cx="5257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Сечение цилиндра плоскостью, проходящей через его ось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Oval 15"/>
          <p:cNvSpPr>
            <a:spLocks noChangeArrowheads="1"/>
          </p:cNvSpPr>
          <p:nvPr/>
        </p:nvSpPr>
        <p:spPr bwMode="auto">
          <a:xfrm>
            <a:off x="6629400" y="1905000"/>
            <a:ext cx="1905000" cy="381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en-US" b="1"/>
              <a:t>               </a:t>
            </a:r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11" name="Line 17"/>
          <p:cNvSpPr>
            <a:spLocks noChangeShapeType="1"/>
          </p:cNvSpPr>
          <p:nvPr/>
        </p:nvSpPr>
        <p:spPr bwMode="auto">
          <a:xfrm>
            <a:off x="8534400" y="2133600"/>
            <a:ext cx="45719" cy="1905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6629400" y="2057400"/>
            <a:ext cx="76200" cy="20574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>
            <a:off x="8305800" y="1981200"/>
            <a:ext cx="45719" cy="1981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Line 10"/>
          <p:cNvSpPr>
            <a:spLocks noChangeShapeType="1"/>
          </p:cNvSpPr>
          <p:nvPr/>
        </p:nvSpPr>
        <p:spPr bwMode="auto">
          <a:xfrm flipH="1">
            <a:off x="6934200" y="1981200"/>
            <a:ext cx="137160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" name="Rectangle 38"/>
          <p:cNvSpPr txBox="1">
            <a:spLocks noChangeArrowheads="1"/>
          </p:cNvSpPr>
          <p:nvPr/>
        </p:nvSpPr>
        <p:spPr bwMode="auto">
          <a:xfrm>
            <a:off x="3581400" y="152400"/>
            <a:ext cx="487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sz="40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Сечения цилиндра</a:t>
            </a:r>
            <a:endParaRPr lang="ru-RU" sz="4000" kern="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Oval 15"/>
          <p:cNvSpPr>
            <a:spLocks noChangeArrowheads="1"/>
          </p:cNvSpPr>
          <p:nvPr/>
        </p:nvSpPr>
        <p:spPr bwMode="auto">
          <a:xfrm>
            <a:off x="6705600" y="3886200"/>
            <a:ext cx="1905000" cy="381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en-US" b="1"/>
              <a:t>               </a:t>
            </a:r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16" name="Line 12"/>
          <p:cNvSpPr>
            <a:spLocks noChangeShapeType="1"/>
          </p:cNvSpPr>
          <p:nvPr/>
        </p:nvSpPr>
        <p:spPr bwMode="auto">
          <a:xfrm>
            <a:off x="6934200" y="2209800"/>
            <a:ext cx="45719" cy="1981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" name="Line 11"/>
          <p:cNvSpPr>
            <a:spLocks noChangeShapeType="1"/>
          </p:cNvSpPr>
          <p:nvPr/>
        </p:nvSpPr>
        <p:spPr bwMode="auto">
          <a:xfrm flipV="1">
            <a:off x="7010400" y="3962400"/>
            <a:ext cx="1371600" cy="22860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" name="Line 9"/>
          <p:cNvSpPr>
            <a:spLocks noChangeShapeType="1"/>
          </p:cNvSpPr>
          <p:nvPr/>
        </p:nvSpPr>
        <p:spPr bwMode="auto">
          <a:xfrm>
            <a:off x="7696200" y="1371600"/>
            <a:ext cx="45719" cy="3048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" name="Rectangle 16"/>
          <p:cNvSpPr txBox="1">
            <a:spLocks noChangeArrowheads="1"/>
          </p:cNvSpPr>
          <p:nvPr/>
        </p:nvSpPr>
        <p:spPr bwMode="auto">
          <a:xfrm>
            <a:off x="4648200" y="4876800"/>
            <a:ext cx="4495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Сечение цилиндра плоскостью, параллельной плоскостям основания цилиндра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4" name="Oval 4"/>
          <p:cNvSpPr>
            <a:spLocks noChangeArrowheads="1"/>
          </p:cNvSpPr>
          <p:nvPr/>
        </p:nvSpPr>
        <p:spPr bwMode="auto">
          <a:xfrm>
            <a:off x="609600" y="3810000"/>
            <a:ext cx="2133600" cy="4572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en-US" b="1"/>
              <a:t>               </a:t>
            </a:r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25" name="Oval 4"/>
          <p:cNvSpPr>
            <a:spLocks noChangeArrowheads="1"/>
          </p:cNvSpPr>
          <p:nvPr/>
        </p:nvSpPr>
        <p:spPr bwMode="auto">
          <a:xfrm>
            <a:off x="685800" y="6096000"/>
            <a:ext cx="2133600" cy="4572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en-US" b="1"/>
              <a:t>               </a:t>
            </a:r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26" name="Oval 12"/>
          <p:cNvSpPr>
            <a:spLocks noChangeArrowheads="1"/>
          </p:cNvSpPr>
          <p:nvPr/>
        </p:nvSpPr>
        <p:spPr bwMode="auto">
          <a:xfrm>
            <a:off x="609600" y="4648200"/>
            <a:ext cx="2133600" cy="5334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" name="Line 6"/>
          <p:cNvSpPr>
            <a:spLocks noChangeShapeType="1"/>
          </p:cNvSpPr>
          <p:nvPr/>
        </p:nvSpPr>
        <p:spPr bwMode="auto">
          <a:xfrm>
            <a:off x="609600" y="4038600"/>
            <a:ext cx="76200" cy="23622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" name="Line 6"/>
          <p:cNvSpPr>
            <a:spLocks noChangeShapeType="1"/>
          </p:cNvSpPr>
          <p:nvPr/>
        </p:nvSpPr>
        <p:spPr bwMode="auto">
          <a:xfrm>
            <a:off x="2743200" y="4038600"/>
            <a:ext cx="76200" cy="2286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" name="AutoShape 15"/>
          <p:cNvSpPr>
            <a:spLocks noChangeArrowheads="1"/>
          </p:cNvSpPr>
          <p:nvPr/>
        </p:nvSpPr>
        <p:spPr bwMode="auto">
          <a:xfrm>
            <a:off x="0" y="4648200"/>
            <a:ext cx="3505200" cy="533400"/>
          </a:xfrm>
          <a:prstGeom prst="parallelogram">
            <a:avLst>
              <a:gd name="adj" fmla="val 47838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20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20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3" grpId="0" animBg="1"/>
      <p:bldP spid="8" grpId="0"/>
      <p:bldP spid="9" grpId="0" animBg="1"/>
      <p:bldP spid="11" grpId="0" animBg="1"/>
      <p:bldP spid="14" grpId="0" animBg="1"/>
      <p:bldP spid="17" grpId="0" animBg="1"/>
      <p:bldP spid="18" grpId="0" animBg="1"/>
      <p:bldP spid="21" grpId="0" build="allAtOnce"/>
      <p:bldP spid="22" grpId="0" animBg="1"/>
      <p:bldP spid="16" grpId="0" animBg="1"/>
      <p:bldP spid="20" grpId="0" animBg="1"/>
      <p:bldP spid="19" grpId="0" animBg="1"/>
      <p:bldP spid="23" grpId="0"/>
      <p:bldP spid="24" grpId="0" build="allAtOnce" animBg="1"/>
      <p:bldP spid="25" grpId="0" build="allAtOnce" animBg="1"/>
      <p:bldP spid="26" grpId="0" animBg="1"/>
      <p:bldP spid="27" grpId="0" animBg="1"/>
      <p:bldP spid="28" grpId="0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52400"/>
            <a:ext cx="8229600" cy="949325"/>
          </a:xfrm>
        </p:spPr>
        <p:txBody>
          <a:bodyPr anchorCtr="1"/>
          <a:lstStyle/>
          <a:p>
            <a:pPr eaLnBrk="1" hangingPunct="1"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Основные формулы: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52400" y="1143000"/>
            <a:ext cx="8610600" cy="1066800"/>
          </a:xfrm>
        </p:spPr>
        <p:txBody>
          <a:bodyPr/>
          <a:lstStyle/>
          <a:p>
            <a:pPr marL="609600" indent="-609600" algn="ctr"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1.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Объем цилиндра равен произведению площади основания на высоту.</a:t>
            </a:r>
          </a:p>
        </p:txBody>
      </p:sp>
      <p:sp>
        <p:nvSpPr>
          <p:cNvPr id="205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5364" name="Object 4"/>
          <p:cNvGraphicFramePr>
            <a:graphicFrameLocks noChangeAspect="1"/>
          </p:cNvGraphicFramePr>
          <p:nvPr/>
        </p:nvGraphicFramePr>
        <p:xfrm>
          <a:off x="2609851" y="1981200"/>
          <a:ext cx="3790950" cy="676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Формула" r:id="rId3" imgW="1028520" imgH="203040" progId="Equation.3">
                  <p:embed/>
                </p:oleObj>
              </mc:Choice>
              <mc:Fallback>
                <p:oleObj name="Формула" r:id="rId3" imgW="1028520" imgH="203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9851" y="1981200"/>
                        <a:ext cx="3790950" cy="6767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2438400" y="3429000"/>
          <a:ext cx="3505200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Формула" r:id="rId5" imgW="990360" imgH="177480" progId="Equation.3">
                  <p:embed/>
                </p:oleObj>
              </mc:Choice>
              <mc:Fallback>
                <p:oleObj name="Формула" r:id="rId5" imgW="990360" imgH="177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3429000"/>
                        <a:ext cx="3505200" cy="534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0" y="2667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2. Площадь боковой поверхности цилиндра вычисляется по формуле</a:t>
            </a:r>
          </a:p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228600" y="6324600"/>
            <a:ext cx="8915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– радиус цилиндра, 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высота, 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- образующая </a:t>
            </a: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609600" indent="-6096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5369" name="Object 9"/>
          <p:cNvGraphicFramePr>
            <a:graphicFrameLocks noChangeAspect="1"/>
          </p:cNvGraphicFramePr>
          <p:nvPr/>
        </p:nvGraphicFramePr>
        <p:xfrm>
          <a:off x="1524000" y="4953000"/>
          <a:ext cx="6476999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Формула" r:id="rId7" imgW="1396800" imgH="431640" progId="Equation.3">
                  <p:embed/>
                </p:oleObj>
              </mc:Choice>
              <mc:Fallback>
                <p:oleObj name="Формула" r:id="rId7" imgW="1396800" imgH="4316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953000"/>
                        <a:ext cx="6476999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533400" y="41148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3. Площадь  полной поверхности цилиндра вычисляется по формуле</a:t>
            </a:r>
          </a:p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  <p:bldP spid="15368" grpId="0"/>
      <p:bldP spid="11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1524000"/>
            <a:ext cx="9144000" cy="16002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Конусом (круговым конусом)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называется тело, которое состоит из круга – основания конуса, точки, не лежащей в плоскости этого круга, - вершины конуса и всех отрезков, соединяющих вершину конуса с точками основания.</a:t>
            </a:r>
          </a:p>
        </p:txBody>
      </p:sp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2438400" y="228600"/>
            <a:ext cx="4495800" cy="10668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Конус</a:t>
            </a:r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3200400" y="5486400"/>
            <a:ext cx="2590800" cy="10668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 flipH="1">
            <a:off x="3200400" y="3276600"/>
            <a:ext cx="1295400" cy="2667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4495800" y="3276600"/>
            <a:ext cx="1295400" cy="2667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4495800" y="3276600"/>
            <a:ext cx="0" cy="266700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 flipV="1">
            <a:off x="3657600" y="5943600"/>
            <a:ext cx="838200" cy="45720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 flipH="1">
            <a:off x="3657600" y="3276600"/>
            <a:ext cx="838200" cy="3124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4191000" y="60960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0000"/>
                </a:solidFill>
              </a:rPr>
              <a:t>R</a:t>
            </a:r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4572000" y="4343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H</a:t>
            </a:r>
            <a:endParaRPr lang="ru-RU" b="1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3733800" y="48006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L</a:t>
            </a:r>
            <a:endParaRPr lang="ru-RU" b="1"/>
          </a:p>
        </p:txBody>
      </p:sp>
      <p:pic>
        <p:nvPicPr>
          <p:cNvPr id="24578" name="Picture 2" descr="http://www.opt-union.ru/l1528176/images/photocat/1000x1000/9998538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38900" y="3524250"/>
            <a:ext cx="2705100" cy="3333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  <p:bldP spid="6148" grpId="0" animBg="1"/>
      <p:bldP spid="6150" grpId="0" animBg="1"/>
      <p:bldP spid="6152" grpId="0" animBg="1"/>
      <p:bldP spid="6153" grpId="0" animBg="1"/>
      <p:bldP spid="6154" grpId="0" animBg="1"/>
      <p:bldP spid="6155" grpId="0" animBg="1"/>
      <p:bldP spid="6156" grpId="0" animBg="1"/>
      <p:bldP spid="6158" grpId="0"/>
      <p:bldP spid="615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2400"/>
            <a:ext cx="5943600" cy="15240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Конус называется прямым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если прямая, соединяющая вершину конуса с центром основания, перпендикулярна плоскости основания.</a:t>
            </a: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5257800" y="3886200"/>
            <a:ext cx="2590800" cy="10668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 flipH="1">
            <a:off x="5257800" y="1676400"/>
            <a:ext cx="1295400" cy="2667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6553200" y="1676400"/>
            <a:ext cx="1295400" cy="2667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6553200" y="1676400"/>
            <a:ext cx="0" cy="266700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 flipV="1">
            <a:off x="5715000" y="4343400"/>
            <a:ext cx="838200" cy="45720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 flipH="1">
            <a:off x="5715000" y="1676400"/>
            <a:ext cx="838200" cy="3124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6248400" y="4495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0000"/>
                </a:solidFill>
              </a:rPr>
              <a:t>R</a:t>
            </a:r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6629400" y="2743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H</a:t>
            </a:r>
            <a:endParaRPr lang="ru-RU" b="1"/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5791200" y="3200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L</a:t>
            </a:r>
            <a:endParaRPr lang="ru-RU" b="1"/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0" y="1752600"/>
            <a:ext cx="5257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Высотой конуса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H) 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называется перпендикуляр, опущенный из его вершины на плоскость основания.</a:t>
            </a:r>
            <a:b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 прямого конуса основание высоты совпадает с центром основания.</a:t>
            </a: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4953000" y="5791200"/>
            <a:ext cx="4191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en-US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-радиус основания конуса</a:t>
            </a:r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0" y="5334000"/>
            <a:ext cx="487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Образующая конуса </a:t>
            </a:r>
            <a:r>
              <a:rPr lang="en-US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отрезок соединяющий вершину конуса с точкой окружности основания.</a:t>
            </a:r>
          </a:p>
        </p:txBody>
      </p:sp>
      <p:sp>
        <p:nvSpPr>
          <p:cNvPr id="2" name="Rectangle 15"/>
          <p:cNvSpPr>
            <a:spLocks noChangeArrowheads="1"/>
          </p:cNvSpPr>
          <p:nvPr/>
        </p:nvSpPr>
        <p:spPr bwMode="auto">
          <a:xfrm>
            <a:off x="0" y="3886200"/>
            <a:ext cx="5105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24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Осью прямого кругового конуса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называется прямая, содержащая его высоту.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8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8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8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8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8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8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8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8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0" fill="hold"/>
                                        <p:tgtEl>
                                          <p:spTgt spid="18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0" fill="hold"/>
                                        <p:tgtEl>
                                          <p:spTgt spid="18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6" grpId="0" animBg="1"/>
      <p:bldP spid="18437" grpId="0" animBg="1"/>
      <p:bldP spid="18438" grpId="0" animBg="1"/>
      <p:bldP spid="18439" grpId="0" animBg="1"/>
      <p:bldP spid="18440" grpId="0" animBg="1"/>
      <p:bldP spid="18441" grpId="0" animBg="1"/>
      <p:bldP spid="18442" grpId="0"/>
    </p:bld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2161</TotalTime>
  <Words>937</Words>
  <Application>Microsoft Office PowerPoint</Application>
  <PresentationFormat>Экран (4:3)</PresentationFormat>
  <Paragraphs>129</Paragraphs>
  <Slides>27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Текстура</vt:lpstr>
      <vt:lpstr>Точечный рисунок</vt:lpstr>
      <vt:lpstr>Формула</vt:lpstr>
      <vt:lpstr>Slide</vt:lpstr>
      <vt:lpstr> </vt:lpstr>
      <vt:lpstr>Тема:</vt:lpstr>
      <vt:lpstr>Презентация PowerPoint</vt:lpstr>
      <vt:lpstr>Цилиндром (круговым цилиндром) называется тело, которое состоит из двух кругов, не лежащих в одной плоскости и совмещаемых параллельным переносом, и всех отрезков, соединяющих соответствующие точки этих кругов.</vt:lpstr>
      <vt:lpstr>Круги называются основаниями цилиндра,  </vt:lpstr>
      <vt:lpstr>Презентация PowerPoint</vt:lpstr>
      <vt:lpstr>Основные формулы:</vt:lpstr>
      <vt:lpstr>Презентация PowerPoint</vt:lpstr>
      <vt:lpstr>Конус называется прямым, если прямая, соединяющая вершину конуса с центром основания, перпендикулярна плоскости основания.</vt:lpstr>
      <vt:lpstr>Презентация PowerPoint</vt:lpstr>
      <vt:lpstr>Основные формулы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Граница шара называется шаровой поверхностью, или сферой.</vt:lpstr>
      <vt:lpstr>Сечение шара диаметральной плоскостью </vt:lpstr>
      <vt:lpstr>Сферический сегмент – часть сферы полученной путем сечения сферы плоскостью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Игорь</dc:creator>
  <cp:lastModifiedBy>Игорь</cp:lastModifiedBy>
  <cp:revision>156</cp:revision>
  <cp:lastPrinted>1601-01-01T00:00:00Z</cp:lastPrinted>
  <dcterms:created xsi:type="dcterms:W3CDTF">1601-01-01T00:00:00Z</dcterms:created>
  <dcterms:modified xsi:type="dcterms:W3CDTF">2018-06-02T00:38:17Z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