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74" r:id="rId13"/>
    <p:sldId id="276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“ Кошлар - безнең дуслар”  темасына проект         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785786" y="0"/>
            <a:ext cx="7500990" cy="1061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РТ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АВТОНОМНОЕ ОБРАЗОВАТЕЛЬНОЕ УЧРЕЖДЕНИЕ ДОПОЛНИТЕЛЬНОГО ПРОФЕССИОНАЛЬНОГО ОБРАЗОВАНИЯ                                                                                                 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Институт развития образования Республики Татарстан»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младшей группе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«Птицы – наши друзья»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 Сафина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Чулпан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Накиповна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воспитатель первой квалификационной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категории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МБДОУ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Большешинарский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детский сад       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Эллуки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Сабинского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pPr algn="ctr"/>
            <a:r>
              <a:rPr lang="ru-RU" sz="1400" dirty="0" smtClean="0"/>
              <a:t>              марта 2018 г.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кошым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бар: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тынмый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Агачка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кормый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җирдә,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Җыры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күктә.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тургай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Дөрес, 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Иртә язда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басу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һәм далалар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өстендә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биектә 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Тургай!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Тургай, канат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кага-кага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өздереп сайравы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белән һәркемне таң калдыра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игенчене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чакыра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көне 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биектән очып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үтсәләр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уңар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кыйгак-кыйгак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буйлап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буйлап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Кайта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безгә язны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Бию 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(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кызлар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башкаралар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).     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без 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ясап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куябыз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Сыерчыкларга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Әйе, сыерчыклар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безнең иң яраткан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кошларыбыз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Аларның матур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сайравын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сокланып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тыңлыйбыз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Сыерчыкларның файдасы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гаять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бөжәкләрне, лайлач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әкәм-төкәмнәрне ашап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файда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китерәләр.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үсемлекләрнең орлыкларын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тараталар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чәчәкләрне серкәләндерәләр.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бүген 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сөйләштек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ничек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булышырга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тиешбез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сакларга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аларнын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туздырмаска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күкәйләрен ватмаска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кыш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көннәрендә җимлекләр ясарга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кирәк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Дөрес 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булышырга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тиешбез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Ә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үзләренең матур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сайраулары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белән сөендерерләр.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кошым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бар: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тынмый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Агачка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кормый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җирдә,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Җыры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күктә.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тургай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Дөрес, 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Иртә язда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басу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һәм далалар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өстендә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биектә 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Тургай!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Тургай, канат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кага-кага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өздереп сайравы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белән һәркемне таң калдыра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игенчене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чакыра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көне 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биектән очып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үтсәләр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уңар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кыйгак-кыйгак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буйлап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буйлап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Кайта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безгә язны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Бию 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(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кызлар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башкаралар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).     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без 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ясап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куябыз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Сыерчыкларга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Әйе, сыерчыклар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безнең иң яраткан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кошларыбыз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Аларның матур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сайравын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сокланып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тыңлыйбыз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Сыерчыкларның файдасы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гаять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бөжәкләрне, лайлач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әкәм-төкәмнәрне ашап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файда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китерәләр.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үсемлекләрнең орлыкларын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тараталар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чәчәкләрне серкәләндерәләр.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бүген 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сөйләштек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ничек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булышырга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тиешбез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сакларга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аларнын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туздырмаска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күкәйләрен ватмаска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кыш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көннәрендә җимлекләр ясарга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кирәк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Дөрес 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булышырга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тиешбез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Ә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үзләренең матур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сайраулары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белән сөендерерләр.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3" name="Picture 1" descr="D:\Home\Desktop\кечкенэлэр\2017  ахыры\балалар бн м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857364"/>
            <a:ext cx="2250193" cy="3000257"/>
          </a:xfrm>
          <a:prstGeom prst="rect">
            <a:avLst/>
          </a:prstGeom>
          <a:noFill/>
        </p:spPr>
      </p:pic>
      <p:pic>
        <p:nvPicPr>
          <p:cNvPr id="13314" name="Picture 2" descr="D:\Home\Desktop\кечкенэлэр\2017  ахыры\безгә күңелл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785926"/>
            <a:ext cx="2143140" cy="2857521"/>
          </a:xfrm>
          <a:prstGeom prst="rect">
            <a:avLst/>
          </a:prstGeom>
          <a:noFill/>
        </p:spPr>
      </p:pic>
      <p:pic>
        <p:nvPicPr>
          <p:cNvPr id="6" name="Picture 2" descr="D:\Home\Desktop\кечкенэлэр\DSC01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214422"/>
            <a:ext cx="2741104" cy="20002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74" y="35716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работа с детьми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5" y="1214422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Аппликация скворечник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114298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Подвижная игра  «Летает, плавает»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857233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Рисование скворечник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D:\Home\Desktop\кечкенэлэр\февраль\камилә конструкт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 flipV="1">
            <a:off x="6295474" y="3991543"/>
            <a:ext cx="2928961" cy="23753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215075" y="3357562"/>
            <a:ext cx="2928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Конструирование «домик для птиц»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357166"/>
            <a:ext cx="3130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работа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Home\Desktop\Новая папка (2)\IMG-20180504-WA0026.jpg"/>
          <p:cNvPicPr>
            <a:picLocks noChangeAspect="1" noChangeArrowheads="1"/>
          </p:cNvPicPr>
          <p:nvPr/>
        </p:nvPicPr>
        <p:blipFill>
          <a:blip r:embed="rId3"/>
          <a:srcRect t="21875" b="13672"/>
          <a:stretch>
            <a:fillRect/>
          </a:stretch>
        </p:blipFill>
        <p:spPr bwMode="auto">
          <a:xfrm>
            <a:off x="500034" y="1174238"/>
            <a:ext cx="3464079" cy="3969273"/>
          </a:xfrm>
          <a:prstGeom prst="rect">
            <a:avLst/>
          </a:prstGeom>
          <a:noFill/>
        </p:spPr>
      </p:pic>
      <p:pic>
        <p:nvPicPr>
          <p:cNvPr id="1027" name="Picture 3" descr="D:\Home\Desktop\май 2018\IMG_20180412_163504.jpg"/>
          <p:cNvPicPr>
            <a:picLocks noChangeAspect="1" noChangeArrowheads="1"/>
          </p:cNvPicPr>
          <p:nvPr/>
        </p:nvPicPr>
        <p:blipFill>
          <a:blip r:embed="rId4" cstate="print"/>
          <a:srcRect l="21970" t="24419" r="4005" b="20752"/>
          <a:stretch>
            <a:fillRect/>
          </a:stretch>
        </p:blipFill>
        <p:spPr bwMode="auto">
          <a:xfrm>
            <a:off x="5429256" y="1142984"/>
            <a:ext cx="3399866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Home\Desktop\кошлар оформление\IMG-20180317-WA0011.jpg"/>
          <p:cNvPicPr>
            <a:picLocks noChangeAspect="1" noChangeArrowheads="1"/>
          </p:cNvPicPr>
          <p:nvPr/>
        </p:nvPicPr>
        <p:blipFill>
          <a:blip r:embed="rId3"/>
          <a:srcRect l="22377" t="36523" r="43821" b="25857"/>
          <a:stretch>
            <a:fillRect/>
          </a:stretch>
        </p:blipFill>
        <p:spPr bwMode="auto">
          <a:xfrm>
            <a:off x="428596" y="1000108"/>
            <a:ext cx="3100408" cy="46008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3549" y="428604"/>
            <a:ext cx="3436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работа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Home\Desktop\кошлар оформление\IMG-20180317-WA0012.jpg"/>
          <p:cNvPicPr>
            <a:picLocks noChangeAspect="1" noChangeArrowheads="1"/>
          </p:cNvPicPr>
          <p:nvPr/>
        </p:nvPicPr>
        <p:blipFill>
          <a:blip r:embed="rId4"/>
          <a:srcRect l="71429" t="28458" r="12244" b="51841"/>
          <a:stretch>
            <a:fillRect/>
          </a:stretch>
        </p:blipFill>
        <p:spPr bwMode="auto">
          <a:xfrm>
            <a:off x="6286512" y="2571744"/>
            <a:ext cx="2532802" cy="2786082"/>
          </a:xfrm>
          <a:prstGeom prst="rect">
            <a:avLst/>
          </a:prstGeom>
          <a:noFill/>
        </p:spPr>
      </p:pic>
      <p:pic>
        <p:nvPicPr>
          <p:cNvPr id="8" name="Picture 2" descr="D:\Home\Desktop\кошлар оформление\IMG-20180317-WA0012.jpg"/>
          <p:cNvPicPr>
            <a:picLocks noChangeAspect="1" noChangeArrowheads="1"/>
          </p:cNvPicPr>
          <p:nvPr/>
        </p:nvPicPr>
        <p:blipFill>
          <a:blip r:embed="rId4"/>
          <a:srcRect l="8163" t="48159" r="71429" b="36517"/>
          <a:stretch>
            <a:fillRect/>
          </a:stretch>
        </p:blipFill>
        <p:spPr bwMode="auto">
          <a:xfrm>
            <a:off x="3643306" y="1428736"/>
            <a:ext cx="244930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Home\Desktop\кошлар оформление\IMG-20180225-WA0032.jpg"/>
          <p:cNvPicPr>
            <a:picLocks noChangeAspect="1" noChangeArrowheads="1"/>
          </p:cNvPicPr>
          <p:nvPr/>
        </p:nvPicPr>
        <p:blipFill>
          <a:blip r:embed="rId2"/>
          <a:srcRect r="6493"/>
          <a:stretch>
            <a:fillRect/>
          </a:stretch>
        </p:blipFill>
        <p:spPr bwMode="auto">
          <a:xfrm>
            <a:off x="0" y="785794"/>
            <a:ext cx="9144000" cy="63579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214291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Досуг «Здравствуйте, птицы»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285729"/>
            <a:ext cx="8858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28596" y="357166"/>
            <a:ext cx="821537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краткосрочный. ( 1 неделя)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познавательно- исследовательский.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дети, воспитатели, родители второй младшей группы.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недостаточный уровень знаний дошкольников о птицах, их классификации; отсутствие представлений о том, как беречь, ухаживать, не причинять вреда птицам.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формировать у детей обобщённое представление о птицах как живых существах, живущих на земле, на воде, которые умеют летать в воздухе, и имеющих типичное строение, приспособленных к определённым климатическим условиям; формировать желание детей заботиться и беречь птиц.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расширение  представлений детей о птицах (летают, поют, клюют, вьют гнёзда, выводят птенцов);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формирование желания беречь и заботиться о братьях наших меньших;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формирование умений: наблюдать, сравнивать, анализировать и отражать результаты наблюдений в разных видах творческой деятельности 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развивать познавательную активность, мышление, воображение, коммуникативные навыки;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повышение уровня педагогической культуры родителей через привлечение к совместной деятельности с детьми (изготовление кормушек, скворечников).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Методическая работа по проекту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-формировать потребности в изучении детской литературы, мотивации к самообразованию в вопросах познавательного образования детей дошкольного возраста;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-повышать профессиональный уровень в области методики приобщения детей к наблюдениям и рассказыванию;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-развивать способность к самоанализу собственной педагогической деятельности;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-внедрять новые формы организации детской деятельности, строить образовательный процесс на основе ФГОС.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Взаимодействие с родителями: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-Участвовать в изготовлении кормушек для птиц. Участие в акции «Птичья столовая».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Формы и методы работы: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-совместная образовательная деятельность;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 игры-ситуации;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 беседы;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 выставки рисунков и поделок;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 просмотр мультфильмов;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- консультации.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Необходимые условия реализации проекта: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- интерес детей и родителей;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-  материальное обеспечение проекта;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- методические разработки;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дидактический материал: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-«Зимующие и перелётные птицы»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-«Птицы в картинках», лото «Птицы»,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-Разрезные картинки.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4282" y="214290"/>
            <a:ext cx="864399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усвоение и систематизация знаний детей о птицах;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формирование осознанного действенного отношения к птицам;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желание заботиться о пернатых;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понимание их значимости в жизни людей;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родитель, активно участвующий в проекте, способен воспитать у детей любовь и бережное отношение к птицам;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выставки детских работ на тему «Птицы»;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-кормушки для  птиц.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 – подготовительный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Обсуждение цели и задач с воспитателями, детьми, родителями.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Создание необходимых условий для реализации проекта. Подготовить иллюстрации, соответствующую литературу, подборка консультаций для родителей.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Обоснование, предсказание путей реализации проекта.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Разработка и накопление методических материалов.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 этап – основной (практический)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-Внедрение в воспитательно-образовательный процесс эффективных методов и приемов по расширению знаний дошкольников о птицах.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 этап - заключительный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098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-Обработка результатов по реализации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0358" y="142852"/>
            <a:ext cx="2863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План реализации проекта.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571480"/>
          <a:ext cx="7643866" cy="5753851"/>
        </p:xfrm>
        <a:graphic>
          <a:graphicData uri="http://schemas.openxmlformats.org/drawingml/2006/table">
            <a:tbl>
              <a:tblPr/>
              <a:tblGrid>
                <a:gridCol w="1110308"/>
                <a:gridCol w="5332476"/>
                <a:gridCol w="1201082"/>
              </a:tblGrid>
              <a:tr h="615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Раздел программы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Содержание деятельности.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Социаль-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но- коммуни-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кативное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Игры драматизации по программным произведениям.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Настольно-печатные игры: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Лото «Птицы»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Разрезные картинки,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Узнай и назови 2х одинаковых птиц.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«Кто где живёт»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«Летает, плавает, бежит»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«Узнай по следу»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«Узнай по голосу»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12.03.18-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17.03.18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Речевое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о пользе птиц в природе, о том , что хищные птицы—это «санитары» полей, лесов, степей.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Пословицы и поговорки о птицах. Приметы с птицами.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Отгадывание загадок.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стихов, рассказов о птицах.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“Кошлар безнең канатлы дуслар” Кашапова М.Ф. “Иң татлы тел-туган тел” 114 бит                                                      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Бармак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уены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“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Кошлар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</a:t>
                      </a: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,                                    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“Сыерчыклар, каргалар килде”.  УМ.(2-3 яшь) 83, 86 битләр.                                                                            Х.Вахитның “Уңган сыерчык” шигерен уку.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Ә. Кари “Кошлар туйдырам” шигырен уку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"Исәнмесез кошкайлар", - дигән темага шигырь кичәсе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234" marR="21234" marT="5588" marB="55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500042"/>
          <a:ext cx="7215238" cy="5842331"/>
        </p:xfrm>
        <a:graphic>
          <a:graphicData uri="http://schemas.openxmlformats.org/drawingml/2006/table">
            <a:tbl>
              <a:tblPr/>
              <a:tblGrid>
                <a:gridCol w="1067855"/>
                <a:gridCol w="5128591"/>
                <a:gridCol w="1018792"/>
              </a:tblGrid>
              <a:tr h="1061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Физичес-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кое развитие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 на площадке.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Хәрәкәтле уен: «Оясыз кош». “Чыпчык  һәм  балалар” 58 бит. К.В.Закирова  “Уйный-уйный 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Үсәбез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Хәрәкәтле уен“Ябалак.”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Изготовление и вывешивание кормушек для птиц.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Подкормка птиц.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Совместная образовательная деятельность  «Птицы—наши друзья»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альбомов: «Всё о птицах»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Просмотр видеофильмов из серии «Уроки тётушки Совы».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 : «Гнездовья птиц», «Идем в гости к Мудрой Сове»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акции «Птичья столовая»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Целевые прогулки. Наблюдения за птицами.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Наблюдение и сравнение следов на снегу под кормушками 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Наблюдение и сравнение птиц на кормушках.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проблемных ситуаций. Почему птицы могут летать по воздуху, а человек нет?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Какие птицы не умеют летать? Почему?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Кто разносит семена деревьев?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 эстетическое развитие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картины «Грачи прилетели», «Птицы прилетели»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 «Домик для птиц»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Сыерчык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оясы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Лепка.»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Кошлар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коралар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6616" marR="16616" marT="4373" marB="43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357166"/>
            <a:ext cx="84296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Использованная  литература: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К.В.Закирова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Уйный-уйный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үсәбез.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Казан 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Мәгариф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нәшрияты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2005.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М.Ф.Кашапова “Иң татлы тел – туган тел”. Казан “Мәгариф”. 2004.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К.В.Закирова “Балачак аланы” Казан “ РИ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”. 2011.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Ф.В.Хәзрәтова , З.Г.Шәрәфетдинова, И.Җ.Хәбибуллина “Туган телдә сөйләшәбез” (методик кулланма 2-3). Казан “Татрстан китап нәшрияты”. 2012.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Ф.В.Хәзрәтова , З.Г.Шәрәфетдинова, И.Җ.Хәбибуллина “Туган телдә сөйләшәбез” (методик кулланма 3-4). Казан “Фолиант”. 2013.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З.М.Зарипова, Л.Н.Вәҗиева, Р.С.Зөфәрова, Н.А.Меньшова, З.Җ.Минһаҗева, М.Ф.Кашапова “Уйныйк әле, балалар”. Казан. 2011</a:t>
            </a:r>
            <a:r>
              <a:rPr kumimoji="0" lang="tt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М.Ф.Кашапова “Иң гүзәл тел – туган тел”. Казан “Школа”. 2009.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Г.З.Гарафиева “Сөмбеләне кем белә?”. Казан “Тарих”. 2003.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"Исәнмесез кошкайлар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", -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дигән темага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шигырь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кичәсе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(Досуг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Здравствуйте , птицы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Исәнмесез, кадерле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бүген кошларның нинди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файда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китерүләре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Исәнмесез кошкайлар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", -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дигән темага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шигырь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кичәсен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үткәрергә җыелдык.</a:t>
            </a: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Җир шарында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9000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гә якын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төрле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яши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Безнен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республикада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исә жәй көннәрендә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200дән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артыграк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ә кышын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40 лап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төр кошны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очратырга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Мәсәлән, чыпчык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тукран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песнәк, божыр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көртлек, карабүрек, саескан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ала карга,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күке, кызылтүш һәм башкалар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безнең якларда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кышлыйлар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 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дусларыбызны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онытмыйбыз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өчен жимлекләр ясыйбыз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Песнәк тәрәз каршында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Түше сары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лимон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Кара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бүрек башында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Юри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куйган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күк.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Уйнаклый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талпына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Шакып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ала: тук, тук, тук!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Оныткансыз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мине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Нигә бүген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юк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юк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М.Мозаффаров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беләсезме,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өчен песнәк файдалы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санала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Чөнки 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песнәк жәйге айларда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көненә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500-600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зарарлы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бөҗәк ашый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Ә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беләсезме кайсы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“Урман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табибы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атыйлар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Тукранны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Тукран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һәр агач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саен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Тук-тук-тук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сугып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Кошчыкның очлы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борыны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Кирәкле эшкә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ярый.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Агач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корытучы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кортларны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Эзләп, чокып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бетерә.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“Урман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табибы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Илгә файда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китерә.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житкәч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жирләренә кире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әйләнеп кайталар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Иң беренче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хәбәрчеләре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кара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каргалар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кайта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сагынып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кайтучы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кошларның кайсыларын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беләсез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n-rating.ru/space/wp-content/uploads/2016/12/%D0%BF%D1%82%D0%B8%D1%86%D1%8B-%D0%BD%D0%B0-%D1%81%D0%BD%D0%B5%D0%B3%D1%83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Кара карга,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тургай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торна,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карлыгач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сандугач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Язын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ерак-ераклардан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килде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кара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каргалар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Тал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Төзеп куйдылар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Кояш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нурын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сипте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җир өстенә,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Исте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йомшак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жылы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жилләре.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кайта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сагынып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үскән жирләрнә.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Көннәрен юлда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үткәреп,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Куанышып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Канатларын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күтәреп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китерә 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бала: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Исәнмесез, кошкайлар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Безнен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якын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дускайлар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Карлыгачлар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актүшләр,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Сандугачлар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тургайлар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“Яз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җитә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Әйдәгез, 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уйныйбыз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”Уз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ояңны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тап”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барышы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музыка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астында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очып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йөриләр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Музыка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туктагач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Һәрберсе боҗра эченә кереп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басарга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тиеш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Кемгә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җитмәде,  уеннан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чыга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Тәрбияче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1-2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боҗраны 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куя.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дәвам итә.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хәзер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сезгә кошлар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табышмаклар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һәм башваткычлар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әйтәм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ә сез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җавап бирегез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башында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йорты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Эчендә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тора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җырчы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                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сыерчык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Гөрли-гөрли җырлый 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Кызыл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читек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Күлмәкләре күгелҗем,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Татулыкны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сөя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ул.        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(күгәрчен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1047</Words>
  <PresentationFormat>Экран (4:3)</PresentationFormat>
  <Paragraphs>272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</cp:revision>
  <dcterms:created xsi:type="dcterms:W3CDTF">2018-03-19T16:51:51Z</dcterms:created>
  <dcterms:modified xsi:type="dcterms:W3CDTF">2018-05-05T17:59:56Z</dcterms:modified>
</cp:coreProperties>
</file>