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5" r:id="rId3"/>
    <p:sldId id="273" r:id="rId4"/>
    <p:sldId id="276" r:id="rId5"/>
    <p:sldId id="266" r:id="rId6"/>
    <p:sldId id="258" r:id="rId7"/>
    <p:sldId id="259" r:id="rId8"/>
    <p:sldId id="261" r:id="rId9"/>
    <p:sldId id="262" r:id="rId10"/>
    <p:sldId id="263" r:id="rId11"/>
    <p:sldId id="264" r:id="rId12"/>
    <p:sldId id="265" r:id="rId13"/>
    <p:sldId id="267" r:id="rId14"/>
    <p:sldId id="269" r:id="rId15"/>
    <p:sldId id="268" r:id="rId16"/>
    <p:sldId id="270" r:id="rId17"/>
    <p:sldId id="271" r:id="rId18"/>
    <p:sldId id="272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3" autoAdjust="0"/>
    <p:restoredTop sz="94660"/>
  </p:normalViewPr>
  <p:slideViewPr>
    <p:cSldViewPr>
      <p:cViewPr varScale="1">
        <p:scale>
          <a:sx n="69" d="100"/>
          <a:sy n="69" d="100"/>
        </p:scale>
        <p:origin x="-120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973CA94-80B6-467E-9901-DEA8AB686545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8B222D3-23D3-4B5F-B2A2-09D821A962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3CA94-80B6-467E-9901-DEA8AB686545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222D3-23D3-4B5F-B2A2-09D821A962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3CA94-80B6-467E-9901-DEA8AB686545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222D3-23D3-4B5F-B2A2-09D821A962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3CA94-80B6-467E-9901-DEA8AB686545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222D3-23D3-4B5F-B2A2-09D821A962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3CA94-80B6-467E-9901-DEA8AB686545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222D3-23D3-4B5F-B2A2-09D821A962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3CA94-80B6-467E-9901-DEA8AB686545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222D3-23D3-4B5F-B2A2-09D821A962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3CA94-80B6-467E-9901-DEA8AB686545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222D3-23D3-4B5F-B2A2-09D821A962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3CA94-80B6-467E-9901-DEA8AB686545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222D3-23D3-4B5F-B2A2-09D821A962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3CA94-80B6-467E-9901-DEA8AB686545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222D3-23D3-4B5F-B2A2-09D821A962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3CA94-80B6-467E-9901-DEA8AB686545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222D3-23D3-4B5F-B2A2-09D821A962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3CA94-80B6-467E-9901-DEA8AB686545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222D3-23D3-4B5F-B2A2-09D821A962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973CA94-80B6-467E-9901-DEA8AB686545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8B222D3-23D3-4B5F-B2A2-09D821A962A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tx1"/>
                </a:solidFill>
              </a:rPr>
              <a:t>Вокруг Маршака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Презентацию подготовила Суворова Н.М., учитель </a:t>
            </a:r>
            <a:r>
              <a:rPr lang="ru-RU" dirty="0"/>
              <a:t> </a:t>
            </a:r>
            <a:r>
              <a:rPr lang="ru-RU" dirty="0" smtClean="0"/>
              <a:t>ГБОУ Школа</a:t>
            </a:r>
            <a:r>
              <a:rPr lang="ru-RU" dirty="0" smtClean="0"/>
              <a:t> </a:t>
            </a:r>
            <a:r>
              <a:rPr lang="ru-RU" dirty="0" smtClean="0"/>
              <a:t>№ 777 </a:t>
            </a:r>
            <a:endParaRPr lang="ru-RU" dirty="0" smtClean="0"/>
          </a:p>
          <a:p>
            <a:pPr algn="ctr"/>
            <a:r>
              <a:rPr lang="ru-RU" dirty="0" smtClean="0"/>
              <a:t>г</a:t>
            </a:r>
            <a:r>
              <a:rPr lang="ru-RU" dirty="0" smtClean="0"/>
              <a:t>. Москвы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2005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490" y="332656"/>
            <a:ext cx="7024744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>
          <a:xfrm>
            <a:off x="611560" y="548680"/>
            <a:ext cx="3850712" cy="57606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/>
              <a:t>Собирались лодыри На урок,</a:t>
            </a:r>
          </a:p>
          <a:p>
            <a:pPr>
              <a:buNone/>
            </a:pPr>
            <a:r>
              <a:rPr lang="ru-RU" sz="2800" b="1" dirty="0" smtClean="0"/>
              <a:t> А попали лодыри</a:t>
            </a:r>
          </a:p>
          <a:p>
            <a:pPr>
              <a:buNone/>
            </a:pPr>
            <a:r>
              <a:rPr lang="ru-RU" sz="2800" b="1" dirty="0" smtClean="0"/>
              <a:t> На каток.</a:t>
            </a:r>
          </a:p>
          <a:p>
            <a:pPr>
              <a:buNone/>
            </a:pPr>
            <a:r>
              <a:rPr lang="ru-RU" sz="2800" b="1" dirty="0" smtClean="0"/>
              <a:t>Толстый ранец с книжками</a:t>
            </a:r>
          </a:p>
          <a:p>
            <a:pPr>
              <a:buNone/>
            </a:pPr>
            <a:r>
              <a:rPr lang="ru-RU" sz="2800" b="1" dirty="0" smtClean="0"/>
              <a:t>На спине,</a:t>
            </a:r>
          </a:p>
          <a:p>
            <a:pPr>
              <a:buNone/>
            </a:pPr>
            <a:r>
              <a:rPr lang="ru-RU" sz="2800" b="1" dirty="0" smtClean="0"/>
              <a:t>А коньки под мышками </a:t>
            </a:r>
          </a:p>
          <a:p>
            <a:pPr>
              <a:buNone/>
            </a:pPr>
            <a:r>
              <a:rPr lang="ru-RU" sz="2800" b="1" dirty="0" smtClean="0"/>
              <a:t>На ремне.</a:t>
            </a:r>
            <a:endParaRPr lang="ru-RU" sz="28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4"/>
          </p:nvPr>
        </p:nvSpPr>
        <p:spPr>
          <a:xfrm>
            <a:off x="4645152" y="548680"/>
            <a:ext cx="3887288" cy="576064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4000" b="1" dirty="0" smtClean="0"/>
              <a:t>Кот и лодыри</a:t>
            </a:r>
            <a:endParaRPr lang="ru-RU" sz="4000" b="1" dirty="0"/>
          </a:p>
        </p:txBody>
      </p:sp>
      <p:pic>
        <p:nvPicPr>
          <p:cNvPr id="7" name="Рисунок 6" descr="C:\Users\User\Desktop\кот и лодыри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951562"/>
            <a:ext cx="4680520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6430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490" y="332656"/>
            <a:ext cx="7024744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>
          <a:xfrm>
            <a:off x="611560" y="692696"/>
            <a:ext cx="3850712" cy="5688632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4000" b="1" dirty="0" smtClean="0"/>
              <a:t>Урок вежливости</a:t>
            </a:r>
            <a:endParaRPr lang="ru-RU" sz="40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4"/>
          </p:nvPr>
        </p:nvSpPr>
        <p:spPr>
          <a:xfrm>
            <a:off x="5004048" y="692696"/>
            <a:ext cx="3816424" cy="568863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Медведя лет пяти-шести</a:t>
            </a:r>
          </a:p>
          <a:p>
            <a:pPr>
              <a:buNone/>
            </a:pPr>
            <a:r>
              <a:rPr lang="ru-RU" b="1" dirty="0" smtClean="0"/>
              <a:t>Учили, как себя вести:</a:t>
            </a:r>
          </a:p>
          <a:p>
            <a:pPr>
              <a:buNone/>
            </a:pPr>
            <a:r>
              <a:rPr lang="ru-RU" b="1" dirty="0" smtClean="0"/>
              <a:t>Послушен будь и вежлив будь,</a:t>
            </a:r>
          </a:p>
          <a:p>
            <a:pPr>
              <a:buNone/>
            </a:pPr>
            <a:r>
              <a:rPr lang="ru-RU" b="1" dirty="0" smtClean="0"/>
              <a:t>И уступай прохожим путь,</a:t>
            </a:r>
          </a:p>
          <a:p>
            <a:pPr>
              <a:buNone/>
            </a:pPr>
            <a:r>
              <a:rPr lang="ru-RU" b="1" dirty="0" smtClean="0"/>
              <a:t>А старых уважай</a:t>
            </a:r>
          </a:p>
          <a:p>
            <a:pPr>
              <a:buNone/>
            </a:pPr>
            <a:r>
              <a:rPr lang="ru-RU" b="1" dirty="0" smtClean="0"/>
              <a:t>И Бабушку-медведицу</a:t>
            </a:r>
          </a:p>
          <a:p>
            <a:pPr>
              <a:buNone/>
            </a:pPr>
            <a:r>
              <a:rPr lang="ru-RU" b="1" dirty="0" smtClean="0"/>
              <a:t>В туман и гололедицу</a:t>
            </a:r>
          </a:p>
          <a:p>
            <a:pPr>
              <a:buNone/>
            </a:pPr>
            <a:r>
              <a:rPr lang="ru-RU" b="1" dirty="0" smtClean="0"/>
              <a:t>До дома провожай!</a:t>
            </a:r>
          </a:p>
          <a:p>
            <a:endParaRPr lang="ru-RU" dirty="0" smtClean="0"/>
          </a:p>
        </p:txBody>
      </p:sp>
      <p:pic>
        <p:nvPicPr>
          <p:cNvPr id="7" name="Рисунок 6" descr="C:\Users\User\Desktop\урок вежливости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628800"/>
            <a:ext cx="4464496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9211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490" y="332656"/>
            <a:ext cx="7024744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>
          <a:xfrm>
            <a:off x="539552" y="620688"/>
            <a:ext cx="4032448" cy="5760640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/>
              <a:t>Даром минуты одной </a:t>
            </a:r>
          </a:p>
          <a:p>
            <a:pPr>
              <a:buNone/>
            </a:pPr>
            <a:r>
              <a:rPr lang="ru-RU" sz="2800" b="1" dirty="0" smtClean="0"/>
              <a:t>Не теряя,</a:t>
            </a:r>
          </a:p>
          <a:p>
            <a:pPr>
              <a:buNone/>
            </a:pPr>
            <a:r>
              <a:rPr lang="ru-RU" sz="2800" b="1" dirty="0" smtClean="0"/>
              <a:t>Бросился парень </a:t>
            </a:r>
          </a:p>
          <a:p>
            <a:pPr>
              <a:buNone/>
            </a:pPr>
            <a:r>
              <a:rPr lang="ru-RU" sz="2800" b="1" dirty="0" smtClean="0"/>
              <a:t>С подножки трамвая – </a:t>
            </a:r>
          </a:p>
          <a:p>
            <a:pPr>
              <a:buNone/>
            </a:pPr>
            <a:r>
              <a:rPr lang="ru-RU" sz="2800" b="1" dirty="0" smtClean="0"/>
              <a:t>Автомобилю </a:t>
            </a:r>
          </a:p>
          <a:p>
            <a:pPr>
              <a:buNone/>
            </a:pPr>
            <a:r>
              <a:rPr lang="ru-RU" sz="2800" b="1" dirty="0" smtClean="0"/>
              <a:t>Наперерез – </a:t>
            </a:r>
          </a:p>
          <a:p>
            <a:pPr>
              <a:buNone/>
            </a:pPr>
            <a:r>
              <a:rPr lang="ru-RU" sz="2800" b="1" dirty="0" smtClean="0"/>
              <a:t>И по трубе </a:t>
            </a:r>
          </a:p>
          <a:p>
            <a:pPr>
              <a:buNone/>
            </a:pPr>
            <a:r>
              <a:rPr lang="ru-RU" sz="2800" b="1" dirty="0" smtClean="0"/>
              <a:t>Водосточной</a:t>
            </a:r>
          </a:p>
          <a:p>
            <a:pPr>
              <a:buNone/>
            </a:pPr>
            <a:r>
              <a:rPr lang="ru-RU" sz="2800" b="1" dirty="0" smtClean="0"/>
              <a:t>Полез.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4"/>
          </p:nvPr>
        </p:nvSpPr>
        <p:spPr>
          <a:xfrm>
            <a:off x="4645152" y="620688"/>
            <a:ext cx="3887288" cy="5760640"/>
          </a:xfrm>
        </p:spPr>
        <p:txBody>
          <a:bodyPr>
            <a:normAutofit/>
          </a:bodyPr>
          <a:lstStyle/>
          <a:p>
            <a:endParaRPr lang="ru-RU" sz="3600" b="1" dirty="0" smtClean="0"/>
          </a:p>
          <a:p>
            <a:endParaRPr lang="ru-RU" sz="3600" b="1" dirty="0" smtClean="0"/>
          </a:p>
          <a:p>
            <a:r>
              <a:rPr lang="ru-RU" sz="3600" b="1" dirty="0" smtClean="0"/>
              <a:t>Рассказ о неизвестном герое</a:t>
            </a:r>
            <a:endParaRPr lang="ru-RU" sz="3600" b="1" dirty="0"/>
          </a:p>
        </p:txBody>
      </p:sp>
      <p:pic>
        <p:nvPicPr>
          <p:cNvPr id="7" name="Рисунок 6" descr="C:\Users\User\Desktop\рассказ онеизв. герое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967589"/>
            <a:ext cx="4680520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2009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332656"/>
            <a:ext cx="7024744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611560" y="908720"/>
            <a:ext cx="3850712" cy="54726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/>
              <a:t>Печку топили,</a:t>
            </a:r>
          </a:p>
          <a:p>
            <a:pPr>
              <a:buNone/>
            </a:pPr>
            <a:r>
              <a:rPr lang="ru-RU" sz="2800" b="1" dirty="0" smtClean="0"/>
              <a:t>Кашу варили</a:t>
            </a:r>
          </a:p>
          <a:p>
            <a:pPr>
              <a:buNone/>
            </a:pPr>
            <a:r>
              <a:rPr lang="ru-RU" sz="2800" b="1" dirty="0" smtClean="0"/>
              <a:t>Сорок четыре</a:t>
            </a:r>
          </a:p>
          <a:p>
            <a:pPr>
              <a:buNone/>
            </a:pPr>
            <a:r>
              <a:rPr lang="ru-RU" sz="2800" b="1" dirty="0" smtClean="0"/>
              <a:t>Весёлых чижа:</a:t>
            </a:r>
          </a:p>
          <a:p>
            <a:pPr>
              <a:buNone/>
            </a:pPr>
            <a:r>
              <a:rPr lang="ru-RU" sz="2800" b="1" dirty="0" smtClean="0"/>
              <a:t>Чиж с поварёшкой,</a:t>
            </a:r>
          </a:p>
          <a:p>
            <a:pPr>
              <a:buNone/>
            </a:pPr>
            <a:r>
              <a:rPr lang="ru-RU" sz="2800" b="1" dirty="0" smtClean="0"/>
              <a:t>Чиж с кочерыжкой,</a:t>
            </a:r>
          </a:p>
          <a:p>
            <a:pPr>
              <a:buNone/>
            </a:pPr>
            <a:r>
              <a:rPr lang="ru-RU" sz="2800" b="1" dirty="0" smtClean="0"/>
              <a:t>Чиж с коромыслом,</a:t>
            </a:r>
          </a:p>
          <a:p>
            <a:pPr>
              <a:buNone/>
            </a:pPr>
            <a:r>
              <a:rPr lang="ru-RU" sz="2800" b="1" dirty="0" smtClean="0"/>
              <a:t>Чиж с решетом.</a:t>
            </a:r>
            <a:endParaRPr lang="ru-RU" sz="28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>
          <a:xfrm>
            <a:off x="4427984" y="1052736"/>
            <a:ext cx="3888432" cy="4753703"/>
          </a:xfrm>
        </p:spPr>
        <p:txBody>
          <a:bodyPr>
            <a:normAutofit/>
          </a:bodyPr>
          <a:lstStyle/>
          <a:p>
            <a:endParaRPr lang="ru-RU" sz="3600" b="1" dirty="0" smtClean="0"/>
          </a:p>
          <a:p>
            <a:endParaRPr lang="ru-RU" sz="3600" b="1" dirty="0" smtClean="0"/>
          </a:p>
          <a:p>
            <a:pPr algn="ctr"/>
            <a:r>
              <a:rPr lang="ru-RU" sz="3600" b="1" dirty="0" smtClean="0"/>
              <a:t>Весёлые чижи</a:t>
            </a:r>
          </a:p>
          <a:p>
            <a:pPr algn="ctr">
              <a:buNone/>
            </a:pPr>
            <a:r>
              <a:rPr lang="ru-RU" sz="3600" b="1" dirty="0" smtClean="0"/>
              <a:t>(</a:t>
            </a:r>
            <a:r>
              <a:rPr lang="ru-RU" sz="3200" b="1" dirty="0" smtClean="0"/>
              <a:t>в соавторстве с Д. Хармсом)</a:t>
            </a:r>
            <a:endParaRPr lang="ru-RU" sz="3200" b="1" dirty="0"/>
          </a:p>
        </p:txBody>
      </p:sp>
      <p:pic>
        <p:nvPicPr>
          <p:cNvPr id="5" name="Рисунок 4" descr="C:\Users\User\Desktop\d01165_1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052736"/>
            <a:ext cx="4104456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332656"/>
            <a:ext cx="7024744" cy="792088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/>
              <a:t>Маршак - переводчик</a:t>
            </a:r>
            <a:endParaRPr lang="ru-RU" sz="44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>
          <a:xfrm>
            <a:off x="4645152" y="1268760"/>
            <a:ext cx="3815280" cy="4896544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С. Я. Маршак – один из  лучших поэтов-переводчиков в нашей стране.</a:t>
            </a:r>
          </a:p>
          <a:p>
            <a:r>
              <a:rPr lang="ru-RU" b="1" dirty="0" smtClean="0"/>
              <a:t>Ещё совсем молодым человеком Маршак  поехал учиться в Англию. Чтобы лучше изучить язык, чтобы слышать народную речь, он пешком совершил большое путешествие по английской провинции и  жил некоторое время в лесной школе.</a:t>
            </a:r>
            <a:endParaRPr lang="ru-RU" b="1" dirty="0"/>
          </a:p>
        </p:txBody>
      </p:sp>
      <p:pic>
        <p:nvPicPr>
          <p:cNvPr id="5" name="Содержимое 4" descr="C:\Users\User\Desktop\y7e0ven4d2.jpg"/>
          <p:cNvPicPr>
            <a:picLocks noGrp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340768"/>
            <a:ext cx="4248150" cy="4536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332656"/>
            <a:ext cx="7024744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611560" y="836712"/>
            <a:ext cx="3744416" cy="5400600"/>
          </a:xfrm>
        </p:spPr>
        <p:txBody>
          <a:bodyPr>
            <a:normAutofit/>
          </a:bodyPr>
          <a:lstStyle/>
          <a:p>
            <a:endParaRPr lang="ru-RU" sz="3600" b="1" dirty="0" smtClean="0"/>
          </a:p>
          <a:p>
            <a:endParaRPr lang="ru-RU" sz="3600" b="1" dirty="0" smtClean="0"/>
          </a:p>
          <a:p>
            <a:r>
              <a:rPr lang="ru-RU" sz="3600" b="1" dirty="0" smtClean="0"/>
              <a:t>Перчатки.</a:t>
            </a:r>
          </a:p>
          <a:p>
            <a:pPr algn="ctr">
              <a:buNone/>
            </a:pPr>
            <a:r>
              <a:rPr lang="ru-RU" sz="2800" b="1" dirty="0" smtClean="0"/>
              <a:t>Английский  фольклор</a:t>
            </a:r>
            <a:endParaRPr lang="ru-RU" sz="28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>
          <a:xfrm>
            <a:off x="4499992" y="836712"/>
            <a:ext cx="4032448" cy="54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/>
              <a:t>Потеряли котятки</a:t>
            </a:r>
          </a:p>
          <a:p>
            <a:pPr>
              <a:buNone/>
            </a:pPr>
            <a:r>
              <a:rPr lang="ru-RU" sz="3200" b="1" dirty="0" smtClean="0"/>
              <a:t>По дороге перчатки</a:t>
            </a:r>
          </a:p>
          <a:p>
            <a:pPr>
              <a:buNone/>
            </a:pPr>
            <a:r>
              <a:rPr lang="ru-RU" sz="3200" b="1" dirty="0" smtClean="0"/>
              <a:t>И в слезах прибежали домой.</a:t>
            </a:r>
          </a:p>
          <a:p>
            <a:pPr>
              <a:buFontTx/>
              <a:buChar char="-"/>
            </a:pPr>
            <a:r>
              <a:rPr lang="ru-RU" sz="3200" b="1" dirty="0" smtClean="0"/>
              <a:t>Мама, мама, прости!</a:t>
            </a:r>
          </a:p>
          <a:p>
            <a:pPr>
              <a:buFontTx/>
              <a:buChar char="-"/>
            </a:pPr>
            <a:r>
              <a:rPr lang="ru-RU" sz="3200" b="1" dirty="0" smtClean="0"/>
              <a:t>Мы не можем найти перчатки!</a:t>
            </a:r>
          </a:p>
        </p:txBody>
      </p:sp>
      <p:pic>
        <p:nvPicPr>
          <p:cNvPr id="5" name="Рисунок 4" descr="C:\Users\User\Desktop\88379184_large_p01_0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692696"/>
            <a:ext cx="3744416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332656"/>
            <a:ext cx="7024744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611560" y="548680"/>
            <a:ext cx="3850712" cy="576064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/>
              <a:t>Шалтай-Болтай</a:t>
            </a:r>
          </a:p>
          <a:p>
            <a:pPr>
              <a:buNone/>
            </a:pPr>
            <a:r>
              <a:rPr lang="ru-RU" b="1" dirty="0" smtClean="0"/>
              <a:t>Сидел на стене.</a:t>
            </a:r>
          </a:p>
          <a:p>
            <a:pPr>
              <a:buNone/>
            </a:pPr>
            <a:r>
              <a:rPr lang="ru-RU" b="1" dirty="0" smtClean="0"/>
              <a:t>Шалтай-Болтай</a:t>
            </a:r>
          </a:p>
          <a:p>
            <a:pPr>
              <a:buNone/>
            </a:pPr>
            <a:r>
              <a:rPr lang="ru-RU" b="1" dirty="0" smtClean="0"/>
              <a:t>Свалился во сне.</a:t>
            </a:r>
          </a:p>
          <a:p>
            <a:pPr>
              <a:buNone/>
            </a:pPr>
            <a:r>
              <a:rPr lang="ru-RU" b="1" dirty="0" smtClean="0"/>
              <a:t>Вся королевская конница,</a:t>
            </a:r>
          </a:p>
          <a:p>
            <a:pPr>
              <a:buNone/>
            </a:pPr>
            <a:r>
              <a:rPr lang="ru-RU" b="1" dirty="0" smtClean="0"/>
              <a:t>Вся королевская рать</a:t>
            </a:r>
          </a:p>
          <a:p>
            <a:pPr>
              <a:buNone/>
            </a:pPr>
            <a:r>
              <a:rPr lang="ru-RU" b="1" dirty="0" smtClean="0"/>
              <a:t>Не может</a:t>
            </a:r>
          </a:p>
          <a:p>
            <a:pPr>
              <a:buNone/>
            </a:pPr>
            <a:r>
              <a:rPr lang="ru-RU" b="1" dirty="0" err="1" smtClean="0"/>
              <a:t>Шалтая</a:t>
            </a:r>
            <a:r>
              <a:rPr lang="ru-RU" b="1" dirty="0" smtClean="0"/>
              <a:t>,</a:t>
            </a:r>
          </a:p>
          <a:p>
            <a:pPr>
              <a:buNone/>
            </a:pPr>
            <a:r>
              <a:rPr lang="ru-RU" b="1" dirty="0" smtClean="0"/>
              <a:t>Не может</a:t>
            </a:r>
          </a:p>
          <a:p>
            <a:pPr>
              <a:buNone/>
            </a:pPr>
            <a:r>
              <a:rPr lang="ru-RU" b="1" dirty="0" smtClean="0"/>
              <a:t>Болтая,</a:t>
            </a:r>
          </a:p>
          <a:p>
            <a:pPr>
              <a:buNone/>
            </a:pPr>
            <a:r>
              <a:rPr lang="ru-RU" b="1" dirty="0" err="1" smtClean="0"/>
              <a:t>Шалтая-Болтая</a:t>
            </a:r>
            <a:r>
              <a:rPr lang="ru-RU" b="1" dirty="0" smtClean="0"/>
              <a:t>,</a:t>
            </a:r>
          </a:p>
          <a:p>
            <a:pPr>
              <a:buNone/>
            </a:pPr>
            <a:r>
              <a:rPr lang="ru-RU" b="1" dirty="0" err="1" smtClean="0"/>
              <a:t>Болтая-Шалтая</a:t>
            </a:r>
            <a:r>
              <a:rPr lang="ru-RU" b="1" dirty="0" smtClean="0"/>
              <a:t>,</a:t>
            </a:r>
          </a:p>
          <a:p>
            <a:pPr>
              <a:buNone/>
            </a:pPr>
            <a:r>
              <a:rPr lang="ru-RU" b="1" dirty="0" err="1" smtClean="0"/>
              <a:t>Шалтая-Болтая</a:t>
            </a:r>
            <a:r>
              <a:rPr lang="ru-RU" b="1" dirty="0" smtClean="0"/>
              <a:t> собрать!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>
          <a:xfrm>
            <a:off x="4645152" y="548680"/>
            <a:ext cx="3815280" cy="5688632"/>
          </a:xfrm>
        </p:spPr>
        <p:txBody>
          <a:bodyPr>
            <a:normAutofit/>
          </a:bodyPr>
          <a:lstStyle/>
          <a:p>
            <a:endParaRPr lang="ru-RU" sz="3600" b="1" dirty="0" smtClean="0"/>
          </a:p>
          <a:p>
            <a:endParaRPr lang="ru-RU" sz="3600" b="1" dirty="0" smtClean="0"/>
          </a:p>
          <a:p>
            <a:endParaRPr lang="ru-RU" sz="3600" b="1" dirty="0" smtClean="0"/>
          </a:p>
          <a:p>
            <a:pPr algn="ctr"/>
            <a:r>
              <a:rPr lang="ru-RU" sz="3600" b="1" dirty="0" smtClean="0"/>
              <a:t>Шалтай-Болтай.</a:t>
            </a:r>
          </a:p>
          <a:p>
            <a:pPr algn="ctr">
              <a:buNone/>
            </a:pPr>
            <a:r>
              <a:rPr lang="ru-RU" sz="2800" b="1" dirty="0" smtClean="0"/>
              <a:t>Английский фольклор</a:t>
            </a:r>
            <a:endParaRPr lang="ru-RU" sz="2800" b="1" dirty="0"/>
          </a:p>
        </p:txBody>
      </p:sp>
      <p:pic>
        <p:nvPicPr>
          <p:cNvPr id="5" name="Рисунок 4" descr="C:\Users\User\Desktop\0602758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908720"/>
            <a:ext cx="5112568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332656"/>
            <a:ext cx="7024744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683568" y="764704"/>
            <a:ext cx="3778704" cy="547260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Мельник</a:t>
            </a:r>
          </a:p>
          <a:p>
            <a:pPr>
              <a:buNone/>
            </a:pPr>
            <a:r>
              <a:rPr lang="ru-RU" b="1" dirty="0" smtClean="0"/>
              <a:t>На ослике</a:t>
            </a:r>
          </a:p>
          <a:p>
            <a:pPr>
              <a:buNone/>
            </a:pPr>
            <a:r>
              <a:rPr lang="ru-RU" b="1" dirty="0" smtClean="0"/>
              <a:t>Ехал</a:t>
            </a:r>
          </a:p>
          <a:p>
            <a:pPr>
              <a:buNone/>
            </a:pPr>
            <a:r>
              <a:rPr lang="ru-RU" b="1" dirty="0" smtClean="0"/>
              <a:t>Верхом.</a:t>
            </a:r>
          </a:p>
          <a:p>
            <a:pPr>
              <a:buNone/>
            </a:pPr>
            <a:r>
              <a:rPr lang="ru-RU" b="1" dirty="0" smtClean="0"/>
              <a:t>Мальчик</a:t>
            </a:r>
          </a:p>
          <a:p>
            <a:pPr>
              <a:buNone/>
            </a:pPr>
            <a:r>
              <a:rPr lang="ru-RU" b="1" dirty="0" smtClean="0"/>
              <a:t>За мельником</a:t>
            </a:r>
          </a:p>
          <a:p>
            <a:pPr>
              <a:buNone/>
            </a:pPr>
            <a:r>
              <a:rPr lang="ru-RU" b="1" dirty="0" smtClean="0"/>
              <a:t>Плёлся</a:t>
            </a:r>
          </a:p>
          <a:p>
            <a:pPr>
              <a:buNone/>
            </a:pPr>
            <a:r>
              <a:rPr lang="ru-RU" b="1" dirty="0" smtClean="0"/>
              <a:t>Пешком.</a:t>
            </a:r>
          </a:p>
          <a:p>
            <a:pPr>
              <a:buFontTx/>
              <a:buChar char="-"/>
            </a:pPr>
            <a:r>
              <a:rPr lang="ru-RU" b="1" dirty="0" smtClean="0"/>
              <a:t>Глянь-ка, -</a:t>
            </a:r>
          </a:p>
          <a:p>
            <a:pPr>
              <a:buNone/>
            </a:pPr>
            <a:r>
              <a:rPr lang="ru-RU" b="1" dirty="0" smtClean="0"/>
              <a:t>Толкует</a:t>
            </a:r>
          </a:p>
          <a:p>
            <a:pPr>
              <a:buNone/>
            </a:pPr>
            <a:r>
              <a:rPr lang="ru-RU" b="1" dirty="0" smtClean="0"/>
              <a:t>Досужий народ, -</a:t>
            </a:r>
          </a:p>
          <a:p>
            <a:pPr>
              <a:buNone/>
            </a:pPr>
            <a:r>
              <a:rPr lang="ru-RU" b="1" dirty="0" smtClean="0"/>
              <a:t>Дедушка</a:t>
            </a:r>
          </a:p>
          <a:p>
            <a:pPr>
              <a:buNone/>
            </a:pPr>
            <a:r>
              <a:rPr lang="ru-RU" b="1" dirty="0" smtClean="0"/>
              <a:t>Едет,</a:t>
            </a:r>
          </a:p>
          <a:p>
            <a:pPr>
              <a:buNone/>
            </a:pPr>
            <a:r>
              <a:rPr lang="ru-RU" b="1" dirty="0" smtClean="0"/>
              <a:t>А мальчик идёт!</a:t>
            </a:r>
          </a:p>
          <a:p>
            <a:pPr>
              <a:buFontTx/>
              <a:buChar char="-"/>
            </a:pP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>
          <a:xfrm>
            <a:off x="4139952" y="764704"/>
            <a:ext cx="4392488" cy="5472608"/>
          </a:xfrm>
        </p:spPr>
        <p:txBody>
          <a:bodyPr>
            <a:normAutofit/>
          </a:bodyPr>
          <a:lstStyle/>
          <a:p>
            <a:endParaRPr lang="ru-RU" sz="2800" b="1" dirty="0" smtClean="0"/>
          </a:p>
          <a:p>
            <a:endParaRPr lang="ru-RU" sz="2800" b="1" dirty="0" smtClean="0"/>
          </a:p>
          <a:p>
            <a:pPr algn="ctr"/>
            <a:r>
              <a:rPr lang="ru-RU" sz="2800" b="1" dirty="0" smtClean="0"/>
              <a:t>Мельник,</a:t>
            </a:r>
          </a:p>
          <a:p>
            <a:pPr algn="ctr">
              <a:buNone/>
            </a:pPr>
            <a:r>
              <a:rPr lang="ru-RU" sz="2800" b="1" dirty="0" smtClean="0"/>
              <a:t>Мальчик и осёл.</a:t>
            </a:r>
          </a:p>
          <a:p>
            <a:pPr algn="ctr">
              <a:buNone/>
            </a:pPr>
            <a:r>
              <a:rPr lang="ru-RU" sz="2800" b="1" dirty="0" smtClean="0"/>
              <a:t>Восточная сказка</a:t>
            </a:r>
            <a:endParaRPr lang="ru-RU" sz="2800" b="1" dirty="0"/>
          </a:p>
        </p:txBody>
      </p:sp>
      <p:pic>
        <p:nvPicPr>
          <p:cNvPr id="5" name="Рисунок 4" descr="C:\Users\User\Desktop\i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548680"/>
            <a:ext cx="4032448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332656"/>
            <a:ext cx="7024744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683568" y="692696"/>
            <a:ext cx="3778704" cy="5472608"/>
          </a:xfrm>
        </p:spPr>
        <p:txBody>
          <a:bodyPr>
            <a:normAutofit/>
          </a:bodyPr>
          <a:lstStyle/>
          <a:p>
            <a:endParaRPr lang="ru-RU" sz="2800" b="1" dirty="0" smtClean="0"/>
          </a:p>
          <a:p>
            <a:endParaRPr lang="ru-RU" sz="2800" b="1" dirty="0" smtClean="0"/>
          </a:p>
          <a:p>
            <a:r>
              <a:rPr lang="ru-RU" sz="2800" b="1" dirty="0" smtClean="0"/>
              <a:t>Отчего у месяца нет платья.</a:t>
            </a:r>
          </a:p>
          <a:p>
            <a:pPr algn="ctr">
              <a:buNone/>
            </a:pPr>
            <a:r>
              <a:rPr lang="ru-RU" sz="2800" b="1" dirty="0" smtClean="0"/>
              <a:t>Сербская народная сказка</a:t>
            </a:r>
            <a:endParaRPr lang="ru-RU" sz="28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>
          <a:xfrm>
            <a:off x="4645152" y="692696"/>
            <a:ext cx="3887288" cy="54726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Заглянул полумесяц к портному,</a:t>
            </a:r>
          </a:p>
          <a:p>
            <a:pPr>
              <a:buNone/>
            </a:pPr>
            <a:r>
              <a:rPr lang="ru-RU" b="1" dirty="0" smtClean="0"/>
              <a:t>Не к небесному, а земному.</a:t>
            </a:r>
          </a:p>
          <a:p>
            <a:pPr>
              <a:buFontTx/>
              <a:buChar char="-"/>
            </a:pPr>
            <a:r>
              <a:rPr lang="ru-RU" b="1" dirty="0" smtClean="0"/>
              <a:t>Сшей мне, мастер, нарядное платье,</a:t>
            </a:r>
          </a:p>
          <a:p>
            <a:pPr>
              <a:buFontTx/>
              <a:buChar char="-"/>
            </a:pPr>
            <a:r>
              <a:rPr lang="ru-RU" b="1" dirty="0" smtClean="0"/>
              <a:t>Буду по небу в праздник гулять я.</a:t>
            </a:r>
          </a:p>
          <a:p>
            <a:pPr>
              <a:buNone/>
            </a:pPr>
            <a:r>
              <a:rPr lang="ru-RU" b="1" dirty="0" smtClean="0"/>
              <a:t>Снял портной с полумесяца мерку,</a:t>
            </a:r>
          </a:p>
          <a:p>
            <a:pPr>
              <a:buNone/>
            </a:pPr>
            <a:r>
              <a:rPr lang="ru-RU" b="1" dirty="0" smtClean="0"/>
              <a:t>Приглашает его на примерку…</a:t>
            </a:r>
            <a:endParaRPr lang="ru-RU" b="1" dirty="0"/>
          </a:p>
        </p:txBody>
      </p:sp>
      <p:pic>
        <p:nvPicPr>
          <p:cNvPr id="6" name="Рисунок 5" descr="C:\Users\User\Desktop\0024_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857137"/>
            <a:ext cx="4061404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43490" y="404664"/>
            <a:ext cx="7024744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Список  литературы  и источников: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611560" y="1556792"/>
            <a:ext cx="7920880" cy="4680520"/>
          </a:xfrm>
        </p:spPr>
        <p:txBody>
          <a:bodyPr/>
          <a:lstStyle/>
          <a:p>
            <a:r>
              <a:rPr lang="ru-RU" dirty="0" smtClean="0"/>
              <a:t>1. Маршак С.Я. Сказки, песни, загадки. Стихотворения. В начале жизни. Страницы воспоминаний. – М.: Дет. лит., 1981.</a:t>
            </a:r>
          </a:p>
          <a:p>
            <a:r>
              <a:rPr lang="ru-RU" dirty="0" smtClean="0"/>
              <a:t>2. Маршак С.я. Любимые стихи. – М.: АСТ-ПРЕСС,1997.</a:t>
            </a:r>
          </a:p>
          <a:p>
            <a:r>
              <a:rPr lang="ru-RU" dirty="0" smtClean="0"/>
              <a:t>3.</a:t>
            </a:r>
            <a:r>
              <a:rPr lang="en-US" dirty="0" smtClean="0"/>
              <a:t>https://yandex.ru/images/search?</a:t>
            </a:r>
            <a:endParaRPr lang="ru-RU" dirty="0" smtClean="0"/>
          </a:p>
          <a:p>
            <a:r>
              <a:rPr lang="ru-RU" dirty="0" smtClean="0"/>
              <a:t>4.</a:t>
            </a:r>
            <a:r>
              <a:rPr lang="en-US" dirty="0" smtClean="0"/>
              <a:t>https://yandex.ru/search/?text=</a:t>
            </a:r>
            <a:r>
              <a:rPr lang="ru-RU" dirty="0" smtClean="0"/>
              <a:t>маршак%20переводчик&amp;</a:t>
            </a:r>
            <a:r>
              <a:rPr lang="en-US" dirty="0" err="1" smtClean="0"/>
              <a:t>lr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404664"/>
            <a:ext cx="7024744" cy="72008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C:\Users\User\Desktop\сям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76672"/>
            <a:ext cx="7848872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490" y="332656"/>
            <a:ext cx="7024744" cy="792088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/>
              <a:t>Любимые стихи</a:t>
            </a:r>
            <a:endParaRPr lang="ru-RU" sz="44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4"/>
          </p:nvPr>
        </p:nvSpPr>
        <p:spPr>
          <a:xfrm>
            <a:off x="5148064" y="1196752"/>
            <a:ext cx="3384376" cy="4968552"/>
          </a:xfrm>
        </p:spPr>
        <p:txBody>
          <a:bodyPr/>
          <a:lstStyle/>
          <a:p>
            <a:r>
              <a:rPr lang="ru-RU" b="1" dirty="0" smtClean="0"/>
              <a:t>Стихи Самуила Яковлевича Маршака знают все: они окружают нас с самого детства, с первых шагов, с первых слов. С ними мы идём в детский сад, учимся в школе, вырастаем и читаем опять…</a:t>
            </a:r>
            <a:endParaRPr lang="ru-RU" b="1" dirty="0"/>
          </a:p>
        </p:txBody>
      </p:sp>
      <p:pic>
        <p:nvPicPr>
          <p:cNvPr id="7" name="Содержимое 6" descr="C:\Users\User\Desktop\Marshak.jpg"/>
          <p:cNvPicPr>
            <a:picLocks noGrp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2" y="1196752"/>
            <a:ext cx="4607868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39855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Прочитайте отрывки из произведений С.Я. Маршака. Назовите их. Проверьте правильность своих ответов с помощью подвижных картинок.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3297818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490" y="332656"/>
            <a:ext cx="7024744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>
          <a:xfrm>
            <a:off x="683568" y="692696"/>
            <a:ext cx="4248472" cy="5472608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sz="4000" b="1" dirty="0" smtClean="0"/>
              <a:t>Мяч</a:t>
            </a:r>
            <a:endParaRPr lang="ru-RU" sz="40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4"/>
          </p:nvPr>
        </p:nvSpPr>
        <p:spPr>
          <a:xfrm>
            <a:off x="5148064" y="620688"/>
            <a:ext cx="3312368" cy="576064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b="1" dirty="0" smtClean="0"/>
              <a:t>Мой</a:t>
            </a:r>
          </a:p>
          <a:p>
            <a:pPr>
              <a:buNone/>
            </a:pPr>
            <a:r>
              <a:rPr lang="ru-RU" b="1" dirty="0" smtClean="0"/>
              <a:t>Весёлый</a:t>
            </a:r>
          </a:p>
          <a:p>
            <a:pPr>
              <a:buNone/>
            </a:pPr>
            <a:r>
              <a:rPr lang="ru-RU" b="1" dirty="0" smtClean="0"/>
              <a:t>Звонкий</a:t>
            </a:r>
          </a:p>
          <a:p>
            <a:pPr>
              <a:buNone/>
            </a:pPr>
            <a:r>
              <a:rPr lang="ru-RU" b="1" dirty="0" smtClean="0"/>
              <a:t>Мяч,</a:t>
            </a:r>
          </a:p>
          <a:p>
            <a:pPr>
              <a:buNone/>
            </a:pPr>
            <a:r>
              <a:rPr lang="ru-RU" b="1" dirty="0" smtClean="0"/>
              <a:t>Ты куда</a:t>
            </a:r>
          </a:p>
          <a:p>
            <a:pPr>
              <a:buNone/>
            </a:pPr>
            <a:r>
              <a:rPr lang="ru-RU" b="1" dirty="0" smtClean="0"/>
              <a:t>Помчался</a:t>
            </a:r>
          </a:p>
          <a:p>
            <a:pPr>
              <a:buNone/>
            </a:pPr>
            <a:r>
              <a:rPr lang="ru-RU" b="1" dirty="0" smtClean="0"/>
              <a:t>Вскачь?</a:t>
            </a:r>
          </a:p>
          <a:p>
            <a:pPr>
              <a:buNone/>
            </a:pPr>
            <a:r>
              <a:rPr lang="ru-RU" b="1" dirty="0" smtClean="0"/>
              <a:t>Синий,</a:t>
            </a:r>
          </a:p>
          <a:p>
            <a:pPr>
              <a:buNone/>
            </a:pPr>
            <a:r>
              <a:rPr lang="ru-RU" b="1" dirty="0" smtClean="0"/>
              <a:t>Красный,</a:t>
            </a:r>
          </a:p>
          <a:p>
            <a:pPr>
              <a:buNone/>
            </a:pPr>
            <a:r>
              <a:rPr lang="ru-RU" b="1" dirty="0" smtClean="0"/>
              <a:t>Голубой,</a:t>
            </a:r>
          </a:p>
          <a:p>
            <a:pPr>
              <a:buNone/>
            </a:pPr>
            <a:r>
              <a:rPr lang="ru-RU" b="1" dirty="0" smtClean="0"/>
              <a:t>Не угнаться</a:t>
            </a:r>
          </a:p>
          <a:p>
            <a:pPr>
              <a:buNone/>
            </a:pPr>
            <a:r>
              <a:rPr lang="ru-RU" b="1" dirty="0" smtClean="0"/>
              <a:t>За тобой!</a:t>
            </a:r>
            <a:endParaRPr lang="ru-RU" b="1" dirty="0"/>
          </a:p>
        </p:txBody>
      </p:sp>
      <p:pic>
        <p:nvPicPr>
          <p:cNvPr id="7" name="Рисунок 6" descr="C:\Users\User\Desktop\мяч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937886"/>
            <a:ext cx="3816424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490" y="404664"/>
            <a:ext cx="7024744" cy="7200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>
          <a:xfrm>
            <a:off x="827584" y="548680"/>
            <a:ext cx="3634688" cy="576064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b="1" dirty="0" smtClean="0"/>
              <a:t>Кто стучится в дверь ко мне</a:t>
            </a:r>
          </a:p>
          <a:p>
            <a:pPr>
              <a:buNone/>
            </a:pPr>
            <a:r>
              <a:rPr lang="ru-RU" sz="3200" b="1" dirty="0" smtClean="0"/>
              <a:t>С толстой сумкой на ремне,</a:t>
            </a:r>
          </a:p>
          <a:p>
            <a:pPr>
              <a:buNone/>
            </a:pPr>
            <a:r>
              <a:rPr lang="ru-RU" sz="3200" b="1" dirty="0" smtClean="0"/>
              <a:t>С цифрой 5 на медной бляшке</a:t>
            </a:r>
          </a:p>
          <a:p>
            <a:pPr>
              <a:buNone/>
            </a:pPr>
            <a:r>
              <a:rPr lang="ru-RU" sz="3200" b="1" dirty="0" smtClean="0"/>
              <a:t>В синей форменной фуражке?</a:t>
            </a:r>
            <a:endParaRPr lang="ru-RU" sz="3200" b="1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14"/>
          </p:nvPr>
        </p:nvSpPr>
        <p:spPr>
          <a:xfrm>
            <a:off x="4645152" y="1124744"/>
            <a:ext cx="3671264" cy="4681695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sz="4000" b="1" dirty="0" smtClean="0"/>
              <a:t>Почта</a:t>
            </a:r>
            <a:endParaRPr lang="ru-RU" sz="4000" b="1" dirty="0"/>
          </a:p>
        </p:txBody>
      </p:sp>
      <p:pic>
        <p:nvPicPr>
          <p:cNvPr id="8" name="Рисунок 7" descr="C:\Users\User\Desktop\почта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836712"/>
            <a:ext cx="4186436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16731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490" y="332656"/>
            <a:ext cx="7024744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>
          <a:xfrm>
            <a:off x="611560" y="692696"/>
            <a:ext cx="3850712" cy="5113744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Побежал он на перрон,</a:t>
            </a:r>
          </a:p>
          <a:p>
            <a:pPr>
              <a:buNone/>
            </a:pPr>
            <a:r>
              <a:rPr lang="ru-RU" b="1" dirty="0" smtClean="0"/>
              <a:t>Влез в отцепленный вагон,</a:t>
            </a:r>
          </a:p>
          <a:p>
            <a:pPr>
              <a:buNone/>
            </a:pPr>
            <a:r>
              <a:rPr lang="ru-RU" b="1" dirty="0" smtClean="0"/>
              <a:t>Внёс узлы и чемоданы,</a:t>
            </a:r>
          </a:p>
          <a:p>
            <a:pPr>
              <a:buNone/>
            </a:pPr>
            <a:r>
              <a:rPr lang="ru-RU" b="1" dirty="0" smtClean="0"/>
              <a:t>Рассовал их под диваны,</a:t>
            </a:r>
          </a:p>
          <a:p>
            <a:pPr>
              <a:buNone/>
            </a:pPr>
            <a:r>
              <a:rPr lang="ru-RU" b="1" dirty="0" smtClean="0"/>
              <a:t>Сел в углу перед окном</a:t>
            </a:r>
          </a:p>
          <a:p>
            <a:pPr>
              <a:buNone/>
            </a:pPr>
            <a:r>
              <a:rPr lang="ru-RU" b="1" dirty="0" smtClean="0"/>
              <a:t>И заснул спокойным сном.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4"/>
          </p:nvPr>
        </p:nvSpPr>
        <p:spPr>
          <a:xfrm>
            <a:off x="4355976" y="836712"/>
            <a:ext cx="3709032" cy="4969727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r>
              <a:rPr lang="ru-RU" sz="3200" b="1" dirty="0" smtClean="0"/>
              <a:t>Вот какой рассеянный</a:t>
            </a:r>
            <a:endParaRPr lang="ru-RU" sz="3200" b="1" dirty="0"/>
          </a:p>
        </p:txBody>
      </p:sp>
      <p:pic>
        <p:nvPicPr>
          <p:cNvPr id="7" name="Рисунок 6" descr="C:\Users\User\Desktop\вот какой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836712"/>
            <a:ext cx="3960440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75423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490" y="332656"/>
            <a:ext cx="7024744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>
          <a:xfrm>
            <a:off x="683568" y="836712"/>
            <a:ext cx="3778704" cy="5328592"/>
          </a:xfrm>
        </p:spPr>
        <p:txBody>
          <a:bodyPr>
            <a:normAutofit/>
          </a:bodyPr>
          <a:lstStyle/>
          <a:p>
            <a:endParaRPr lang="ru-RU" sz="3600" b="1" dirty="0" smtClean="0"/>
          </a:p>
          <a:p>
            <a:endParaRPr lang="ru-RU" sz="3600" b="1" dirty="0" smtClean="0"/>
          </a:p>
          <a:p>
            <a:pPr algn="ctr"/>
            <a:r>
              <a:rPr lang="ru-RU" sz="3600" b="1" dirty="0" smtClean="0"/>
              <a:t>Сказка о глупом мышонке</a:t>
            </a:r>
            <a:endParaRPr lang="ru-RU" sz="36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4"/>
          </p:nvPr>
        </p:nvSpPr>
        <p:spPr>
          <a:xfrm>
            <a:off x="4788024" y="836712"/>
            <a:ext cx="3960440" cy="54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/>
              <a:t>Прибежала  мышка-мать,</a:t>
            </a:r>
          </a:p>
          <a:p>
            <a:pPr>
              <a:buNone/>
            </a:pPr>
            <a:r>
              <a:rPr lang="ru-RU" sz="3600" b="1" dirty="0" smtClean="0"/>
              <a:t>Стала кошку в няньки звать:</a:t>
            </a:r>
          </a:p>
          <a:p>
            <a:pPr>
              <a:buFontTx/>
              <a:buChar char="-"/>
            </a:pPr>
            <a:r>
              <a:rPr lang="ru-RU" sz="3600" b="1" dirty="0" smtClean="0"/>
              <a:t>Приходи к нам, тётя кошка,</a:t>
            </a:r>
          </a:p>
          <a:p>
            <a:pPr>
              <a:buNone/>
            </a:pPr>
            <a:r>
              <a:rPr lang="ru-RU" sz="3600" b="1" dirty="0" smtClean="0"/>
              <a:t> Нашу детку покачать.</a:t>
            </a:r>
            <a:endParaRPr lang="ru-RU" sz="3600" b="1" dirty="0"/>
          </a:p>
        </p:txBody>
      </p:sp>
      <p:pic>
        <p:nvPicPr>
          <p:cNvPr id="7" name="Рисунок 6" descr="C:\Users\User\Desktop\мышонок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340768"/>
            <a:ext cx="4248472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66550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490" y="332656"/>
            <a:ext cx="7024744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>
          <a:xfrm>
            <a:off x="683568" y="692696"/>
            <a:ext cx="3778704" cy="561662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Выдали даме на станции</a:t>
            </a:r>
          </a:p>
          <a:p>
            <a:pPr>
              <a:buNone/>
            </a:pPr>
            <a:r>
              <a:rPr lang="ru-RU" b="1" dirty="0" smtClean="0"/>
              <a:t>Четыре зелёных квитанции</a:t>
            </a:r>
          </a:p>
          <a:p>
            <a:pPr>
              <a:buNone/>
            </a:pPr>
            <a:r>
              <a:rPr lang="ru-RU" b="1" dirty="0" smtClean="0"/>
              <a:t>О том, что получен багаж:</a:t>
            </a:r>
          </a:p>
          <a:p>
            <a:pPr>
              <a:buNone/>
            </a:pPr>
            <a:r>
              <a:rPr lang="ru-RU" b="1" dirty="0" smtClean="0"/>
              <a:t>Диван,</a:t>
            </a:r>
          </a:p>
          <a:p>
            <a:pPr>
              <a:buNone/>
            </a:pPr>
            <a:r>
              <a:rPr lang="ru-RU" b="1" dirty="0" smtClean="0"/>
              <a:t>Чемодан,</a:t>
            </a:r>
          </a:p>
          <a:p>
            <a:pPr>
              <a:buNone/>
            </a:pPr>
            <a:r>
              <a:rPr lang="ru-RU" b="1" dirty="0" smtClean="0"/>
              <a:t>Саквояж,</a:t>
            </a:r>
          </a:p>
          <a:p>
            <a:pPr>
              <a:buNone/>
            </a:pPr>
            <a:r>
              <a:rPr lang="ru-RU" b="1" dirty="0" smtClean="0"/>
              <a:t>Картина,</a:t>
            </a:r>
          </a:p>
          <a:p>
            <a:pPr>
              <a:buNone/>
            </a:pPr>
            <a:r>
              <a:rPr lang="ru-RU" b="1" dirty="0" smtClean="0"/>
              <a:t>Корзина,</a:t>
            </a:r>
          </a:p>
          <a:p>
            <a:pPr>
              <a:buNone/>
            </a:pPr>
            <a:r>
              <a:rPr lang="ru-RU" b="1" dirty="0" smtClean="0"/>
              <a:t>Картонка</a:t>
            </a:r>
          </a:p>
          <a:p>
            <a:pPr>
              <a:buNone/>
            </a:pPr>
            <a:r>
              <a:rPr lang="ru-RU" b="1" dirty="0" smtClean="0"/>
              <a:t>И маленькая собачонка.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4"/>
          </p:nvPr>
        </p:nvSpPr>
        <p:spPr>
          <a:xfrm>
            <a:off x="4645152" y="764704"/>
            <a:ext cx="3743272" cy="5544616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4400" b="1" dirty="0" smtClean="0"/>
              <a:t>Багаж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7" name="Рисунок 6" descr="C:\Users\User\Desktop\багаж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876106"/>
            <a:ext cx="4464496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8765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522</TotalTime>
  <Words>595</Words>
  <Application>Microsoft Office PowerPoint</Application>
  <PresentationFormat>Экран (4:3)</PresentationFormat>
  <Paragraphs>183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Остин</vt:lpstr>
      <vt:lpstr>Вокруг Маршака</vt:lpstr>
      <vt:lpstr>Презентация PowerPoint</vt:lpstr>
      <vt:lpstr>Любимые стихи</vt:lpstr>
      <vt:lpstr>Прочитайте отрывки из произведений С.Я. Маршака. Назовите их. Проверьте правильность своих ответов с помощью подвижных картинок.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Маршак - переводчик</vt:lpstr>
      <vt:lpstr>Презентация PowerPoint</vt:lpstr>
      <vt:lpstr>Презентация PowerPoint</vt:lpstr>
      <vt:lpstr>Презентация PowerPoint</vt:lpstr>
      <vt:lpstr>Презентация PowerPoint</vt:lpstr>
      <vt:lpstr>Список  литературы  и источников: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Вокруг Маршака</dc:title>
  <dc:creator>Ученик</dc:creator>
  <cp:lastModifiedBy>Ученик</cp:lastModifiedBy>
  <cp:revision>66</cp:revision>
  <dcterms:created xsi:type="dcterms:W3CDTF">2016-03-02T10:48:39Z</dcterms:created>
  <dcterms:modified xsi:type="dcterms:W3CDTF">2018-06-25T07:19:37Z</dcterms:modified>
</cp:coreProperties>
</file>