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177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343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5541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15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1090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692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642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986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827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609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87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681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37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796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08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39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D422F-85FF-451B-BE84-8E0CAF144A9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46F7D2-FBC9-4292-929C-E49328F32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398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8903" y="1454516"/>
            <a:ext cx="7766936" cy="664487"/>
          </a:xfrm>
        </p:spPr>
        <p:txBody>
          <a:bodyPr/>
          <a:lstStyle/>
          <a:p>
            <a:r>
              <a:rPr lang="ru-RU" dirty="0"/>
              <a:t>Проект "День России"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6758" y="2119003"/>
            <a:ext cx="6222125" cy="1240220"/>
          </a:xfrm>
        </p:spPr>
        <p:txBody>
          <a:bodyPr>
            <a:normAutofit fontScale="92500"/>
          </a:bodyPr>
          <a:lstStyle/>
          <a:p>
            <a:r>
              <a:rPr lang="ru-RU" sz="2600" b="1" dirty="0" smtClean="0"/>
              <a:t>               МБДОУ Детский сад №45</a:t>
            </a:r>
          </a:p>
          <a:p>
            <a:r>
              <a:rPr lang="ru-RU" sz="2600" b="1" dirty="0" err="1" smtClean="0"/>
              <a:t>Составила:воспитатель</a:t>
            </a:r>
            <a:r>
              <a:rPr lang="ru-RU" sz="2600" b="1" dirty="0" smtClean="0"/>
              <a:t>  </a:t>
            </a:r>
            <a:r>
              <a:rPr lang="ru-RU" sz="2600" b="1" dirty="0" err="1" smtClean="0"/>
              <a:t>Козютенко</a:t>
            </a:r>
            <a:r>
              <a:rPr lang="ru-RU" sz="2600" b="1" dirty="0" smtClean="0"/>
              <a:t> С.Ю</a:t>
            </a:r>
            <a:r>
              <a:rPr lang="ru-RU" sz="1900" b="1" dirty="0" smtClean="0"/>
              <a:t>.</a:t>
            </a:r>
          </a:p>
          <a:p>
            <a:endParaRPr lang="ru-RU" sz="1900" b="1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813738" y="6306207"/>
            <a:ext cx="1891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Саров 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061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630621"/>
            <a:ext cx="11293949" cy="5410741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Вид проекта</a:t>
            </a:r>
            <a:r>
              <a:rPr lang="ru-RU" sz="2400" dirty="0"/>
              <a:t>: </a:t>
            </a:r>
            <a:r>
              <a:rPr lang="ru-RU" sz="2400" dirty="0" smtClean="0"/>
              <a:t>творческо-информационный</a:t>
            </a:r>
            <a:endParaRPr lang="ru-RU" sz="2400" dirty="0"/>
          </a:p>
          <a:p>
            <a:r>
              <a:rPr lang="ru-RU" sz="2400" b="1" dirty="0"/>
              <a:t>Продолжительность проекта</a:t>
            </a:r>
            <a:r>
              <a:rPr lang="ru-RU" sz="2400" dirty="0"/>
              <a:t>: </a:t>
            </a:r>
            <a:r>
              <a:rPr lang="ru-RU" sz="2400" dirty="0" smtClean="0"/>
              <a:t>краткосрочный</a:t>
            </a:r>
            <a:endParaRPr lang="ru-RU" sz="2400" dirty="0"/>
          </a:p>
          <a:p>
            <a:r>
              <a:rPr lang="ru-RU" sz="2400" b="1" dirty="0"/>
              <a:t>Участники проекта</a:t>
            </a:r>
            <a:r>
              <a:rPr lang="ru-RU" sz="2400" dirty="0"/>
              <a:t>: дети старшего дошкольного </a:t>
            </a:r>
            <a:r>
              <a:rPr lang="ru-RU" sz="2400" dirty="0" smtClean="0"/>
              <a:t>возраста ;родители ; педагог группы-</a:t>
            </a:r>
            <a:r>
              <a:rPr lang="ru-RU" sz="2400" dirty="0" err="1" smtClean="0"/>
              <a:t>Козютенко</a:t>
            </a:r>
            <a:r>
              <a:rPr lang="ru-RU" sz="2400" dirty="0" smtClean="0"/>
              <a:t> Светлана Юрьевна.</a:t>
            </a:r>
          </a:p>
          <a:p>
            <a:r>
              <a:rPr lang="ru-RU" sz="2400" b="1" dirty="0"/>
              <a:t>Актуальность</a:t>
            </a:r>
            <a:r>
              <a:rPr lang="ru-RU" sz="2400" dirty="0"/>
              <a:t>: Патриотизм – это чувство любви к Родине. Исторически сложилось так, что любовь к Родине во все времена в Российском государстве была чертой национального характера. Патриотическое воспитание детей является одной из основных задач дошкольного образования. Чувство патриотизма многогранно по содержанию. Это и любовь к родным местам, и гордость за свой народ, и ощущение своей неразрывности с окружающим миром, и желание сохранять и приумножать богатство своей страны. Актуальность настоящего проекта определяется необходимостью расширять знания детей об истории России, родного края, культуре, традициях и обычаях народов</a:t>
            </a:r>
            <a:r>
              <a:rPr lang="ru-RU" sz="2400" dirty="0" smtClean="0"/>
              <a:t>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29314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2438" y="205664"/>
            <a:ext cx="10263934" cy="6510445"/>
          </a:xfrm>
        </p:spPr>
        <p:txBody>
          <a:bodyPr>
            <a:noAutofit/>
          </a:bodyPr>
          <a:lstStyle/>
          <a:p>
            <a:r>
              <a:rPr lang="ru-RU" sz="2400" b="1" dirty="0"/>
              <a:t>Задачи</a:t>
            </a:r>
            <a:r>
              <a:rPr lang="ru-RU" sz="2000" dirty="0"/>
              <a:t>:</a:t>
            </a:r>
          </a:p>
          <a:p>
            <a:pPr marL="0" indent="0">
              <a:buNone/>
            </a:pPr>
            <a:r>
              <a:rPr lang="ru-RU" sz="2000" b="1" dirty="0" smtClean="0"/>
              <a:t>Обучающие</a:t>
            </a:r>
            <a:r>
              <a:rPr lang="ru-RU" sz="2000" dirty="0"/>
              <a:t>:</a:t>
            </a:r>
          </a:p>
          <a:p>
            <a:pPr marL="0" indent="0">
              <a:buNone/>
            </a:pPr>
            <a:r>
              <a:rPr lang="ru-RU" sz="2000" dirty="0" smtClean="0"/>
              <a:t>- </a:t>
            </a:r>
            <a:r>
              <a:rPr lang="ru-RU" sz="2000" dirty="0"/>
              <a:t>расширять знания детей об истории праздника «День России», о государственной символике (герб, флаг, гимн);</a:t>
            </a:r>
          </a:p>
          <a:p>
            <a:pPr marL="0" indent="0">
              <a:buNone/>
            </a:pPr>
            <a:r>
              <a:rPr lang="ru-RU" sz="2000" dirty="0" smtClean="0"/>
              <a:t>- </a:t>
            </a:r>
            <a:r>
              <a:rPr lang="ru-RU" sz="2000" dirty="0"/>
              <a:t>познакомить детей с различными традициями народов, культурой</a:t>
            </a:r>
            <a:r>
              <a:rPr lang="ru-RU" sz="2000" dirty="0" smtClean="0"/>
              <a:t>;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- рассказать детям о людях, прославивших Родину.</a:t>
            </a:r>
          </a:p>
          <a:p>
            <a:pPr marL="0" indent="0">
              <a:buNone/>
            </a:pPr>
            <a:r>
              <a:rPr lang="ru-RU" sz="2000" b="1" dirty="0" smtClean="0"/>
              <a:t>Развивающие</a:t>
            </a:r>
            <a:r>
              <a:rPr lang="ru-RU" sz="2000" dirty="0"/>
              <a:t>:</a:t>
            </a:r>
          </a:p>
          <a:p>
            <a:pPr marL="0" indent="0">
              <a:buNone/>
            </a:pPr>
            <a:r>
              <a:rPr lang="ru-RU" sz="2000" dirty="0" smtClean="0"/>
              <a:t>- </a:t>
            </a:r>
            <a:r>
              <a:rPr lang="ru-RU" sz="2000" dirty="0"/>
              <a:t>развивать и поддерживать познавательный интерес к истории России;</a:t>
            </a:r>
          </a:p>
          <a:p>
            <a:pPr marL="0" indent="0">
              <a:buNone/>
            </a:pPr>
            <a:r>
              <a:rPr lang="ru-RU" sz="2000" dirty="0" smtClean="0"/>
              <a:t>- </a:t>
            </a:r>
            <a:r>
              <a:rPr lang="ru-RU" sz="2000" dirty="0"/>
              <a:t>способствовать развитию умений детей в различных видах деятельности;</a:t>
            </a:r>
          </a:p>
          <a:p>
            <a:pPr marL="0" indent="0">
              <a:buNone/>
            </a:pPr>
            <a:r>
              <a:rPr lang="ru-RU" sz="2000" dirty="0" smtClean="0"/>
              <a:t>- </a:t>
            </a:r>
            <a:r>
              <a:rPr lang="ru-RU" sz="2000" dirty="0"/>
              <a:t>способствовать развитию связной речи.</a:t>
            </a:r>
          </a:p>
          <a:p>
            <a:pPr marL="0" indent="0">
              <a:buNone/>
            </a:pPr>
            <a:r>
              <a:rPr lang="ru-RU" sz="2000" b="1" dirty="0" smtClean="0"/>
              <a:t>Воспитательные</a:t>
            </a:r>
            <a:r>
              <a:rPr lang="ru-RU" sz="2000" dirty="0"/>
              <a:t>:</a:t>
            </a:r>
          </a:p>
          <a:p>
            <a:pPr marL="0" indent="0">
              <a:buNone/>
            </a:pPr>
            <a:r>
              <a:rPr lang="ru-RU" sz="2000" dirty="0" smtClean="0"/>
              <a:t>- </a:t>
            </a:r>
            <a:r>
              <a:rPr lang="ru-RU" sz="2000" dirty="0"/>
              <a:t>воспитывать чувство гордости за Россию, эмоционально-ценностное отношение к своей стране;</a:t>
            </a:r>
          </a:p>
          <a:p>
            <a:pPr marL="0" indent="0">
              <a:buNone/>
            </a:pPr>
            <a:r>
              <a:rPr lang="ru-RU" sz="2000" dirty="0" smtClean="0"/>
              <a:t>- </a:t>
            </a:r>
            <a:r>
              <a:rPr lang="ru-RU" sz="2000" dirty="0"/>
              <a:t>вовлекать родителей в активное сотрудничество.</a:t>
            </a:r>
          </a:p>
        </p:txBody>
      </p:sp>
    </p:spTree>
    <p:extLst>
      <p:ext uri="{BB962C8B-B14F-4D97-AF65-F5344CB8AC3E}">
        <p14:creationId xmlns:p14="http://schemas.microsoft.com/office/powerpoint/2010/main" val="4120444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921" y="283778"/>
            <a:ext cx="4619879" cy="6243145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Ожидаемые </a:t>
            </a:r>
            <a:r>
              <a:rPr lang="ru-RU" sz="2400" b="1" dirty="0" smtClean="0"/>
              <a:t>результаты</a:t>
            </a:r>
            <a:r>
              <a:rPr lang="ru-RU" sz="2000" dirty="0" smtClean="0"/>
              <a:t>:</a:t>
            </a:r>
          </a:p>
          <a:p>
            <a:pPr marL="0" indent="0">
              <a:buNone/>
            </a:pPr>
            <a:r>
              <a:rPr lang="ru-RU" sz="1600" dirty="0" smtClean="0"/>
              <a:t>После </a:t>
            </a:r>
            <a:r>
              <a:rPr lang="ru-RU" sz="1600" dirty="0"/>
              <a:t>завершения проекта дети будут знать:</a:t>
            </a:r>
          </a:p>
          <a:p>
            <a:r>
              <a:rPr lang="ru-RU" sz="1600" dirty="0"/>
              <a:t>- Что такое - «Родина», «Малая Родина», пословицы о Родине.</a:t>
            </a:r>
          </a:p>
          <a:p>
            <a:r>
              <a:rPr lang="ru-RU" sz="1600" dirty="0"/>
              <a:t>- Символику России (флаг, герб, гимн России), значение символов России.</a:t>
            </a:r>
          </a:p>
          <a:p>
            <a:r>
              <a:rPr lang="ru-RU" sz="1600" dirty="0"/>
              <a:t>- Название столицы нашей Родины – Москвы и  иметь представление о г. Москве, о малой </a:t>
            </a:r>
            <a:r>
              <a:rPr lang="ru-RU" sz="1600" dirty="0" smtClean="0"/>
              <a:t>Родине, </a:t>
            </a:r>
            <a:r>
              <a:rPr lang="ru-RU" sz="1600" dirty="0"/>
              <a:t>о любимом </a:t>
            </a:r>
            <a:r>
              <a:rPr lang="ru-RU" sz="1600" dirty="0" smtClean="0"/>
              <a:t>городе Саров.</a:t>
            </a:r>
            <a:endParaRPr lang="ru-RU" sz="1600" dirty="0"/>
          </a:p>
          <a:p>
            <a:r>
              <a:rPr lang="ru-RU" sz="1600" dirty="0"/>
              <a:t>- О правительстве, президенте России.</a:t>
            </a:r>
          </a:p>
          <a:p>
            <a:r>
              <a:rPr lang="ru-RU" sz="1600" dirty="0" smtClean="0"/>
              <a:t>- </a:t>
            </a:r>
            <a:r>
              <a:rPr lang="ru-RU" sz="1600" dirty="0"/>
              <a:t>О том, что дерево берёзка – символ России.</a:t>
            </a:r>
          </a:p>
          <a:p>
            <a:pPr marL="0" indent="0">
              <a:buNone/>
            </a:pPr>
            <a:r>
              <a:rPr lang="ru-RU" sz="1600" dirty="0" smtClean="0"/>
              <a:t>пробуждение </a:t>
            </a:r>
            <a:r>
              <a:rPr lang="ru-RU" sz="1600" dirty="0"/>
              <a:t>интереса к истории, культуре своей Родины, православным традициям, любви к родному краю</a:t>
            </a:r>
            <a:r>
              <a:rPr lang="ru-RU" sz="1600" dirty="0" smtClean="0"/>
              <a:t>;</a:t>
            </a:r>
          </a:p>
          <a:p>
            <a:pPr marL="0" indent="0">
              <a:buNone/>
            </a:pPr>
            <a:r>
              <a:rPr lang="ru-RU" sz="1600" b="1" dirty="0" smtClean="0"/>
              <a:t>Образовательные </a:t>
            </a:r>
            <a:r>
              <a:rPr lang="ru-RU" sz="1600" b="1" dirty="0"/>
              <a:t>области</a:t>
            </a:r>
            <a:r>
              <a:rPr lang="ru-RU" sz="1600" dirty="0"/>
              <a:t>: социально-коммуникативное развитие, познавательное развитие, речевое развитие, художественно-эстетическое развитие, физическое развитие</a:t>
            </a:r>
            <a:r>
              <a:rPr lang="ru-RU" sz="20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110" y="756745"/>
            <a:ext cx="6611007" cy="4508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4134733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88772" y="384340"/>
            <a:ext cx="4225159" cy="637381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Принципы </a:t>
            </a:r>
            <a:r>
              <a:rPr lang="ru-RU" sz="2000" b="1" dirty="0"/>
              <a:t>реализации </a:t>
            </a:r>
            <a:r>
              <a:rPr lang="ru-RU" sz="2000" b="1" dirty="0" smtClean="0"/>
              <a:t>проекта</a:t>
            </a:r>
            <a:r>
              <a:rPr lang="ru-RU" b="1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Принцип культурологического характера содержания, позволяющего всем детям, независимо от национально-культурной и конфессиональной принадлежности, познакомиться с традиционной духовно-нравственной культурой России.</a:t>
            </a:r>
          </a:p>
          <a:p>
            <a:pPr marL="0" indent="0">
              <a:buNone/>
            </a:pPr>
            <a:r>
              <a:rPr lang="ru-RU" dirty="0"/>
              <a:t>Принцип личностно-ценностного соответствия содержания программы закономерностям развития детей дошкольного и школьного возраста.</a:t>
            </a:r>
          </a:p>
          <a:p>
            <a:pPr marL="0" indent="0">
              <a:buNone/>
            </a:pPr>
            <a:r>
              <a:rPr lang="ru-RU" dirty="0"/>
              <a:t>Принцип систематичности, последовательности и </a:t>
            </a:r>
            <a:r>
              <a:rPr lang="ru-RU" dirty="0" smtClean="0"/>
              <a:t>преемственности содержания</a:t>
            </a:r>
            <a:r>
              <a:rPr lang="ru-RU" dirty="0"/>
              <a:t> между ступенями дошкольного, начального образования.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27" y="809296"/>
            <a:ext cx="6369269" cy="47769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87839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822" y="339184"/>
            <a:ext cx="5293408" cy="39700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perspectiveLef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52" y="2816772"/>
            <a:ext cx="5969876" cy="38888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perspectiveRigh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430924" y="168167"/>
            <a:ext cx="39518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211E1E"/>
                </a:solidFill>
                <a:latin typeface="Rubik"/>
              </a:rPr>
              <a:t>Формы работы</a:t>
            </a:r>
            <a:endParaRPr lang="ru-RU" dirty="0">
              <a:solidFill>
                <a:srgbClr val="211E1E"/>
              </a:solidFill>
              <a:latin typeface="Rubik"/>
            </a:endParaRPr>
          </a:p>
          <a:p>
            <a:pPr marL="285750" indent="-285750">
              <a:buFontTx/>
              <a:buChar char="-"/>
            </a:pPr>
            <a:r>
              <a:rPr lang="ru-RU" sz="1400" dirty="0" smtClean="0">
                <a:solidFill>
                  <a:srgbClr val="211E1E"/>
                </a:solidFill>
                <a:latin typeface="Rubik"/>
              </a:rPr>
              <a:t>Непосредственно </a:t>
            </a:r>
            <a:r>
              <a:rPr lang="ru-RU" sz="1400" dirty="0">
                <a:solidFill>
                  <a:srgbClr val="211E1E"/>
                </a:solidFill>
                <a:latin typeface="Rubik"/>
              </a:rPr>
              <a:t>образовательная деятельность.</a:t>
            </a:r>
            <a:br>
              <a:rPr lang="ru-RU" sz="1400" dirty="0">
                <a:solidFill>
                  <a:srgbClr val="211E1E"/>
                </a:solidFill>
                <a:latin typeface="Rubik"/>
              </a:rPr>
            </a:br>
            <a:r>
              <a:rPr lang="ru-RU" sz="1400" dirty="0">
                <a:solidFill>
                  <a:srgbClr val="211E1E"/>
                </a:solidFill>
                <a:latin typeface="Rubik"/>
              </a:rPr>
              <a:t>- Чтение художественной литературы.</a:t>
            </a:r>
            <a:br>
              <a:rPr lang="ru-RU" sz="1400" dirty="0">
                <a:solidFill>
                  <a:srgbClr val="211E1E"/>
                </a:solidFill>
                <a:latin typeface="Rubik"/>
              </a:rPr>
            </a:br>
            <a:r>
              <a:rPr lang="ru-RU" sz="1400" dirty="0">
                <a:solidFill>
                  <a:srgbClr val="211E1E"/>
                </a:solidFill>
                <a:latin typeface="Rubik"/>
              </a:rPr>
              <a:t>- Беседы.</a:t>
            </a:r>
            <a:br>
              <a:rPr lang="ru-RU" sz="1400" dirty="0">
                <a:solidFill>
                  <a:srgbClr val="211E1E"/>
                </a:solidFill>
                <a:latin typeface="Rubik"/>
              </a:rPr>
            </a:br>
            <a:r>
              <a:rPr lang="ru-RU" sz="1400" dirty="0">
                <a:solidFill>
                  <a:srgbClr val="211E1E"/>
                </a:solidFill>
                <a:latin typeface="Rubik"/>
              </a:rPr>
              <a:t>- Игры (подвижные, дидактические, сюжетно-ролевые, народные).</a:t>
            </a:r>
            <a:br>
              <a:rPr lang="ru-RU" sz="1400" dirty="0">
                <a:solidFill>
                  <a:srgbClr val="211E1E"/>
                </a:solidFill>
                <a:latin typeface="Rubik"/>
              </a:rPr>
            </a:br>
            <a:r>
              <a:rPr lang="ru-RU" sz="1400" dirty="0">
                <a:solidFill>
                  <a:srgbClr val="211E1E"/>
                </a:solidFill>
                <a:latin typeface="Rubik"/>
              </a:rPr>
              <a:t>- Художественное творчество.</a:t>
            </a:r>
            <a:br>
              <a:rPr lang="ru-RU" sz="1400" dirty="0">
                <a:solidFill>
                  <a:srgbClr val="211E1E"/>
                </a:solidFill>
                <a:latin typeface="Rubik"/>
              </a:rPr>
            </a:br>
            <a:r>
              <a:rPr lang="ru-RU" sz="1400" dirty="0">
                <a:solidFill>
                  <a:srgbClr val="211E1E"/>
                </a:solidFill>
                <a:latin typeface="Rubik"/>
              </a:rPr>
              <a:t>- Слушание музыки</a:t>
            </a:r>
            <a:r>
              <a:rPr lang="ru-RU" sz="1400" dirty="0" smtClean="0">
                <a:solidFill>
                  <a:srgbClr val="211E1E"/>
                </a:solidFill>
                <a:latin typeface="Rubik"/>
              </a:rPr>
              <a:t>.</a:t>
            </a:r>
          </a:p>
          <a:p>
            <a:r>
              <a:rPr lang="ru-RU" sz="1400" dirty="0" smtClean="0">
                <a:solidFill>
                  <a:srgbClr val="211E1E"/>
                </a:solidFill>
                <a:latin typeface="Rubik"/>
              </a:rPr>
              <a:t>      -Рисование на асфальте.</a:t>
            </a:r>
            <a:endParaRPr lang="ru-RU" sz="1400" dirty="0">
              <a:solidFill>
                <a:srgbClr val="211E1E"/>
              </a:solidFill>
              <a:latin typeface="Rubik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564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90" y="205663"/>
            <a:ext cx="5361233" cy="4020925"/>
          </a:xfrm>
          <a:effectLst>
            <a:glow rad="520700">
              <a:schemeClr val="accent1">
                <a:alpha val="6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394" y="2668070"/>
            <a:ext cx="5361234" cy="4020925"/>
          </a:xfrm>
          <a:prstGeom prst="rect">
            <a:avLst/>
          </a:prstGeom>
          <a:effectLst>
            <a:glow rad="406400">
              <a:schemeClr val="accent1"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61980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191" y="399858"/>
            <a:ext cx="4078017" cy="30585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02" y="399859"/>
            <a:ext cx="4078016" cy="3058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620" y="3253066"/>
            <a:ext cx="4806578" cy="3604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30150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7844" y="993940"/>
            <a:ext cx="10043217" cy="5123080"/>
          </a:xfrm>
        </p:spPr>
        <p:txBody>
          <a:bodyPr/>
          <a:lstStyle/>
          <a:p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Вывод: </a:t>
            </a:r>
            <a:r>
              <a:rPr lang="ru-RU" sz="2800" dirty="0">
                <a:solidFill>
                  <a:srgbClr val="333333"/>
                </a:solidFill>
                <a:latin typeface="Helvetica Neue"/>
              </a:rPr>
              <a:t>в ходе реализации проекта дети приобрели знания об истории края, страны, символике, достопримечательностях; знают героев своей Родины; проявляют интерес к событиям жизни страны, научились отражать свои впечатления в продуктивных видах деятельности, следовательно, можно считать, что цель и задачи проекта реализованы</a:t>
            </a:r>
            <a:r>
              <a:rPr lang="ru-RU" dirty="0">
                <a:solidFill>
                  <a:srgbClr val="333333"/>
                </a:solidFill>
                <a:latin typeface="Helvetica Neue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11820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501</TotalTime>
  <Words>318</Words>
  <Application>Microsoft Office PowerPoint</Application>
  <PresentationFormat>Широкоэкранный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Helvetica Neue</vt:lpstr>
      <vt:lpstr>Rubik</vt:lpstr>
      <vt:lpstr>Trebuchet MS</vt:lpstr>
      <vt:lpstr>Wingdings 3</vt:lpstr>
      <vt:lpstr>Аспект</vt:lpstr>
      <vt:lpstr>Проект "День России"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"День России"</dc:title>
  <dc:creator>Computer</dc:creator>
  <cp:lastModifiedBy>Computer</cp:lastModifiedBy>
  <cp:revision>10</cp:revision>
  <dcterms:created xsi:type="dcterms:W3CDTF">2018-06-06T13:52:19Z</dcterms:created>
  <dcterms:modified xsi:type="dcterms:W3CDTF">2018-06-29T07:10:11Z</dcterms:modified>
</cp:coreProperties>
</file>