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90" r:id="rId2"/>
    <p:sldId id="291" r:id="rId3"/>
    <p:sldId id="257" r:id="rId4"/>
    <p:sldId id="261" r:id="rId5"/>
    <p:sldId id="273" r:id="rId6"/>
    <p:sldId id="265" r:id="rId7"/>
    <p:sldId id="292" r:id="rId8"/>
    <p:sldId id="293" r:id="rId9"/>
    <p:sldId id="278" r:id="rId10"/>
    <p:sldId id="272" r:id="rId11"/>
    <p:sldId id="281" r:id="rId12"/>
    <p:sldId id="283" r:id="rId13"/>
    <p:sldId id="284" r:id="rId14"/>
    <p:sldId id="282" r:id="rId15"/>
    <p:sldId id="288" r:id="rId16"/>
    <p:sldId id="262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5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280" autoAdjust="0"/>
    <p:restoredTop sz="94598" autoAdjust="0"/>
  </p:normalViewPr>
  <p:slideViewPr>
    <p:cSldViewPr>
      <p:cViewPr varScale="1">
        <p:scale>
          <a:sx n="87" d="100"/>
          <a:sy n="87" d="100"/>
        </p:scale>
        <p:origin x="-13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7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6/30/2018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4"/>
          <p:cNvSpPr>
            <a:spLocks noChangeArrowheads="1" noChangeShapeType="1" noTextEdit="1"/>
          </p:cNvSpPr>
          <p:nvPr/>
        </p:nvSpPr>
        <p:spPr bwMode="auto">
          <a:xfrm>
            <a:off x="611188" y="1557338"/>
            <a:ext cx="7848600" cy="32400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Духовно-нравственное</a:t>
            </a:r>
          </a:p>
          <a:p>
            <a:pPr algn="ctr"/>
            <a:r>
              <a:rPr lang="ru-RU" sz="36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 воспитание и образование</a:t>
            </a:r>
          </a:p>
        </p:txBody>
      </p:sp>
    </p:spTree>
    <p:extLst>
      <p:ext uri="{BB962C8B-B14F-4D97-AF65-F5344CB8AC3E}">
        <p14:creationId xmlns:p14="http://schemas.microsoft.com/office/powerpoint/2010/main" val="9988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C:\Documents and Settings\User\Рабочий стол\роль руководителя\казанский храм\фото 3.05.2009\фото 00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106"/>
          <a:stretch/>
        </p:blipFill>
        <p:spPr bwMode="auto">
          <a:xfrm>
            <a:off x="381000" y="1318252"/>
            <a:ext cx="8458200" cy="517710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438400" y="483819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Отмечаем  праздники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православие\церковь\_MG_898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8600" y="228600"/>
            <a:ext cx="4248498" cy="6019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православие\церковь\_MG_898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51896" y="196970"/>
            <a:ext cx="4450804" cy="60514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5800" y="6242649"/>
            <a:ext cx="3203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Колокольня   Сергия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Радонежского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07559" y="6248400"/>
            <a:ext cx="2539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Храм Сергия Радонежского</a:t>
            </a:r>
          </a:p>
        </p:txBody>
      </p:sp>
    </p:spTree>
    <p:extLst>
      <p:ext uri="{BB962C8B-B14F-4D97-AF65-F5344CB8AC3E}">
        <p14:creationId xmlns:p14="http://schemas.microsoft.com/office/powerpoint/2010/main" val="248401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7800" y="457200"/>
            <a:ext cx="685800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Проект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 «</a:t>
            </a: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Семейная реликвия».</a:t>
            </a:r>
          </a:p>
        </p:txBody>
      </p:sp>
      <p:pic>
        <p:nvPicPr>
          <p:cNvPr id="5" name="Рисунок 4" descr="IMG_007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328063" y="1723187"/>
            <a:ext cx="4464808" cy="3348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0074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158252" y="1995952"/>
            <a:ext cx="4779724" cy="3039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0652" y="2057400"/>
            <a:ext cx="2984620" cy="39794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446362" y="5912609"/>
            <a:ext cx="6553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srgbClr val="002060"/>
                </a:solidFill>
                <a:latin typeface="Monotype Corsiva" pitchFamily="66" charset="0"/>
              </a:rPr>
              <a:t>Победитель –ученик 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 3 </a:t>
            </a:r>
            <a:r>
              <a:rPr lang="ru-RU" sz="2000" b="1" dirty="0">
                <a:solidFill>
                  <a:srgbClr val="002060"/>
                </a:solidFill>
                <a:latin typeface="Monotype Corsiva" pitchFamily="66" charset="0"/>
              </a:rPr>
              <a:t>класса «А» Фетисов Евгений с реликвией,   </a:t>
            </a:r>
            <a:endParaRPr lang="ru-RU" sz="20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>находящейся </a:t>
            </a:r>
            <a:r>
              <a:rPr lang="ru-RU" sz="2000" b="1" dirty="0">
                <a:solidFill>
                  <a:srgbClr val="002060"/>
                </a:solidFill>
                <a:latin typeface="Monotype Corsiva" pitchFamily="66" charset="0"/>
              </a:rPr>
              <a:t>в семье с 1877 года.</a:t>
            </a:r>
          </a:p>
        </p:txBody>
      </p:sp>
    </p:spTree>
    <p:extLst>
      <p:ext uri="{BB962C8B-B14F-4D97-AF65-F5344CB8AC3E}">
        <p14:creationId xmlns:p14="http://schemas.microsoft.com/office/powerpoint/2010/main" val="12510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0_2143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1098730"/>
            <a:ext cx="4114800" cy="5759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33400" y="381000"/>
            <a:ext cx="8077200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Внеурочная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деятельность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43400" y="2895600"/>
            <a:ext cx="4595144" cy="3849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200" y="1676398"/>
            <a:ext cx="4078287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659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1619" y="282714"/>
            <a:ext cx="76521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Часовня  в  сквере   воинов  - афганцев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146" name="Picture 2" descr="C:\Users\user\Desktop\православие\церковь\_MG_89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990599"/>
            <a:ext cx="8610600" cy="57468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Desktop\православие\церковь\_MG_89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699" y="5308249"/>
            <a:ext cx="2322035" cy="15497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46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Новая папка\P10505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822" y="281354"/>
            <a:ext cx="8610599" cy="645794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07950" h="1270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4572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Уроки  нравственности</a:t>
            </a:r>
            <a:endParaRPr lang="ru-RU" sz="2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4099" name="Picture 3" descr="C:\Users\user\Desktop\Новая папка\SS1003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924" y="4566854"/>
            <a:ext cx="2940051" cy="220503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01600" h="1016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152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813" y="3810000"/>
            <a:ext cx="5791200" cy="251764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на этой вере пытаемся основывать и жизнь нашего общества, и нашу личную жизнь.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2846327"/>
            <a:ext cx="3036887" cy="3811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9600" y="609600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5176" lvl="0" indent="-265176" algn="just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Несмотря на скорби, потери и муки народ наш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сохраняет   веру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5300" y="1969164"/>
            <a:ext cx="8001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5176" lvl="0" indent="-265176" algn="just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сегодня перед лицом агрессивного безбожия мы сохраняем твердую и непреклонную веру в Бога.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4643438" y="981075"/>
            <a:ext cx="4500562" cy="304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/>
            <a:r>
              <a:rPr lang="ru-RU" altLang="ru-RU" sz="2400" b="1">
                <a:latin typeface="Arial" panose="020B0604020202020204" pitchFamily="34" charset="0"/>
              </a:rPr>
              <a:t> 	</a:t>
            </a:r>
            <a:r>
              <a:rPr lang="ru-RU" altLang="ru-RU" sz="2400" b="1">
                <a:solidFill>
                  <a:srgbClr val="FFFF99"/>
                </a:solidFill>
                <a:latin typeface="Arial" panose="020B0604020202020204" pitchFamily="34" charset="0"/>
              </a:rPr>
              <a:t>«Кроме исторической и текущей необходимости, русский человек ничего не знает выше христианства, да и представить не может.  Он всю землю свою, всю общность, всю Россию назвал христианством, </a:t>
            </a:r>
          </a:p>
        </p:txBody>
      </p:sp>
      <p:pic>
        <p:nvPicPr>
          <p:cNvPr id="4099" name="Picture 2" descr="E:\новое по опк\православная церковь\0_63eca_d4a3edef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981075"/>
            <a:ext cx="4408488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Прямоугольник 1"/>
          <p:cNvSpPr>
            <a:spLocks noChangeArrowheads="1"/>
          </p:cNvSpPr>
          <p:nvPr/>
        </p:nvSpPr>
        <p:spPr bwMode="auto">
          <a:xfrm>
            <a:off x="257175" y="4292600"/>
            <a:ext cx="8774113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/>
            <a:r>
              <a:rPr lang="ru-RU" altLang="ru-RU" b="1">
                <a:solidFill>
                  <a:srgbClr val="FFFF99"/>
                </a:solidFill>
                <a:latin typeface="Arial" panose="020B0604020202020204" pitchFamily="34" charset="0"/>
              </a:rPr>
              <a:t>«</a:t>
            </a:r>
            <a:r>
              <a:rPr lang="ru-RU" altLang="ru-RU" sz="2400" b="1">
                <a:solidFill>
                  <a:srgbClr val="FFFF99"/>
                </a:solidFill>
                <a:latin typeface="Arial" panose="020B0604020202020204" pitchFamily="34" charset="0"/>
              </a:rPr>
              <a:t>крестьянством». Вникните в Православие: это вовсе не одна только церковность и обрядность, это живое чувство, обратившееся у народа нашего в одну из тех основных живых сил, без которых не живут нации». 							Ф.М. Достоевский.</a:t>
            </a:r>
          </a:p>
        </p:txBody>
      </p:sp>
    </p:spTree>
    <p:extLst>
      <p:ext uri="{BB962C8B-B14F-4D97-AF65-F5344CB8AC3E}">
        <p14:creationId xmlns:p14="http://schemas.microsoft.com/office/powerpoint/2010/main" val="242943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10200"/>
            <a:ext cx="8183880" cy="105156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200" u="sng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Модуль :</a:t>
            </a: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dobe Hebrew" pitchFamily="18" charset="-79"/>
              </a:rPr>
              <a:t>«Основы православной культуры»</a:t>
            </a:r>
            <a:endParaRPr lang="ru-RU" sz="22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dobe Hebrew" pitchFamily="18" charset="-79"/>
            </a:endParaRPr>
          </a:p>
        </p:txBody>
      </p:sp>
      <p:pic>
        <p:nvPicPr>
          <p:cNvPr id="1026" name="Picture 2" descr="C:\Documents and Settings\User\Рабочий стол\роль руководителя\37183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6600" y="2057400"/>
            <a:ext cx="2983980" cy="3985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User\Рабочий стол\роль руководителя\kn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583994"/>
            <a:ext cx="2819400" cy="4147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User\Рабочий стол\роль руководителя\101084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60" b="98321" l="0" r="99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7935" y="3048000"/>
            <a:ext cx="2666082" cy="35725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14400" y="533400"/>
            <a:ext cx="75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Нравственность</a:t>
            </a:r>
            <a:r>
              <a:rPr lang="ru-RU" sz="3200" b="1" dirty="0" smtClean="0"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– это способность отличать добро от зла, это ясная система ценностей.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Новая папка\IMG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400" y="3358105"/>
            <a:ext cx="4381541" cy="2924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2786" y="1524000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Профессиональные </a:t>
            </a: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качества 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преподавателя должны сочетаться: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4288" y="3481420"/>
            <a:ext cx="32881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endParaRPr lang="ru-RU" sz="28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личной </a:t>
            </a: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верой, 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т.е. </a:t>
            </a: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опытным познанием того, о чем рассказывает детям.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5561" y="457200"/>
            <a:ext cx="4395537" cy="6096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«Зажигать </a:t>
            </a:r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сердца других может тот, кто горит сам»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267" y="2478107"/>
            <a:ext cx="8311674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Documents and Settings\User\Рабочий стол\роль руководителя\казанский храм\окт-ноя 2010\DSCN35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088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7400" y="2590800"/>
            <a:ext cx="2819400" cy="665940"/>
          </a:xfrm>
        </p:spPr>
        <p:txBody>
          <a:bodyPr>
            <a:noAutofit/>
          </a:bodyPr>
          <a:lstStyle/>
          <a:p>
            <a:pPr algn="r"/>
            <a:r>
              <a:rPr lang="ru-RU" sz="2000" dirty="0">
                <a:solidFill>
                  <a:srgbClr val="C00000"/>
                </a:solidFill>
                <a:latin typeface="Monotype Corsiva" pitchFamily="66" charset="0"/>
              </a:rPr>
              <a:t>С</a:t>
            </a:r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</a:rPr>
              <a:t>вятой праведный </a:t>
            </a:r>
            <a:br>
              <a:rPr lang="ru-RU" sz="2000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</a:rPr>
              <a:t>Иоанн Кронштадтский.</a:t>
            </a:r>
            <a:endParaRPr lang="ru-RU" sz="2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609600"/>
            <a:ext cx="7879080" cy="23622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 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Душа человеческая по природе проста и все простое легко усвояет себе, а все хитросплетенное отталкивает от себя, как не свойственное ее природе, как бесполезный сор…Не в том сила, чтобы преподать много, а в том, чтобы преподать немного, но существенно нужное для ученика в его положении».</a:t>
            </a:r>
          </a:p>
          <a:p>
            <a:endParaRPr lang="ru-RU" dirty="0"/>
          </a:p>
        </p:txBody>
      </p:sp>
      <p:pic>
        <p:nvPicPr>
          <p:cNvPr id="4098" name="Picture 2" descr="C:\Users\user\Desktop\Новая папка\IMG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3059849"/>
            <a:ext cx="4770120" cy="31836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Новая папка\IMG_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3810000"/>
            <a:ext cx="4110038" cy="27430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Users\user\Documents\Презентации\анимация\el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804525">
            <a:off x="165020" y="2182494"/>
            <a:ext cx="1219200" cy="202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Users\user\Documents\Презентации\анимация\Elf8a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5507192"/>
            <a:ext cx="1447800" cy="1360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027" name="Picture 3" descr="E:\новое по опк\картинки крещение руси\1315829583_10-_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557" y="404664"/>
            <a:ext cx="8088899" cy="588542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prstMaterial="dkEdge">
            <a:bevelT w="139700" h="114300"/>
          </a:sp3d>
        </p:spPr>
      </p:pic>
      <p:sp>
        <p:nvSpPr>
          <p:cNvPr id="2" name="TextBox 1"/>
          <p:cNvSpPr txBox="1"/>
          <p:nvPr/>
        </p:nvSpPr>
        <p:spPr>
          <a:xfrm>
            <a:off x="587557" y="836712"/>
            <a:ext cx="8028892" cy="1015663"/>
          </a:xfrm>
          <a:prstGeom prst="rect">
            <a:avLst/>
          </a:prstGeom>
          <a:effectLst>
            <a:outerShdw blurRad="57150" dist="19050" dir="5400000" algn="ctr" rotWithShape="0">
              <a:srgbClr val="000000">
                <a:alpha val="63000"/>
              </a:srgbClr>
            </a:outerShdw>
            <a:reflection blurRad="215900" endPos="66000" dir="5400000" sy="-100000" algn="bl" rotWithShape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6000" b="1" u="sng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ТЕМА   УРОКА:</a:t>
            </a:r>
          </a:p>
        </p:txBody>
      </p:sp>
    </p:spTree>
    <p:extLst>
      <p:ext uri="{BB962C8B-B14F-4D97-AF65-F5344CB8AC3E}">
        <p14:creationId xmlns:p14="http://schemas.microsoft.com/office/powerpoint/2010/main" val="92245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16632"/>
            <a:ext cx="4680138" cy="3118874"/>
          </a:xfrm>
          <a:prstGeom prst="rect">
            <a:avLst/>
          </a:prstGeom>
          <a:effectLst>
            <a:outerShdw blurRad="50800" dist="50800" dir="5880000" algn="ctr" rotWithShape="0">
              <a:srgbClr val="000000">
                <a:alpha val="43137"/>
              </a:srgbClr>
            </a:outerShdw>
          </a:effectLst>
          <a:scene3d>
            <a:camera prst="orthographicFront"/>
            <a:lightRig rig="threePt" dir="t"/>
          </a:scene3d>
          <a:sp3d>
            <a:bevelT w="101600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48680"/>
            <a:ext cx="3884636" cy="5832648"/>
          </a:xfrm>
          <a:prstGeom prst="rect">
            <a:avLst/>
          </a:prstGeom>
          <a:effectLst>
            <a:outerShdw blurRad="406400" dist="50800" dir="5400000" algn="ctr" rotWithShape="0">
              <a:srgbClr val="000000">
                <a:alpha val="43137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820" y="3501008"/>
            <a:ext cx="4713294" cy="314096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107950"/>
          </a:sp3d>
        </p:spPr>
      </p:pic>
    </p:spTree>
    <p:extLst>
      <p:ext uri="{BB962C8B-B14F-4D97-AF65-F5344CB8AC3E}">
        <p14:creationId xmlns:p14="http://schemas.microsoft.com/office/powerpoint/2010/main" val="2260352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82000" cy="5334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Посещения  музея  в  Тульской духовной семинарии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074" name="Picture 2" descr="D:\DCIM\100CANON\IMG_39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6700" y="4038600"/>
            <a:ext cx="3286148" cy="2464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D:\DCIM\100CANON\IMG_399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768415"/>
            <a:ext cx="3146572" cy="4701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D:\DCIM\100CANON\IMG_399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20693" y="1446898"/>
            <a:ext cx="2904937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D:\DCIM\100CANON\IMG_4019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65722" y="1495759"/>
            <a:ext cx="2753631" cy="51050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2209</TotalTime>
  <Words>242</Words>
  <Application>Microsoft Office PowerPoint</Application>
  <PresentationFormat>Экран (4:3)</PresentationFormat>
  <Paragraphs>26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Презентация PowerPoint</vt:lpstr>
      <vt:lpstr>Презентация PowerPoint</vt:lpstr>
      <vt:lpstr> Модуль : «Основы православной культуры»</vt:lpstr>
      <vt:lpstr>Презентация PowerPoint</vt:lpstr>
      <vt:lpstr>Презентация PowerPoint</vt:lpstr>
      <vt:lpstr>Святой праведный  Иоанн Кронштадтский.</vt:lpstr>
      <vt:lpstr>Презентация PowerPoint</vt:lpstr>
      <vt:lpstr>Презентация PowerPoint</vt:lpstr>
      <vt:lpstr>Посещения  музея  в  Тульской духовной семинарии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руководителя в духовно-нравственном становлении личности</dc:title>
  <cp:lastModifiedBy>User</cp:lastModifiedBy>
  <cp:revision>59</cp:revision>
  <dcterms:modified xsi:type="dcterms:W3CDTF">2018-06-30T02:30:55Z</dcterms:modified>
</cp:coreProperties>
</file>