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3" r:id="rId6"/>
    <p:sldId id="262" r:id="rId7"/>
    <p:sldId id="295" r:id="rId8"/>
    <p:sldId id="264" r:id="rId9"/>
    <p:sldId id="303" r:id="rId10"/>
    <p:sldId id="265" r:id="rId11"/>
    <p:sldId id="266" r:id="rId12"/>
    <p:sldId id="267" r:id="rId13"/>
    <p:sldId id="268" r:id="rId14"/>
    <p:sldId id="269" r:id="rId15"/>
    <p:sldId id="270" r:id="rId16"/>
    <p:sldId id="317" r:id="rId17"/>
    <p:sldId id="304" r:id="rId18"/>
    <p:sldId id="305" r:id="rId19"/>
    <p:sldId id="271" r:id="rId20"/>
    <p:sldId id="297" r:id="rId21"/>
    <p:sldId id="321" r:id="rId22"/>
    <p:sldId id="288" r:id="rId23"/>
    <p:sldId id="326" r:id="rId24"/>
    <p:sldId id="327" r:id="rId25"/>
    <p:sldId id="272" r:id="rId26"/>
    <p:sldId id="290" r:id="rId27"/>
    <p:sldId id="273" r:id="rId28"/>
    <p:sldId id="318" r:id="rId29"/>
    <p:sldId id="319" r:id="rId30"/>
    <p:sldId id="275" r:id="rId31"/>
    <p:sldId id="281" r:id="rId32"/>
    <p:sldId id="276" r:id="rId33"/>
    <p:sldId id="279" r:id="rId34"/>
    <p:sldId id="282" r:id="rId35"/>
    <p:sldId id="306" r:id="rId36"/>
    <p:sldId id="284" r:id="rId37"/>
    <p:sldId id="283" r:id="rId38"/>
    <p:sldId id="293" r:id="rId39"/>
    <p:sldId id="300" r:id="rId40"/>
    <p:sldId id="309" r:id="rId41"/>
    <p:sldId id="311" r:id="rId42"/>
    <p:sldId id="310" r:id="rId43"/>
    <p:sldId id="312" r:id="rId44"/>
    <p:sldId id="313" r:id="rId45"/>
    <p:sldId id="314" r:id="rId46"/>
    <p:sldId id="315" r:id="rId47"/>
    <p:sldId id="324" r:id="rId48"/>
    <p:sldId id="325" r:id="rId49"/>
    <p:sldId id="323" r:id="rId50"/>
    <p:sldId id="278" r:id="rId5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6C2"/>
    <a:srgbClr val="FAFABE"/>
    <a:srgbClr val="E2FCE8"/>
    <a:srgbClr val="E6F8E8"/>
    <a:srgbClr val="F5C3F5"/>
    <a:srgbClr val="2B9C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47780" autoAdjust="0"/>
  </p:normalViewPr>
  <p:slideViewPr>
    <p:cSldViewPr>
      <p:cViewPr>
        <p:scale>
          <a:sx n="73" d="100"/>
          <a:sy n="73" d="100"/>
        </p:scale>
        <p:origin x="-129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6602297695078115E-2"/>
          <c:y val="4.4757152203547049E-2"/>
          <c:w val="0.78790530825593275"/>
          <c:h val="0.3533540365003535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2015-2016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Диагностика</c:v>
                </c:pt>
                <c:pt idx="1">
                  <c:v>Консультации</c:v>
                </c:pt>
                <c:pt idx="2">
                  <c:v>Коррекция</c:v>
                </c:pt>
                <c:pt idx="3">
                  <c:v>Просвещение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75</c:v>
                </c:pt>
                <c:pt idx="1">
                  <c:v>50</c:v>
                </c:pt>
                <c:pt idx="2">
                  <c:v>75</c:v>
                </c:pt>
                <c:pt idx="3">
                  <c:v>50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2016-2017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Диагностика</c:v>
                </c:pt>
                <c:pt idx="1">
                  <c:v>Консультации</c:v>
                </c:pt>
                <c:pt idx="2">
                  <c:v>Коррекция</c:v>
                </c:pt>
                <c:pt idx="3">
                  <c:v>Просвещение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81</c:v>
                </c:pt>
                <c:pt idx="1">
                  <c:v>65</c:v>
                </c:pt>
                <c:pt idx="2">
                  <c:v>84</c:v>
                </c:pt>
                <c:pt idx="3">
                  <c:v>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468992"/>
        <c:axId val="34470528"/>
        <c:axId val="34431872"/>
      </c:bar3DChart>
      <c:catAx>
        <c:axId val="34468992"/>
        <c:scaling>
          <c:orientation val="minMax"/>
        </c:scaling>
        <c:delete val="0"/>
        <c:axPos val="b"/>
        <c:majorTickMark val="out"/>
        <c:minorTickMark val="none"/>
        <c:tickLblPos val="nextTo"/>
        <c:crossAx val="34470528"/>
        <c:crosses val="autoZero"/>
        <c:auto val="1"/>
        <c:lblAlgn val="ctr"/>
        <c:lblOffset val="100"/>
        <c:noMultiLvlLbl val="0"/>
      </c:catAx>
      <c:valAx>
        <c:axId val="34470528"/>
        <c:scaling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crossAx val="34468992"/>
        <c:crosses val="autoZero"/>
        <c:crossBetween val="between"/>
      </c:valAx>
      <c:serAx>
        <c:axId val="34431872"/>
        <c:scaling>
          <c:orientation val="minMax"/>
        </c:scaling>
        <c:delete val="1"/>
        <c:axPos val="b"/>
        <c:majorTickMark val="out"/>
        <c:minorTickMark val="none"/>
        <c:tickLblPos val="nextTo"/>
        <c:crossAx val="34470528"/>
        <c:crosses val="autoZero"/>
      </c:serAx>
      <c:dTable>
        <c:showHorzBorder val="1"/>
        <c:showVertBorder val="1"/>
        <c:showOutline val="1"/>
        <c:showKeys val="1"/>
      </c:dTable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FFC000"/>
              </a:solidFill>
            </c:spPr>
          </c:dPt>
          <c:dPt>
            <c:idx val="1"/>
            <c:bubble3D val="0"/>
            <c:spPr>
              <a:solidFill>
                <a:schemeClr val="accent2">
                  <a:lumMod val="50000"/>
                </a:schemeClr>
              </a:solidFill>
            </c:spPr>
          </c:dPt>
          <c:dPt>
            <c:idx val="2"/>
            <c:bubble3D val="0"/>
            <c:spPr>
              <a:solidFill>
                <a:srgbClr val="DC127C"/>
              </a:solidFill>
            </c:spPr>
          </c:dPt>
          <c:dPt>
            <c:idx val="3"/>
            <c:bubble3D val="0"/>
            <c:spPr>
              <a:solidFill>
                <a:srgbClr val="00B050"/>
              </a:solidFill>
            </c:spPr>
          </c:dPt>
          <c:dPt>
            <c:idx val="4"/>
            <c:bubble3D val="0"/>
            <c:spPr>
              <a:solidFill>
                <a:srgbClr val="FF0000"/>
              </a:solidFill>
            </c:spPr>
          </c:dPt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соперничество</c:v>
                </c:pt>
                <c:pt idx="1">
                  <c:v>приспособление</c:v>
                </c:pt>
                <c:pt idx="2">
                  <c:v>компромисс</c:v>
                </c:pt>
                <c:pt idx="3">
                  <c:v>сотрудничество</c:v>
                </c:pt>
                <c:pt idx="4">
                  <c:v>избегание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40</c:v>
                </c:pt>
                <c:pt idx="1">
                  <c:v>11</c:v>
                </c:pt>
                <c:pt idx="2">
                  <c:v>15</c:v>
                </c:pt>
                <c:pt idx="3">
                  <c:v>39</c:v>
                </c:pt>
                <c:pt idx="4">
                  <c:v>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</a:rPr>
              <a:t>Количество  проведенных мероприятий</a:t>
            </a:r>
            <a:endParaRPr lang="ru-RU" dirty="0">
              <a:solidFill>
                <a:srgbClr val="002060"/>
              </a:solidFill>
            </a:endParaRPr>
          </a:p>
        </c:rich>
      </c:tx>
      <c:layout>
        <c:manualLayout>
          <c:xMode val="edge"/>
          <c:yMode val="edge"/>
          <c:x val="0.30843282624681917"/>
          <c:y val="1.5512024934364778E-2"/>
        </c:manualLayout>
      </c:layout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866896864708948"/>
          <c:y val="8.3537297809975306E-2"/>
          <c:w val="0.57313988221878043"/>
          <c:h val="0.62150348511497622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</c:v>
                </c:pt>
              </c:strCache>
            </c:strRef>
          </c:tx>
          <c:spPr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cat>
            <c:strRef>
              <c:f>Лист1!$A$2:$A$3</c:f>
              <c:strCache>
                <c:ptCount val="2"/>
                <c:pt idx="0">
                  <c:v>2015-2016</c:v>
                </c:pt>
                <c:pt idx="1">
                  <c:v>2016-2017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50</c:v>
                </c:pt>
                <c:pt idx="1">
                  <c:v>62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6848000"/>
        <c:axId val="36849536"/>
        <c:axId val="34434112"/>
      </c:bar3DChart>
      <c:catAx>
        <c:axId val="36848000"/>
        <c:scaling>
          <c:orientation val="minMax"/>
        </c:scaling>
        <c:delete val="0"/>
        <c:axPos val="b"/>
        <c:majorGridlines/>
        <c:minorGridlines/>
        <c:majorTickMark val="out"/>
        <c:minorTickMark val="none"/>
        <c:tickLblPos val="nextTo"/>
        <c:crossAx val="36849536"/>
        <c:crosses val="autoZero"/>
        <c:auto val="1"/>
        <c:lblAlgn val="ctr"/>
        <c:lblOffset val="100"/>
        <c:noMultiLvlLbl val="0"/>
      </c:catAx>
      <c:valAx>
        <c:axId val="36849536"/>
        <c:scaling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crossAx val="36848000"/>
        <c:crosses val="autoZero"/>
        <c:crossBetween val="between"/>
      </c:valAx>
      <c:serAx>
        <c:axId val="34434112"/>
        <c:scaling>
          <c:orientation val="minMax"/>
        </c:scaling>
        <c:delete val="1"/>
        <c:axPos val="b"/>
        <c:majorTickMark val="out"/>
        <c:minorTickMark val="none"/>
        <c:tickLblPos val="nextTo"/>
        <c:crossAx val="36849536"/>
        <c:crosses val="autoZero"/>
      </c:ser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Количество обследованных участников воспитательного</a:t>
            </a:r>
            <a:r>
              <a:rPr lang="ru-RU" baseline="0" dirty="0" smtClean="0">
                <a:solidFill>
                  <a:srgbClr val="FF0000"/>
                </a:solidFill>
              </a:rPr>
              <a:t> процесса</a:t>
            </a:r>
            <a:endParaRPr lang="ru-RU" dirty="0">
              <a:solidFill>
                <a:srgbClr val="FF0000"/>
              </a:solidFill>
            </a:endParaRPr>
          </a:p>
        </c:rich>
      </c:tx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6355971128608919E-2"/>
          <c:y val="0.19286712598425193"/>
          <c:w val="0.48098720472440937"/>
          <c:h val="0.5314247047244095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solidFill>
                  <a:schemeClr val="accent3">
                    <a:lumMod val="5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1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2015-2016</c:v>
                </c:pt>
                <c:pt idx="1">
                  <c:v>2016-2017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75</c:v>
                </c:pt>
                <c:pt idx="1">
                  <c:v>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6895360"/>
        <c:axId val="36639104"/>
        <c:axId val="36840320"/>
      </c:bar3DChart>
      <c:catAx>
        <c:axId val="36895360"/>
        <c:scaling>
          <c:orientation val="minMax"/>
        </c:scaling>
        <c:delete val="0"/>
        <c:axPos val="b"/>
        <c:majorGridlines/>
        <c:minorGridlines/>
        <c:majorTickMark val="out"/>
        <c:minorTickMark val="none"/>
        <c:tickLblPos val="nextTo"/>
        <c:crossAx val="36639104"/>
        <c:crosses val="autoZero"/>
        <c:auto val="1"/>
        <c:lblAlgn val="ctr"/>
        <c:lblOffset val="100"/>
        <c:noMultiLvlLbl val="0"/>
      </c:catAx>
      <c:valAx>
        <c:axId val="366391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6895360"/>
        <c:crosses val="autoZero"/>
        <c:crossBetween val="between"/>
      </c:valAx>
      <c:serAx>
        <c:axId val="36840320"/>
        <c:scaling>
          <c:orientation val="minMax"/>
        </c:scaling>
        <c:delete val="0"/>
        <c:axPos val="b"/>
        <c:majorTickMark val="out"/>
        <c:minorTickMark val="none"/>
        <c:tickLblPos val="nextTo"/>
        <c:crossAx val="36639104"/>
        <c:crosses val="autoZero"/>
      </c:serAx>
      <c:dTable>
        <c:showHorzBorder val="1"/>
        <c:showVertBorder val="1"/>
        <c:showOutline val="1"/>
        <c:showKeys val="1"/>
      </c:dTable>
    </c:plotArea>
    <c:legend>
      <c:legendPos val="r"/>
      <c:overlay val="0"/>
    </c:legend>
    <c:plotVisOnly val="1"/>
    <c:dispBlanksAs val="gap"/>
    <c:showDLblsOverMax val="0"/>
  </c:chart>
  <c:spPr>
    <a:solidFill>
      <a:schemeClr val="accent6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00B050"/>
                </a:solidFill>
              </a:rPr>
              <a:t>Количество проведенных занятий</a:t>
            </a:r>
          </a:p>
        </c:rich>
      </c:tx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3782106649955931"/>
          <c:y val="0.1318361745814251"/>
          <c:w val="0.50969417213050738"/>
          <c:h val="0.49721172956091297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индивидуальные</c:v>
                </c:pt>
              </c:strCache>
            </c:strRef>
          </c:tx>
          <c:spPr>
            <a:solidFill>
              <a:srgbClr val="7030A0"/>
            </a:solidFill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 prst="angle"/>
            </a:sp3d>
          </c:spPr>
          <c:invertIfNegative val="0"/>
          <c:cat>
            <c:strRef>
              <c:f>Лист1!$A$2:$A$3</c:f>
              <c:strCache>
                <c:ptCount val="2"/>
                <c:pt idx="0">
                  <c:v>2015-2016</c:v>
                </c:pt>
                <c:pt idx="1">
                  <c:v>2016-2017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35</c:v>
                </c:pt>
                <c:pt idx="1">
                  <c:v>39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групповые</c:v>
                </c:pt>
              </c:strCache>
            </c:strRef>
          </c:tx>
          <c:spPr>
            <a:solidFill>
              <a:srgbClr val="FF0000"/>
            </a:solidFill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 prst="angle"/>
            </a:sp3d>
          </c:spPr>
          <c:invertIfNegative val="0"/>
          <c:cat>
            <c:strRef>
              <c:f>Лист1!$A$2:$A$3</c:f>
              <c:strCache>
                <c:ptCount val="2"/>
                <c:pt idx="0">
                  <c:v>2015-2016</c:v>
                </c:pt>
                <c:pt idx="1">
                  <c:v>2016-2017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40</c:v>
                </c:pt>
                <c:pt idx="1">
                  <c:v>45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8320384"/>
        <c:axId val="38322176"/>
        <c:axId val="0"/>
      </c:bar3DChart>
      <c:catAx>
        <c:axId val="38320384"/>
        <c:scaling>
          <c:orientation val="minMax"/>
        </c:scaling>
        <c:delete val="0"/>
        <c:axPos val="l"/>
        <c:minorGridlines/>
        <c:majorTickMark val="out"/>
        <c:minorTickMark val="none"/>
        <c:tickLblPos val="nextTo"/>
        <c:crossAx val="38322176"/>
        <c:crosses val="autoZero"/>
        <c:auto val="1"/>
        <c:lblAlgn val="ctr"/>
        <c:lblOffset val="100"/>
        <c:noMultiLvlLbl val="0"/>
      </c:catAx>
      <c:valAx>
        <c:axId val="38322176"/>
        <c:scaling>
          <c:orientation val="minMax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nextTo"/>
        <c:crossAx val="3832038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legend>
      <c:legendPos val="r"/>
      <c:layout>
        <c:manualLayout>
          <c:xMode val="edge"/>
          <c:yMode val="edge"/>
          <c:x val="0.71220600954238711"/>
          <c:y val="0.26786967085961644"/>
          <c:w val="0.28779399045761284"/>
          <c:h val="0.181302386154624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Количество проведенных консультаций</a:t>
            </a:r>
            <a:endParaRPr lang="ru-RU" dirty="0">
              <a:solidFill>
                <a:srgbClr val="FF0000"/>
              </a:solidFill>
            </a:endParaRP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7324941993624641"/>
          <c:y val="0.13840214257173403"/>
          <c:w val="0.44141823451240458"/>
          <c:h val="0.41388189937256342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индивидуальные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2015-2016</c:v>
                </c:pt>
                <c:pt idx="1">
                  <c:v>2016-2017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36</c:v>
                </c:pt>
                <c:pt idx="1">
                  <c:v>48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групповые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2015-2016</c:v>
                </c:pt>
                <c:pt idx="1">
                  <c:v>2016-2017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14</c:v>
                </c:pt>
                <c:pt idx="1">
                  <c:v>17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8236928"/>
        <c:axId val="38238464"/>
        <c:axId val="0"/>
      </c:bar3DChart>
      <c:catAx>
        <c:axId val="38236928"/>
        <c:scaling>
          <c:orientation val="minMax"/>
        </c:scaling>
        <c:delete val="0"/>
        <c:axPos val="l"/>
        <c:minorGridlines/>
        <c:majorTickMark val="out"/>
        <c:minorTickMark val="none"/>
        <c:tickLblPos val="nextTo"/>
        <c:crossAx val="38238464"/>
        <c:crosses val="autoZero"/>
        <c:auto val="1"/>
        <c:lblAlgn val="ctr"/>
        <c:lblOffset val="100"/>
        <c:noMultiLvlLbl val="0"/>
      </c:catAx>
      <c:valAx>
        <c:axId val="38238464"/>
        <c:scaling>
          <c:orientation val="minMax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nextTo"/>
        <c:crossAx val="3823692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legend>
      <c:legendPos val="r"/>
      <c:layout>
        <c:manualLayout>
          <c:xMode val="edge"/>
          <c:yMode val="edge"/>
          <c:x val="0.73014229722338542"/>
          <c:y val="0.35231400987051698"/>
          <c:w val="0.26816184419679867"/>
          <c:h val="0.1903319690277432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  <c:spPr>
        <a:solidFill>
          <a:schemeClr val="accent5">
            <a:lumMod val="20000"/>
            <a:lumOff val="80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6680154564012829E-2"/>
          <c:y val="6.3898887639045124E-2"/>
          <c:w val="0.76374343832020997"/>
          <c:h val="0.8565310586176727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Входная диагностика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Высокий </c:v>
                </c:pt>
                <c:pt idx="1">
                  <c:v>Средний </c:v>
                </c:pt>
                <c:pt idx="2">
                  <c:v>Низкий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</c:v>
                </c:pt>
                <c:pt idx="1">
                  <c:v>56</c:v>
                </c:pt>
                <c:pt idx="2">
                  <c:v>28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Итоговая диагностика</c:v>
                </c:pt>
              </c:strCache>
            </c:strRef>
          </c:tx>
          <c:spPr>
            <a:solidFill>
              <a:srgbClr val="FFC000"/>
            </a:solidFill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Высокий </c:v>
                </c:pt>
                <c:pt idx="1">
                  <c:v>Средний </c:v>
                </c:pt>
                <c:pt idx="2">
                  <c:v>Низкий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23</c:v>
                </c:pt>
                <c:pt idx="1">
                  <c:v>60</c:v>
                </c:pt>
                <c:pt idx="2">
                  <c:v>17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98285056"/>
        <c:axId val="98286592"/>
        <c:axId val="0"/>
      </c:bar3DChart>
      <c:catAx>
        <c:axId val="982850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98286592"/>
        <c:crosses val="autoZero"/>
        <c:auto val="1"/>
        <c:lblAlgn val="ctr"/>
        <c:lblOffset val="100"/>
        <c:noMultiLvlLbl val="0"/>
      </c:catAx>
      <c:valAx>
        <c:axId val="98286592"/>
        <c:scaling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98285056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400"/>
            </a:pPr>
            <a:endParaRPr lang="ru-RU"/>
          </a:p>
        </c:txPr>
      </c:dTable>
    </c:plotArea>
    <c:legend>
      <c:legendPos val="r"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solidFill>
          <a:schemeClr val="accent4">
            <a:lumMod val="40000"/>
            <a:lumOff val="60000"/>
          </a:schemeClr>
        </a:solidFill>
      </c:spPr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Входная диагностика</c:v>
                </c:pt>
              </c:strCache>
            </c:strRef>
          </c:tx>
          <c:spPr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</c:v>
                </c:pt>
                <c:pt idx="1">
                  <c:v>51</c:v>
                </c:pt>
                <c:pt idx="2">
                  <c:v>44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Итоговая диагностика</c:v>
                </c:pt>
              </c:strCache>
            </c:strRef>
          </c:tx>
          <c:spPr>
            <a:solidFill>
              <a:srgbClr val="FF0066"/>
            </a:solidFill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11</c:v>
                </c:pt>
                <c:pt idx="1">
                  <c:v>63</c:v>
                </c:pt>
                <c:pt idx="2">
                  <c:v>26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98900992"/>
        <c:axId val="98910976"/>
        <c:axId val="0"/>
      </c:bar3DChart>
      <c:catAx>
        <c:axId val="98900992"/>
        <c:scaling>
          <c:orientation val="minMax"/>
        </c:scaling>
        <c:delete val="0"/>
        <c:axPos val="b"/>
        <c:majorTickMark val="out"/>
        <c:minorTickMark val="none"/>
        <c:tickLblPos val="nextTo"/>
        <c:crossAx val="98910976"/>
        <c:crosses val="autoZero"/>
        <c:auto val="1"/>
        <c:lblAlgn val="ctr"/>
        <c:lblOffset val="100"/>
        <c:noMultiLvlLbl val="0"/>
      </c:catAx>
      <c:valAx>
        <c:axId val="98910976"/>
        <c:scaling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98900992"/>
        <c:crosses val="autoZero"/>
        <c:crossBetween val="between"/>
      </c:valAx>
      <c:dTable>
        <c:showHorzBorder val="1"/>
        <c:showVertBorder val="1"/>
        <c:showOutline val="1"/>
        <c:showKeys val="0"/>
        <c:txPr>
          <a:bodyPr/>
          <a:lstStyle/>
          <a:p>
            <a:pPr rtl="0">
              <a:defRPr sz="1400"/>
            </a:pPr>
            <a:endParaRPr lang="ru-RU"/>
          </a:p>
        </c:txPr>
      </c:dTable>
    </c:plotArea>
    <c:legend>
      <c:legendPos val="r"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  <c:spPr>
        <a:solidFill>
          <a:schemeClr val="accent4">
            <a:lumMod val="20000"/>
            <a:lumOff val="80000"/>
          </a:schemeClr>
        </a:solidFill>
      </c:spPr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входная диагностика</c:v>
                </c:pt>
              </c:strCache>
            </c:strRef>
          </c:tx>
          <c:spPr>
            <a:solidFill>
              <a:srgbClr val="00FFFF"/>
            </a:solidFill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</c:v>
                </c:pt>
                <c:pt idx="1">
                  <c:v>59</c:v>
                </c:pt>
                <c:pt idx="2">
                  <c:v>33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итоговая диагностика</c:v>
                </c:pt>
              </c:strCache>
            </c:strRef>
          </c:tx>
          <c:spPr>
            <a:solidFill>
              <a:srgbClr val="FF00FF"/>
            </a:solidFill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15</c:v>
                </c:pt>
                <c:pt idx="1">
                  <c:v>64</c:v>
                </c:pt>
                <c:pt idx="2">
                  <c:v>21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98960128"/>
        <c:axId val="98961664"/>
        <c:axId val="0"/>
      </c:bar3DChart>
      <c:catAx>
        <c:axId val="98960128"/>
        <c:scaling>
          <c:orientation val="minMax"/>
        </c:scaling>
        <c:delete val="0"/>
        <c:axPos val="b"/>
        <c:majorTickMark val="out"/>
        <c:minorTickMark val="none"/>
        <c:tickLblPos val="nextTo"/>
        <c:crossAx val="98961664"/>
        <c:crosses val="autoZero"/>
        <c:auto val="1"/>
        <c:lblAlgn val="ctr"/>
        <c:lblOffset val="100"/>
        <c:noMultiLvlLbl val="0"/>
      </c:catAx>
      <c:valAx>
        <c:axId val="98961664"/>
        <c:scaling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9896012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400"/>
            </a:pPr>
            <a:endParaRPr lang="ru-RU"/>
          </a:p>
        </c:txPr>
      </c:dTable>
    </c:plotArea>
    <c:legend>
      <c:legendPos val="r"/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ru-RU" sz="1600" dirty="0" smtClean="0"/>
              <a:t> </a:t>
            </a:r>
            <a:endParaRPr lang="ru-RU" sz="1600" dirty="0"/>
          </a:p>
        </c:rich>
      </c:tx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FFFF00"/>
              </a:solidFill>
            </c:spPr>
          </c:dPt>
          <c:dPt>
            <c:idx val="2"/>
            <c:bubble3D val="0"/>
            <c:spPr>
              <a:solidFill>
                <a:srgbClr val="FF0066"/>
              </a:solidFill>
            </c:spPr>
          </c:dPt>
          <c:dPt>
            <c:idx val="3"/>
            <c:bubble3D val="0"/>
            <c:spPr>
              <a:solidFill>
                <a:srgbClr val="00B050"/>
              </a:solidFill>
            </c:spPr>
          </c:dPt>
          <c:dPt>
            <c:idx val="4"/>
            <c:bubble3D val="0"/>
            <c:spPr>
              <a:solidFill>
                <a:srgbClr val="FF0000"/>
              </a:solidFill>
            </c:spPr>
          </c:dPt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соперничество</c:v>
                </c:pt>
                <c:pt idx="1">
                  <c:v>приспособление</c:v>
                </c:pt>
                <c:pt idx="2">
                  <c:v>компромисс</c:v>
                </c:pt>
                <c:pt idx="3">
                  <c:v>сотрудничество</c:v>
                </c:pt>
                <c:pt idx="4">
                  <c:v>избегание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36</c:v>
                </c:pt>
                <c:pt idx="1">
                  <c:v>7</c:v>
                </c:pt>
                <c:pt idx="2">
                  <c:v>3</c:v>
                </c:pt>
                <c:pt idx="3">
                  <c:v>25</c:v>
                </c:pt>
                <c:pt idx="4">
                  <c:v>10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89C587-F44D-41EC-8EEC-771993635643}" type="doc">
      <dgm:prSet loTypeId="urn:microsoft.com/office/officeart/2005/8/layout/vList5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6058F65-4030-4C66-8B42-944293B26D0E}">
      <dgm:prSet/>
      <dgm:spPr/>
      <dgm:t>
        <a:bodyPr/>
        <a:lstStyle/>
        <a:p>
          <a:r>
            <a:rPr lang="ru-RU" dirty="0" smtClean="0"/>
            <a:t>1 этап : теоретический</a:t>
          </a:r>
          <a:endParaRPr lang="ru-RU" dirty="0"/>
        </a:p>
      </dgm:t>
    </dgm:pt>
    <dgm:pt modelId="{518DE803-592A-4B1E-BD23-AA56BA31D7F3}" type="parTrans" cxnId="{FC297C58-1DC2-4846-9B41-5DDFDF99A860}">
      <dgm:prSet/>
      <dgm:spPr/>
      <dgm:t>
        <a:bodyPr/>
        <a:lstStyle/>
        <a:p>
          <a:endParaRPr lang="ru-RU"/>
        </a:p>
      </dgm:t>
    </dgm:pt>
    <dgm:pt modelId="{0789B3E2-ADFB-4320-A92C-B4525E284F1F}" type="sibTrans" cxnId="{FC297C58-1DC2-4846-9B41-5DDFDF99A860}">
      <dgm:prSet/>
      <dgm:spPr/>
      <dgm:t>
        <a:bodyPr/>
        <a:lstStyle/>
        <a:p>
          <a:endParaRPr lang="ru-RU"/>
        </a:p>
      </dgm:t>
    </dgm:pt>
    <dgm:pt modelId="{52311F98-8DEB-4AF3-9C0E-329F94F9E0B5}">
      <dgm:prSet/>
      <dgm:spPr/>
      <dgm:t>
        <a:bodyPr/>
        <a:lstStyle/>
        <a:p>
          <a:r>
            <a:rPr lang="ru-RU" dirty="0" smtClean="0"/>
            <a:t>2 этап : диагностический</a:t>
          </a:r>
          <a:endParaRPr lang="ru-RU" dirty="0"/>
        </a:p>
      </dgm:t>
    </dgm:pt>
    <dgm:pt modelId="{D043DE48-7AF1-4B1D-B26D-F510E2CE9C60}" type="parTrans" cxnId="{76C42460-BFE7-47B0-8596-0E9CBE066DFC}">
      <dgm:prSet/>
      <dgm:spPr/>
      <dgm:t>
        <a:bodyPr/>
        <a:lstStyle/>
        <a:p>
          <a:endParaRPr lang="ru-RU"/>
        </a:p>
      </dgm:t>
    </dgm:pt>
    <dgm:pt modelId="{CD3E0AE5-AD54-49DB-84E4-31373652CEDB}" type="sibTrans" cxnId="{76C42460-BFE7-47B0-8596-0E9CBE066DFC}">
      <dgm:prSet/>
      <dgm:spPr/>
      <dgm:t>
        <a:bodyPr/>
        <a:lstStyle/>
        <a:p>
          <a:endParaRPr lang="ru-RU"/>
        </a:p>
      </dgm:t>
    </dgm:pt>
    <dgm:pt modelId="{57147DB2-E423-4E6E-AD61-89D997248949}">
      <dgm:prSet/>
      <dgm:spPr/>
      <dgm:t>
        <a:bodyPr/>
        <a:lstStyle/>
        <a:p>
          <a:r>
            <a:rPr lang="ru-RU" dirty="0" smtClean="0"/>
            <a:t>3 этап: </a:t>
          </a:r>
        </a:p>
        <a:p>
          <a:r>
            <a:rPr lang="ru-RU" dirty="0" smtClean="0"/>
            <a:t>практический</a:t>
          </a:r>
          <a:endParaRPr lang="ru-RU" dirty="0"/>
        </a:p>
      </dgm:t>
    </dgm:pt>
    <dgm:pt modelId="{0AF4756E-ECF9-450C-9A18-6733EA357650}" type="parTrans" cxnId="{DBCEB7EF-E294-48E7-A291-2457AAD1ECDB}">
      <dgm:prSet/>
      <dgm:spPr/>
      <dgm:t>
        <a:bodyPr/>
        <a:lstStyle/>
        <a:p>
          <a:endParaRPr lang="ru-RU"/>
        </a:p>
      </dgm:t>
    </dgm:pt>
    <dgm:pt modelId="{164F36B7-1FBE-4FE5-8C94-30FBC1098B5A}" type="sibTrans" cxnId="{DBCEB7EF-E294-48E7-A291-2457AAD1ECDB}">
      <dgm:prSet/>
      <dgm:spPr/>
      <dgm:t>
        <a:bodyPr/>
        <a:lstStyle/>
        <a:p>
          <a:endParaRPr lang="ru-RU"/>
        </a:p>
      </dgm:t>
    </dgm:pt>
    <dgm:pt modelId="{567F98D4-59A3-4EB6-AE5E-C9473CA2CDC9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4 этап: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 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обобщающий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dirty="0" smtClean="0">
              <a:latin typeface="Times New Roman" pitchFamily="18" charset="0"/>
              <a:cs typeface="Times New Roman" pitchFamily="18" charset="0"/>
            </a:rPr>
          </a:br>
          <a:endParaRPr lang="ru-RU" dirty="0"/>
        </a:p>
      </dgm:t>
    </dgm:pt>
    <dgm:pt modelId="{C4D9B520-9E42-42A7-A2CC-6EA905183209}" type="parTrans" cxnId="{6E085366-1EE5-49F9-9C2D-089CFBD4FC83}">
      <dgm:prSet/>
      <dgm:spPr/>
      <dgm:t>
        <a:bodyPr/>
        <a:lstStyle/>
        <a:p>
          <a:endParaRPr lang="ru-RU"/>
        </a:p>
      </dgm:t>
    </dgm:pt>
    <dgm:pt modelId="{7926826A-80EC-4450-8335-68837AC8333D}" type="sibTrans" cxnId="{6E085366-1EE5-49F9-9C2D-089CFBD4FC83}">
      <dgm:prSet/>
      <dgm:spPr/>
      <dgm:t>
        <a:bodyPr/>
        <a:lstStyle/>
        <a:p>
          <a:endParaRPr lang="ru-RU"/>
        </a:p>
      </dgm:t>
    </dgm:pt>
    <dgm:pt modelId="{33FA520D-EC48-4040-A2DD-9CCB276E60F2}">
      <dgm:prSet custT="1"/>
      <dgm:spPr/>
      <dgm:t>
        <a:bodyPr/>
        <a:lstStyle/>
        <a:p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9C7C2ACF-6919-4B82-9E69-7848BD6ED6CF}" type="parTrans" cxnId="{D7F92FD1-CA13-4FD7-A6B3-922CD7F28A67}">
      <dgm:prSet/>
      <dgm:spPr/>
      <dgm:t>
        <a:bodyPr/>
        <a:lstStyle/>
        <a:p>
          <a:endParaRPr lang="ru-RU"/>
        </a:p>
      </dgm:t>
    </dgm:pt>
    <dgm:pt modelId="{7EA87804-4518-4CE4-9D02-F302ED272837}" type="sibTrans" cxnId="{D7F92FD1-CA13-4FD7-A6B3-922CD7F28A67}">
      <dgm:prSet/>
      <dgm:spPr/>
      <dgm:t>
        <a:bodyPr/>
        <a:lstStyle/>
        <a:p>
          <a:endParaRPr lang="ru-RU"/>
        </a:p>
      </dgm:t>
    </dgm:pt>
    <dgm:pt modelId="{E33C0A03-CD00-4F28-B887-A84E48A5F22E}">
      <dgm:prSet custT="1"/>
      <dgm:spPr/>
      <dgm:t>
        <a:bodyPr/>
        <a:lstStyle/>
        <a:p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2D4223C7-C9E2-4818-A2D0-66D7DE13497B}" type="parTrans" cxnId="{3646EC78-CE01-434A-956A-729231FA8786}">
      <dgm:prSet/>
      <dgm:spPr/>
      <dgm:t>
        <a:bodyPr/>
        <a:lstStyle/>
        <a:p>
          <a:endParaRPr lang="ru-RU"/>
        </a:p>
      </dgm:t>
    </dgm:pt>
    <dgm:pt modelId="{C9BD5729-1873-4619-ABAE-4CB7CC8D9370}" type="sibTrans" cxnId="{3646EC78-CE01-434A-956A-729231FA8786}">
      <dgm:prSet/>
      <dgm:spPr/>
      <dgm:t>
        <a:bodyPr/>
        <a:lstStyle/>
        <a:p>
          <a:endParaRPr lang="ru-RU"/>
        </a:p>
      </dgm:t>
    </dgm:pt>
    <dgm:pt modelId="{5CBAFF51-5521-40CC-BBEC-A1869970BFBB}">
      <dgm:prSet custT="1"/>
      <dgm:spPr/>
      <dgm:t>
        <a:bodyPr/>
        <a:lstStyle/>
        <a:p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E8BA04BD-9E42-4449-A90C-2BFC8822EEA1}" type="parTrans" cxnId="{0E3F63B1-43C0-4F8F-A27E-FB1D677B8EFA}">
      <dgm:prSet/>
      <dgm:spPr/>
      <dgm:t>
        <a:bodyPr/>
        <a:lstStyle/>
        <a:p>
          <a:endParaRPr lang="ru-RU"/>
        </a:p>
      </dgm:t>
    </dgm:pt>
    <dgm:pt modelId="{EB1190F8-614B-43F3-8281-B6DA23D1A17C}" type="sibTrans" cxnId="{0E3F63B1-43C0-4F8F-A27E-FB1D677B8EFA}">
      <dgm:prSet/>
      <dgm:spPr/>
      <dgm:t>
        <a:bodyPr/>
        <a:lstStyle/>
        <a:p>
          <a:endParaRPr lang="ru-RU"/>
        </a:p>
      </dgm:t>
    </dgm:pt>
    <dgm:pt modelId="{4978C877-D6E2-4B68-9DF1-FDC94E1D4A95}">
      <dgm:prSet custT="1"/>
      <dgm:spPr/>
      <dgm:t>
        <a:bodyPr/>
        <a:lstStyle/>
        <a:p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DD319408-AB89-4716-B017-011E8A53A692}" type="parTrans" cxnId="{2BC6E4DA-0D59-45B8-8EBA-5EF8642099AB}">
      <dgm:prSet/>
      <dgm:spPr/>
      <dgm:t>
        <a:bodyPr/>
        <a:lstStyle/>
        <a:p>
          <a:endParaRPr lang="ru-RU"/>
        </a:p>
      </dgm:t>
    </dgm:pt>
    <dgm:pt modelId="{46D5965F-C8EE-45ED-BF62-4D99B63BDA9F}" type="sibTrans" cxnId="{2BC6E4DA-0D59-45B8-8EBA-5EF8642099AB}">
      <dgm:prSet/>
      <dgm:spPr/>
      <dgm:t>
        <a:bodyPr/>
        <a:lstStyle/>
        <a:p>
          <a:endParaRPr lang="ru-RU"/>
        </a:p>
      </dgm:t>
    </dgm:pt>
    <dgm:pt modelId="{47D60A28-C60B-4E10-810F-E114CE15E0F6}">
      <dgm:prSet custT="1"/>
      <dgm:spPr/>
      <dgm:t>
        <a:bodyPr/>
        <a:lstStyle/>
        <a:p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331BB849-A2AE-48D9-98BD-4D42E6ECE5BC}" type="sibTrans" cxnId="{BE442A83-9088-4B85-B117-E9B8560CC536}">
      <dgm:prSet/>
      <dgm:spPr/>
      <dgm:t>
        <a:bodyPr/>
        <a:lstStyle/>
        <a:p>
          <a:endParaRPr lang="ru-RU"/>
        </a:p>
      </dgm:t>
    </dgm:pt>
    <dgm:pt modelId="{A938776E-5E10-464B-BA5B-AECAC90D7786}" type="parTrans" cxnId="{BE442A83-9088-4B85-B117-E9B8560CC536}">
      <dgm:prSet/>
      <dgm:spPr/>
      <dgm:t>
        <a:bodyPr/>
        <a:lstStyle/>
        <a:p>
          <a:endParaRPr lang="ru-RU"/>
        </a:p>
      </dgm:t>
    </dgm:pt>
    <dgm:pt modelId="{22C0C22C-07F6-423F-BEE3-E45C62402EE6}">
      <dgm:prSet custT="1"/>
      <dgm:spPr/>
      <dgm:t>
        <a:bodyPr/>
        <a:lstStyle/>
        <a:p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6367A9E9-C4DE-45F4-AF51-0717512C81ED}" type="sibTrans" cxnId="{D0C12A71-C0B6-4520-B7B3-C7E64DAD4A09}">
      <dgm:prSet/>
      <dgm:spPr/>
      <dgm:t>
        <a:bodyPr/>
        <a:lstStyle/>
        <a:p>
          <a:endParaRPr lang="ru-RU"/>
        </a:p>
      </dgm:t>
    </dgm:pt>
    <dgm:pt modelId="{1F3926A2-881A-4BF7-843A-2F1B4804B9BF}" type="parTrans" cxnId="{D0C12A71-C0B6-4520-B7B3-C7E64DAD4A09}">
      <dgm:prSet/>
      <dgm:spPr/>
      <dgm:t>
        <a:bodyPr/>
        <a:lstStyle/>
        <a:p>
          <a:endParaRPr lang="ru-RU"/>
        </a:p>
      </dgm:t>
    </dgm:pt>
    <dgm:pt modelId="{1D63D034-41CF-41F2-A1F3-5DBA41785338}">
      <dgm:prSet custT="1"/>
      <dgm:spPr/>
      <dgm:t>
        <a:bodyPr/>
        <a:lstStyle/>
        <a:p>
          <a:r>
            <a:rPr lang="ru-RU" sz="1600" u="sng" dirty="0" smtClean="0">
              <a:latin typeface="Times New Roman" pitchFamily="18" charset="0"/>
              <a:cs typeface="Times New Roman" pitchFamily="18" charset="0"/>
            </a:rPr>
            <a:t>Задача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: Изучение специальной литературы по данной теме.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2BCF4FC7-A5A7-4869-A30B-3EDBD72EEA6D}" type="parTrans" cxnId="{1F7E8757-B9F0-4298-A67A-F955A1B4E466}">
      <dgm:prSet/>
      <dgm:spPr/>
      <dgm:t>
        <a:bodyPr/>
        <a:lstStyle/>
        <a:p>
          <a:endParaRPr lang="ru-RU"/>
        </a:p>
      </dgm:t>
    </dgm:pt>
    <dgm:pt modelId="{84BAD908-5489-4496-8B52-64BB30657E51}" type="sibTrans" cxnId="{1F7E8757-B9F0-4298-A67A-F955A1B4E466}">
      <dgm:prSet/>
      <dgm:spPr/>
      <dgm:t>
        <a:bodyPr/>
        <a:lstStyle/>
        <a:p>
          <a:endParaRPr lang="ru-RU"/>
        </a:p>
      </dgm:t>
    </dgm:pt>
    <dgm:pt modelId="{A0B7FA49-23AF-47B0-AD70-8CBB5F70A810}">
      <dgm:prSet custT="1"/>
      <dgm:spPr/>
      <dgm:t>
        <a:bodyPr/>
        <a:lstStyle/>
        <a:p>
          <a:r>
            <a:rPr lang="ru-RU" sz="1600" u="sng" dirty="0" smtClean="0">
              <a:latin typeface="Times New Roman" pitchFamily="18" charset="0"/>
              <a:cs typeface="Times New Roman" pitchFamily="18" charset="0"/>
            </a:rPr>
            <a:t>Итог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: подбор диагностического материала, разработка тематического плана, подбор материала для занятий.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AC1D4CAE-D798-4D46-98E3-345DD90ACF3A}" type="parTrans" cxnId="{F7E7F0AB-23CB-4207-B0E2-413536631E2B}">
      <dgm:prSet/>
      <dgm:spPr/>
      <dgm:t>
        <a:bodyPr/>
        <a:lstStyle/>
        <a:p>
          <a:endParaRPr lang="ru-RU"/>
        </a:p>
      </dgm:t>
    </dgm:pt>
    <dgm:pt modelId="{6022CBDE-928C-48F4-9145-71F6EC32CFB7}" type="sibTrans" cxnId="{F7E7F0AB-23CB-4207-B0E2-413536631E2B}">
      <dgm:prSet/>
      <dgm:spPr/>
      <dgm:t>
        <a:bodyPr/>
        <a:lstStyle/>
        <a:p>
          <a:endParaRPr lang="ru-RU"/>
        </a:p>
      </dgm:t>
    </dgm:pt>
    <dgm:pt modelId="{7FC853BD-1FB3-4DC9-AB1D-9A3A7D2C02DC}">
      <dgm:prSet custT="1"/>
      <dgm:spPr/>
      <dgm:t>
        <a:bodyPr/>
        <a:lstStyle/>
        <a:p>
          <a:r>
            <a:rPr lang="ru-RU" sz="1600" u="sng" dirty="0" smtClean="0">
              <a:latin typeface="Times New Roman" pitchFamily="18" charset="0"/>
              <a:cs typeface="Times New Roman" pitchFamily="18" charset="0"/>
            </a:rPr>
            <a:t>Задача: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 Применение подобранного материала на занятиях, в индивидуальной коррекционной работе.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C568CDF7-A254-4D30-98EF-6A3D6CBAF5E5}" type="parTrans" cxnId="{48E165C5-FE68-4C68-BF00-7878653D42F1}">
      <dgm:prSet/>
      <dgm:spPr/>
      <dgm:t>
        <a:bodyPr/>
        <a:lstStyle/>
        <a:p>
          <a:endParaRPr lang="ru-RU"/>
        </a:p>
      </dgm:t>
    </dgm:pt>
    <dgm:pt modelId="{07D06F02-96FD-476B-AB2F-48C83E6D7C90}" type="sibTrans" cxnId="{48E165C5-FE68-4C68-BF00-7878653D42F1}">
      <dgm:prSet/>
      <dgm:spPr/>
      <dgm:t>
        <a:bodyPr/>
        <a:lstStyle/>
        <a:p>
          <a:endParaRPr lang="ru-RU"/>
        </a:p>
      </dgm:t>
    </dgm:pt>
    <dgm:pt modelId="{3AD8D770-9723-4681-87E4-33AB202DA68E}">
      <dgm:prSet custT="1"/>
      <dgm:spPr/>
      <dgm:t>
        <a:bodyPr/>
        <a:lstStyle/>
        <a:p>
          <a:r>
            <a:rPr lang="ru-RU" sz="1600" u="sng" dirty="0" smtClean="0">
              <a:latin typeface="Times New Roman" pitchFamily="18" charset="0"/>
              <a:cs typeface="Times New Roman" pitchFamily="18" charset="0"/>
            </a:rPr>
            <a:t>Итог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: Совершенствование навыков общения, повышение уровня межкультурной коммуникации.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B60DCC4F-A023-4956-AEC0-B641D2B4D813}" type="parTrans" cxnId="{2084DF9A-0554-4FC9-B2D8-A55D9F6613B0}">
      <dgm:prSet/>
      <dgm:spPr/>
      <dgm:t>
        <a:bodyPr/>
        <a:lstStyle/>
        <a:p>
          <a:endParaRPr lang="ru-RU"/>
        </a:p>
      </dgm:t>
    </dgm:pt>
    <dgm:pt modelId="{E50806E8-2FC1-4ECA-8F21-7BA9F647B4B9}" type="sibTrans" cxnId="{2084DF9A-0554-4FC9-B2D8-A55D9F6613B0}">
      <dgm:prSet/>
      <dgm:spPr/>
      <dgm:t>
        <a:bodyPr/>
        <a:lstStyle/>
        <a:p>
          <a:endParaRPr lang="ru-RU"/>
        </a:p>
      </dgm:t>
    </dgm:pt>
    <dgm:pt modelId="{85173069-A0AA-42F1-B9C7-582C812601F3}">
      <dgm:prSet custT="1"/>
      <dgm:spPr/>
      <dgm:t>
        <a:bodyPr/>
        <a:lstStyle/>
        <a:p>
          <a:r>
            <a:rPr lang="ru-RU" sz="1600" u="sng" dirty="0" smtClean="0">
              <a:latin typeface="Times New Roman" pitchFamily="18" charset="0"/>
              <a:cs typeface="Times New Roman" pitchFamily="18" charset="0"/>
            </a:rPr>
            <a:t>Задача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: Анализ проведенной работы.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E1976F41-5A44-46C6-90CC-2EE9FEF0A7B2}" type="parTrans" cxnId="{AF6861BD-AB5E-4CB0-A3E0-D9F2E0EA69E5}">
      <dgm:prSet/>
      <dgm:spPr/>
      <dgm:t>
        <a:bodyPr/>
        <a:lstStyle/>
        <a:p>
          <a:endParaRPr lang="ru-RU"/>
        </a:p>
      </dgm:t>
    </dgm:pt>
    <dgm:pt modelId="{4E4BC3EE-D203-44B6-9979-E3F60243D03C}" type="sibTrans" cxnId="{AF6861BD-AB5E-4CB0-A3E0-D9F2E0EA69E5}">
      <dgm:prSet/>
      <dgm:spPr/>
      <dgm:t>
        <a:bodyPr/>
        <a:lstStyle/>
        <a:p>
          <a:endParaRPr lang="ru-RU"/>
        </a:p>
      </dgm:t>
    </dgm:pt>
    <dgm:pt modelId="{F49F9FA1-1D77-4A98-BFD3-314113B45445}">
      <dgm:prSet custT="1"/>
      <dgm:spPr/>
      <dgm:t>
        <a:bodyPr/>
        <a:lstStyle/>
        <a:p>
          <a:r>
            <a:rPr lang="ru-RU" sz="1600" u="sng" dirty="0" smtClean="0">
              <a:latin typeface="Times New Roman" pitchFamily="18" charset="0"/>
              <a:cs typeface="Times New Roman" pitchFamily="18" charset="0"/>
            </a:rPr>
            <a:t>Итог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: Систематизация накопленного материала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D77D7437-43AB-413E-AD1B-5DD5E4D86CA0}" type="parTrans" cxnId="{CDB394BF-03E5-42C5-A1C3-CFEB92955460}">
      <dgm:prSet/>
      <dgm:spPr/>
      <dgm:t>
        <a:bodyPr/>
        <a:lstStyle/>
        <a:p>
          <a:endParaRPr lang="ru-RU"/>
        </a:p>
      </dgm:t>
    </dgm:pt>
    <dgm:pt modelId="{797C4C26-8E85-417D-873E-0A5283FF49A3}" type="sibTrans" cxnId="{CDB394BF-03E5-42C5-A1C3-CFEB92955460}">
      <dgm:prSet/>
      <dgm:spPr/>
      <dgm:t>
        <a:bodyPr/>
        <a:lstStyle/>
        <a:p>
          <a:endParaRPr lang="ru-RU"/>
        </a:p>
      </dgm:t>
    </dgm:pt>
    <dgm:pt modelId="{90A5DC05-5082-41C5-93D6-6A843D33A8D8}">
      <dgm:prSet custT="1"/>
      <dgm:spPr/>
      <dgm:t>
        <a:bodyPr/>
        <a:lstStyle/>
        <a:p>
          <a:r>
            <a:rPr lang="ru-RU" sz="1600" u="sng" smtClean="0">
              <a:latin typeface="Times New Roman" pitchFamily="18" charset="0"/>
              <a:cs typeface="Times New Roman" pitchFamily="18" charset="0"/>
            </a:rPr>
            <a:t>Задача:</a:t>
          </a:r>
          <a:r>
            <a:rPr lang="ru-RU" sz="1600" smtClean="0">
              <a:latin typeface="Times New Roman" pitchFamily="18" charset="0"/>
              <a:cs typeface="Times New Roman" pitchFamily="18" charset="0"/>
            </a:rPr>
            <a:t> Диагностика коммуникативных склонностей воспитанников</a:t>
          </a:r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26BBE7EC-0672-48E5-B6FB-DA7237B6F089}" type="parTrans" cxnId="{4D5CEFA1-0C49-4038-9C98-59022096E117}">
      <dgm:prSet/>
      <dgm:spPr/>
      <dgm:t>
        <a:bodyPr/>
        <a:lstStyle/>
        <a:p>
          <a:endParaRPr lang="ru-RU"/>
        </a:p>
      </dgm:t>
    </dgm:pt>
    <dgm:pt modelId="{3BC2E858-C898-4C4E-87BA-BB6D4E9FF75C}" type="sibTrans" cxnId="{4D5CEFA1-0C49-4038-9C98-59022096E117}">
      <dgm:prSet/>
      <dgm:spPr/>
      <dgm:t>
        <a:bodyPr/>
        <a:lstStyle/>
        <a:p>
          <a:endParaRPr lang="ru-RU"/>
        </a:p>
      </dgm:t>
    </dgm:pt>
    <dgm:pt modelId="{D3A44899-5CC6-41F4-8289-72373437BB19}">
      <dgm:prSet custT="1"/>
      <dgm:spPr/>
      <dgm:t>
        <a:bodyPr/>
        <a:lstStyle/>
        <a:p>
          <a:r>
            <a:rPr lang="ru-RU" sz="1600" u="sng" dirty="0" smtClean="0">
              <a:latin typeface="Times New Roman" pitchFamily="18" charset="0"/>
              <a:cs typeface="Times New Roman" pitchFamily="18" charset="0"/>
            </a:rPr>
            <a:t>Итог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: определение уровня коммуникативных и организаторских  способностей подростков, определение коэффициента общительности, оценка поведения в конфликтной ситуации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9C7546B5-2AC1-44D2-B068-14877B8A5ACE}" type="parTrans" cxnId="{8037EF92-E965-491A-8E9A-E6EEB797492C}">
      <dgm:prSet/>
      <dgm:spPr/>
      <dgm:t>
        <a:bodyPr/>
        <a:lstStyle/>
        <a:p>
          <a:endParaRPr lang="ru-RU"/>
        </a:p>
      </dgm:t>
    </dgm:pt>
    <dgm:pt modelId="{7989B9E2-D359-4DFB-A297-8987561ECB9E}" type="sibTrans" cxnId="{8037EF92-E965-491A-8E9A-E6EEB797492C}">
      <dgm:prSet/>
      <dgm:spPr/>
      <dgm:t>
        <a:bodyPr/>
        <a:lstStyle/>
        <a:p>
          <a:endParaRPr lang="ru-RU"/>
        </a:p>
      </dgm:t>
    </dgm:pt>
    <dgm:pt modelId="{A44141A4-51AC-417B-9034-E90BE535C17F}">
      <dgm:prSet custT="1"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F47E7648-CB35-4DC2-A5F2-0DF309740BA1}" type="parTrans" cxnId="{8E2B9487-AA7B-4181-8F4C-0B9C45FE5310}">
      <dgm:prSet/>
      <dgm:spPr/>
      <dgm:t>
        <a:bodyPr/>
        <a:lstStyle/>
        <a:p>
          <a:endParaRPr lang="ru-RU"/>
        </a:p>
      </dgm:t>
    </dgm:pt>
    <dgm:pt modelId="{549DE04A-3EB3-4770-BC31-B21718326DF3}" type="sibTrans" cxnId="{8E2B9487-AA7B-4181-8F4C-0B9C45FE5310}">
      <dgm:prSet/>
      <dgm:spPr/>
      <dgm:t>
        <a:bodyPr/>
        <a:lstStyle/>
        <a:p>
          <a:endParaRPr lang="ru-RU"/>
        </a:p>
      </dgm:t>
    </dgm:pt>
    <dgm:pt modelId="{56C4C82D-85B7-47CD-BAAC-0993C015A16A}" type="pres">
      <dgm:prSet presAssocID="{A889C587-F44D-41EC-8EEC-77199363564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4104517-99EF-44F8-AA78-67B974F5E11F}" type="pres">
      <dgm:prSet presAssocID="{56058F65-4030-4C66-8B42-944293B26D0E}" presName="linNode" presStyleCnt="0"/>
      <dgm:spPr/>
    </dgm:pt>
    <dgm:pt modelId="{A0048BC7-37DB-4216-9506-83353D5481B1}" type="pres">
      <dgm:prSet presAssocID="{56058F65-4030-4C66-8B42-944293B26D0E}" presName="parentText" presStyleLbl="node1" presStyleIdx="0" presStyleCnt="4" custScaleX="72736" custLinFactNeighborX="210" custLinFactNeighborY="-769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483017-8CB1-4021-A344-0494031ADAA1}" type="pres">
      <dgm:prSet presAssocID="{56058F65-4030-4C66-8B42-944293B26D0E}" presName="descendantText" presStyleLbl="alignAccFollowNode1" presStyleIdx="0" presStyleCnt="4" custScaleX="1100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68964C-11A2-42E9-9355-72074B6B2445}" type="pres">
      <dgm:prSet presAssocID="{0789B3E2-ADFB-4320-A92C-B4525E284F1F}" presName="sp" presStyleCnt="0"/>
      <dgm:spPr/>
    </dgm:pt>
    <dgm:pt modelId="{BB8FDF6E-B4CD-4B13-9415-915A94E0E15F}" type="pres">
      <dgm:prSet presAssocID="{52311F98-8DEB-4AF3-9C0E-329F94F9E0B5}" presName="linNode" presStyleCnt="0"/>
      <dgm:spPr/>
    </dgm:pt>
    <dgm:pt modelId="{2438CE95-7975-4AEE-98AE-FE2C2FC1776B}" type="pres">
      <dgm:prSet presAssocID="{52311F98-8DEB-4AF3-9C0E-329F94F9E0B5}" presName="parentText" presStyleLbl="node1" presStyleIdx="1" presStyleCnt="4" custScaleX="7273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7BF99C-8477-4872-BB3F-9D32CD3861C6}" type="pres">
      <dgm:prSet presAssocID="{52311F98-8DEB-4AF3-9C0E-329F94F9E0B5}" presName="descendantText" presStyleLbl="alignAccFollowNode1" presStyleIdx="1" presStyleCnt="4" custScaleX="1100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AED4E1-3155-4159-8F21-2DE865382344}" type="pres">
      <dgm:prSet presAssocID="{CD3E0AE5-AD54-49DB-84E4-31373652CEDB}" presName="sp" presStyleCnt="0"/>
      <dgm:spPr/>
    </dgm:pt>
    <dgm:pt modelId="{6807F219-B3A5-4319-863D-34D56622921A}" type="pres">
      <dgm:prSet presAssocID="{57147DB2-E423-4E6E-AD61-89D997248949}" presName="linNode" presStyleCnt="0"/>
      <dgm:spPr/>
    </dgm:pt>
    <dgm:pt modelId="{9A8CDAE4-ACB0-4AB1-B0BF-2637BB81CF18}" type="pres">
      <dgm:prSet presAssocID="{57147DB2-E423-4E6E-AD61-89D997248949}" presName="parentText" presStyleLbl="node1" presStyleIdx="2" presStyleCnt="4" custScaleX="7348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65AE05-5482-481D-8431-BE3D5ECF80F3}" type="pres">
      <dgm:prSet presAssocID="{57147DB2-E423-4E6E-AD61-89D997248949}" presName="descendantText" presStyleLbl="alignAccFollowNode1" presStyleIdx="2" presStyleCnt="4" custScaleX="1078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9BF87C-A062-44B4-AD3F-E03924AD1C2A}" type="pres">
      <dgm:prSet presAssocID="{164F36B7-1FBE-4FE5-8C94-30FBC1098B5A}" presName="sp" presStyleCnt="0"/>
      <dgm:spPr/>
    </dgm:pt>
    <dgm:pt modelId="{8854B357-AE79-449F-9EB1-E265CA64B4EC}" type="pres">
      <dgm:prSet presAssocID="{567F98D4-59A3-4EB6-AE5E-C9473CA2CDC9}" presName="linNode" presStyleCnt="0"/>
      <dgm:spPr/>
    </dgm:pt>
    <dgm:pt modelId="{73DD6A07-F34B-4CEC-A249-9A50E12BEDC4}" type="pres">
      <dgm:prSet presAssocID="{567F98D4-59A3-4EB6-AE5E-C9473CA2CDC9}" presName="parentText" presStyleLbl="node1" presStyleIdx="3" presStyleCnt="4" custScaleX="7273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1D2A14-EB64-4A60-B5B3-182BF7A0FD17}" type="pres">
      <dgm:prSet presAssocID="{567F98D4-59A3-4EB6-AE5E-C9473CA2CDC9}" presName="descendantText" presStyleLbl="alignAccFollowNode1" presStyleIdx="3" presStyleCnt="4" custScaleX="110504" custLinFactNeighborX="-2334" custLinFactNeighborY="1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C9BB85-C567-4498-B370-A8EBCC5D2BE7}" type="presOf" srcId="{A44141A4-51AC-417B-9034-E90BE535C17F}" destId="{4E7BF99C-8477-4872-BB3F-9D32CD3861C6}" srcOrd="0" destOrd="3" presId="urn:microsoft.com/office/officeart/2005/8/layout/vList5"/>
    <dgm:cxn modelId="{D0C12A71-C0B6-4520-B7B3-C7E64DAD4A09}" srcId="{56058F65-4030-4C66-8B42-944293B26D0E}" destId="{22C0C22C-07F6-423F-BEE3-E45C62402EE6}" srcOrd="4" destOrd="0" parTransId="{1F3926A2-881A-4BF7-843A-2F1B4804B9BF}" sibTransId="{6367A9E9-C4DE-45F4-AF51-0717512C81ED}"/>
    <dgm:cxn modelId="{4D96A11B-BD90-409E-99B8-E15D52DA5099}" type="presOf" srcId="{22C0C22C-07F6-423F-BEE3-E45C62402EE6}" destId="{EC483017-8CB1-4021-A344-0494031ADAA1}" srcOrd="0" destOrd="4" presId="urn:microsoft.com/office/officeart/2005/8/layout/vList5"/>
    <dgm:cxn modelId="{C2FC249D-AF0D-4A7B-AEEE-840F4A11D1B0}" type="presOf" srcId="{57147DB2-E423-4E6E-AD61-89D997248949}" destId="{9A8CDAE4-ACB0-4AB1-B0BF-2637BB81CF18}" srcOrd="0" destOrd="0" presId="urn:microsoft.com/office/officeart/2005/8/layout/vList5"/>
    <dgm:cxn modelId="{238885A1-D4B8-4306-BE73-9DA22C07D781}" type="presOf" srcId="{56058F65-4030-4C66-8B42-944293B26D0E}" destId="{A0048BC7-37DB-4216-9506-83353D5481B1}" srcOrd="0" destOrd="0" presId="urn:microsoft.com/office/officeart/2005/8/layout/vList5"/>
    <dgm:cxn modelId="{48E165C5-FE68-4C68-BF00-7878653D42F1}" srcId="{57147DB2-E423-4E6E-AD61-89D997248949}" destId="{7FC853BD-1FB3-4DC9-AB1D-9A3A7D2C02DC}" srcOrd="1" destOrd="0" parTransId="{C568CDF7-A254-4D30-98EF-6A3D6CBAF5E5}" sibTransId="{07D06F02-96FD-476B-AB2F-48C83E6D7C90}"/>
    <dgm:cxn modelId="{F7E7F0AB-23CB-4207-B0E2-413536631E2B}" srcId="{56058F65-4030-4C66-8B42-944293B26D0E}" destId="{A0B7FA49-23AF-47B0-AD70-8CBB5F70A810}" srcOrd="2" destOrd="0" parTransId="{AC1D4CAE-D798-4D46-98E3-345DD90ACF3A}" sibTransId="{6022CBDE-928C-48F4-9145-71F6EC32CFB7}"/>
    <dgm:cxn modelId="{A190F941-3B62-4F1A-96CE-54775214035C}" type="presOf" srcId="{5CBAFF51-5521-40CC-BBEC-A1869970BFBB}" destId="{0565AE05-5482-481D-8431-BE3D5ECF80F3}" srcOrd="0" destOrd="0" presId="urn:microsoft.com/office/officeart/2005/8/layout/vList5"/>
    <dgm:cxn modelId="{CDB394BF-03E5-42C5-A1C3-CFEB92955460}" srcId="{567F98D4-59A3-4EB6-AE5E-C9473CA2CDC9}" destId="{F49F9FA1-1D77-4A98-BFD3-314113B45445}" srcOrd="2" destOrd="0" parTransId="{D77D7437-43AB-413E-AD1B-5DD5E4D86CA0}" sibTransId="{797C4C26-8E85-417D-873E-0A5283FF49A3}"/>
    <dgm:cxn modelId="{8E2B9487-AA7B-4181-8F4C-0B9C45FE5310}" srcId="{52311F98-8DEB-4AF3-9C0E-329F94F9E0B5}" destId="{A44141A4-51AC-417B-9034-E90BE535C17F}" srcOrd="3" destOrd="0" parTransId="{F47E7648-CB35-4DC2-A5F2-0DF309740BA1}" sibTransId="{549DE04A-3EB3-4770-BC31-B21718326DF3}"/>
    <dgm:cxn modelId="{BE442A83-9088-4B85-B117-E9B8560CC536}" srcId="{56058F65-4030-4C66-8B42-944293B26D0E}" destId="{47D60A28-C60B-4E10-810F-E114CE15E0F6}" srcOrd="3" destOrd="0" parTransId="{A938776E-5E10-464B-BA5B-AECAC90D7786}" sibTransId="{331BB849-A2AE-48D9-98BD-4D42E6ECE5BC}"/>
    <dgm:cxn modelId="{40A0F77E-9BA0-417E-A12E-7D281AB27A1D}" type="presOf" srcId="{47D60A28-C60B-4E10-810F-E114CE15E0F6}" destId="{EC483017-8CB1-4021-A344-0494031ADAA1}" srcOrd="0" destOrd="3" presId="urn:microsoft.com/office/officeart/2005/8/layout/vList5"/>
    <dgm:cxn modelId="{07FFBF12-CDF2-45DB-AB65-F982B990A759}" type="presOf" srcId="{4978C877-D6E2-4B68-9DF1-FDC94E1D4A95}" destId="{711D2A14-EB64-4A60-B5B3-182BF7A0FD17}" srcOrd="0" destOrd="0" presId="urn:microsoft.com/office/officeart/2005/8/layout/vList5"/>
    <dgm:cxn modelId="{2626BCD4-E280-4256-90B3-DCE72B4000C1}" type="presOf" srcId="{A889C587-F44D-41EC-8EEC-771993635643}" destId="{56C4C82D-85B7-47CD-BAAC-0993C015A16A}" srcOrd="0" destOrd="0" presId="urn:microsoft.com/office/officeart/2005/8/layout/vList5"/>
    <dgm:cxn modelId="{C787E02A-BBAF-4419-BC15-CA913E013499}" type="presOf" srcId="{3AD8D770-9723-4681-87E4-33AB202DA68E}" destId="{0565AE05-5482-481D-8431-BE3D5ECF80F3}" srcOrd="0" destOrd="2" presId="urn:microsoft.com/office/officeart/2005/8/layout/vList5"/>
    <dgm:cxn modelId="{0BD07ACB-F3F8-42DF-844A-8B02F289D1A9}" type="presOf" srcId="{F49F9FA1-1D77-4A98-BFD3-314113B45445}" destId="{711D2A14-EB64-4A60-B5B3-182BF7A0FD17}" srcOrd="0" destOrd="2" presId="urn:microsoft.com/office/officeart/2005/8/layout/vList5"/>
    <dgm:cxn modelId="{0E3F63B1-43C0-4F8F-A27E-FB1D677B8EFA}" srcId="{57147DB2-E423-4E6E-AD61-89D997248949}" destId="{5CBAFF51-5521-40CC-BBEC-A1869970BFBB}" srcOrd="0" destOrd="0" parTransId="{E8BA04BD-9E42-4449-A90C-2BFC8822EEA1}" sibTransId="{EB1190F8-614B-43F3-8281-B6DA23D1A17C}"/>
    <dgm:cxn modelId="{D7F92FD1-CA13-4FD7-A6B3-922CD7F28A67}" srcId="{56058F65-4030-4C66-8B42-944293B26D0E}" destId="{33FA520D-EC48-4040-A2DD-9CCB276E60F2}" srcOrd="0" destOrd="0" parTransId="{9C7C2ACF-6919-4B82-9E69-7848BD6ED6CF}" sibTransId="{7EA87804-4518-4CE4-9D02-F302ED272837}"/>
    <dgm:cxn modelId="{83211BC8-4F15-4F2F-A271-B74FB1B34F1B}" type="presOf" srcId="{7FC853BD-1FB3-4DC9-AB1D-9A3A7D2C02DC}" destId="{0565AE05-5482-481D-8431-BE3D5ECF80F3}" srcOrd="0" destOrd="1" presId="urn:microsoft.com/office/officeart/2005/8/layout/vList5"/>
    <dgm:cxn modelId="{1F7E8757-B9F0-4298-A67A-F955A1B4E466}" srcId="{56058F65-4030-4C66-8B42-944293B26D0E}" destId="{1D63D034-41CF-41F2-A1F3-5DBA41785338}" srcOrd="1" destOrd="0" parTransId="{2BCF4FC7-A5A7-4869-A30B-3EDBD72EEA6D}" sibTransId="{84BAD908-5489-4496-8B52-64BB30657E51}"/>
    <dgm:cxn modelId="{2BC6E4DA-0D59-45B8-8EBA-5EF8642099AB}" srcId="{567F98D4-59A3-4EB6-AE5E-C9473CA2CDC9}" destId="{4978C877-D6E2-4B68-9DF1-FDC94E1D4A95}" srcOrd="0" destOrd="0" parTransId="{DD319408-AB89-4716-B017-011E8A53A692}" sibTransId="{46D5965F-C8EE-45ED-BF62-4D99B63BDA9F}"/>
    <dgm:cxn modelId="{78F7B87E-BBE9-45E4-BBB3-CB1222070E49}" type="presOf" srcId="{D3A44899-5CC6-41F4-8289-72373437BB19}" destId="{4E7BF99C-8477-4872-BB3F-9D32CD3861C6}" srcOrd="0" destOrd="2" presId="urn:microsoft.com/office/officeart/2005/8/layout/vList5"/>
    <dgm:cxn modelId="{3646EC78-CE01-434A-956A-729231FA8786}" srcId="{52311F98-8DEB-4AF3-9C0E-329F94F9E0B5}" destId="{E33C0A03-CD00-4F28-B887-A84E48A5F22E}" srcOrd="0" destOrd="0" parTransId="{2D4223C7-C9E2-4818-A2D0-66D7DE13497B}" sibTransId="{C9BD5729-1873-4619-ABAE-4CB7CC8D9370}"/>
    <dgm:cxn modelId="{8037EF92-E965-491A-8E9A-E6EEB797492C}" srcId="{52311F98-8DEB-4AF3-9C0E-329F94F9E0B5}" destId="{D3A44899-5CC6-41F4-8289-72373437BB19}" srcOrd="2" destOrd="0" parTransId="{9C7546B5-2AC1-44D2-B068-14877B8A5ACE}" sibTransId="{7989B9E2-D359-4DFB-A297-8987561ECB9E}"/>
    <dgm:cxn modelId="{AF6861BD-AB5E-4CB0-A3E0-D9F2E0EA69E5}" srcId="{567F98D4-59A3-4EB6-AE5E-C9473CA2CDC9}" destId="{85173069-A0AA-42F1-B9C7-582C812601F3}" srcOrd="1" destOrd="0" parTransId="{E1976F41-5A44-46C6-90CC-2EE9FEF0A7B2}" sibTransId="{4E4BC3EE-D203-44B6-9979-E3F60243D03C}"/>
    <dgm:cxn modelId="{DBCEB7EF-E294-48E7-A291-2457AAD1ECDB}" srcId="{A889C587-F44D-41EC-8EEC-771993635643}" destId="{57147DB2-E423-4E6E-AD61-89D997248949}" srcOrd="2" destOrd="0" parTransId="{0AF4756E-ECF9-450C-9A18-6733EA357650}" sibTransId="{164F36B7-1FBE-4FE5-8C94-30FBC1098B5A}"/>
    <dgm:cxn modelId="{4D5CEFA1-0C49-4038-9C98-59022096E117}" srcId="{52311F98-8DEB-4AF3-9C0E-329F94F9E0B5}" destId="{90A5DC05-5082-41C5-93D6-6A843D33A8D8}" srcOrd="1" destOrd="0" parTransId="{26BBE7EC-0672-48E5-B6FB-DA7237B6F089}" sibTransId="{3BC2E858-C898-4C4E-87BA-BB6D4E9FF75C}"/>
    <dgm:cxn modelId="{C5C9FCC6-07B2-4403-9A04-FC89688DFCA7}" type="presOf" srcId="{E33C0A03-CD00-4F28-B887-A84E48A5F22E}" destId="{4E7BF99C-8477-4872-BB3F-9D32CD3861C6}" srcOrd="0" destOrd="0" presId="urn:microsoft.com/office/officeart/2005/8/layout/vList5"/>
    <dgm:cxn modelId="{76C42460-BFE7-47B0-8596-0E9CBE066DFC}" srcId="{A889C587-F44D-41EC-8EEC-771993635643}" destId="{52311F98-8DEB-4AF3-9C0E-329F94F9E0B5}" srcOrd="1" destOrd="0" parTransId="{D043DE48-7AF1-4B1D-B26D-F510E2CE9C60}" sibTransId="{CD3E0AE5-AD54-49DB-84E4-31373652CEDB}"/>
    <dgm:cxn modelId="{167DDCA9-86B8-418D-A63C-89444E2E4042}" type="presOf" srcId="{85173069-A0AA-42F1-B9C7-582C812601F3}" destId="{711D2A14-EB64-4A60-B5B3-182BF7A0FD17}" srcOrd="0" destOrd="1" presId="urn:microsoft.com/office/officeart/2005/8/layout/vList5"/>
    <dgm:cxn modelId="{6E085366-1EE5-49F9-9C2D-089CFBD4FC83}" srcId="{A889C587-F44D-41EC-8EEC-771993635643}" destId="{567F98D4-59A3-4EB6-AE5E-C9473CA2CDC9}" srcOrd="3" destOrd="0" parTransId="{C4D9B520-9E42-42A7-A2CC-6EA905183209}" sibTransId="{7926826A-80EC-4450-8335-68837AC8333D}"/>
    <dgm:cxn modelId="{5754591C-F115-499F-B1D2-DAA4446A0EBD}" type="presOf" srcId="{33FA520D-EC48-4040-A2DD-9CCB276E60F2}" destId="{EC483017-8CB1-4021-A344-0494031ADAA1}" srcOrd="0" destOrd="0" presId="urn:microsoft.com/office/officeart/2005/8/layout/vList5"/>
    <dgm:cxn modelId="{FC297C58-1DC2-4846-9B41-5DDFDF99A860}" srcId="{A889C587-F44D-41EC-8EEC-771993635643}" destId="{56058F65-4030-4C66-8B42-944293B26D0E}" srcOrd="0" destOrd="0" parTransId="{518DE803-592A-4B1E-BD23-AA56BA31D7F3}" sibTransId="{0789B3E2-ADFB-4320-A92C-B4525E284F1F}"/>
    <dgm:cxn modelId="{340A3543-EA41-413C-A465-B07A5D7041AC}" type="presOf" srcId="{A0B7FA49-23AF-47B0-AD70-8CBB5F70A810}" destId="{EC483017-8CB1-4021-A344-0494031ADAA1}" srcOrd="0" destOrd="2" presId="urn:microsoft.com/office/officeart/2005/8/layout/vList5"/>
    <dgm:cxn modelId="{8550D0D1-D366-4D03-A078-AEDAFBA2168F}" type="presOf" srcId="{1D63D034-41CF-41F2-A1F3-5DBA41785338}" destId="{EC483017-8CB1-4021-A344-0494031ADAA1}" srcOrd="0" destOrd="1" presId="urn:microsoft.com/office/officeart/2005/8/layout/vList5"/>
    <dgm:cxn modelId="{2084DF9A-0554-4FC9-B2D8-A55D9F6613B0}" srcId="{57147DB2-E423-4E6E-AD61-89D997248949}" destId="{3AD8D770-9723-4681-87E4-33AB202DA68E}" srcOrd="2" destOrd="0" parTransId="{B60DCC4F-A023-4956-AEC0-B641D2B4D813}" sibTransId="{E50806E8-2FC1-4ECA-8F21-7BA9F647B4B9}"/>
    <dgm:cxn modelId="{D5F51A84-E74E-455A-9369-36CC9CC3719E}" type="presOf" srcId="{90A5DC05-5082-41C5-93D6-6A843D33A8D8}" destId="{4E7BF99C-8477-4872-BB3F-9D32CD3861C6}" srcOrd="0" destOrd="1" presId="urn:microsoft.com/office/officeart/2005/8/layout/vList5"/>
    <dgm:cxn modelId="{27527653-0C8C-4AB8-8E5F-0603AE3CB0AC}" type="presOf" srcId="{52311F98-8DEB-4AF3-9C0E-329F94F9E0B5}" destId="{2438CE95-7975-4AEE-98AE-FE2C2FC1776B}" srcOrd="0" destOrd="0" presId="urn:microsoft.com/office/officeart/2005/8/layout/vList5"/>
    <dgm:cxn modelId="{74431912-3676-4084-A423-48CD1CF28A15}" type="presOf" srcId="{567F98D4-59A3-4EB6-AE5E-C9473CA2CDC9}" destId="{73DD6A07-F34B-4CEC-A249-9A50E12BEDC4}" srcOrd="0" destOrd="0" presId="urn:microsoft.com/office/officeart/2005/8/layout/vList5"/>
    <dgm:cxn modelId="{7E442601-A26C-40C0-84CC-AE0709A38159}" type="presParOf" srcId="{56C4C82D-85B7-47CD-BAAC-0993C015A16A}" destId="{B4104517-99EF-44F8-AA78-67B974F5E11F}" srcOrd="0" destOrd="0" presId="urn:microsoft.com/office/officeart/2005/8/layout/vList5"/>
    <dgm:cxn modelId="{0FFE2853-C5D3-4A10-A4FC-8361F67CDF47}" type="presParOf" srcId="{B4104517-99EF-44F8-AA78-67B974F5E11F}" destId="{A0048BC7-37DB-4216-9506-83353D5481B1}" srcOrd="0" destOrd="0" presId="urn:microsoft.com/office/officeart/2005/8/layout/vList5"/>
    <dgm:cxn modelId="{6F594FBE-B010-4C49-BE79-13BEE8597250}" type="presParOf" srcId="{B4104517-99EF-44F8-AA78-67B974F5E11F}" destId="{EC483017-8CB1-4021-A344-0494031ADAA1}" srcOrd="1" destOrd="0" presId="urn:microsoft.com/office/officeart/2005/8/layout/vList5"/>
    <dgm:cxn modelId="{4F44E7FC-08CB-4FC0-9CE4-3E335A40D00A}" type="presParOf" srcId="{56C4C82D-85B7-47CD-BAAC-0993C015A16A}" destId="{7068964C-11A2-42E9-9355-72074B6B2445}" srcOrd="1" destOrd="0" presId="urn:microsoft.com/office/officeart/2005/8/layout/vList5"/>
    <dgm:cxn modelId="{A0AD8C00-A034-490E-9F22-093F6E492223}" type="presParOf" srcId="{56C4C82D-85B7-47CD-BAAC-0993C015A16A}" destId="{BB8FDF6E-B4CD-4B13-9415-915A94E0E15F}" srcOrd="2" destOrd="0" presId="urn:microsoft.com/office/officeart/2005/8/layout/vList5"/>
    <dgm:cxn modelId="{8AEA2FC9-ABF1-49C4-A45A-B7FA01E198FA}" type="presParOf" srcId="{BB8FDF6E-B4CD-4B13-9415-915A94E0E15F}" destId="{2438CE95-7975-4AEE-98AE-FE2C2FC1776B}" srcOrd="0" destOrd="0" presId="urn:microsoft.com/office/officeart/2005/8/layout/vList5"/>
    <dgm:cxn modelId="{F60BB991-C1C2-4305-B0C2-4927BBD900A2}" type="presParOf" srcId="{BB8FDF6E-B4CD-4B13-9415-915A94E0E15F}" destId="{4E7BF99C-8477-4872-BB3F-9D32CD3861C6}" srcOrd="1" destOrd="0" presId="urn:microsoft.com/office/officeart/2005/8/layout/vList5"/>
    <dgm:cxn modelId="{A0FD0BB7-B1F5-4781-AAE6-B81CA41D206C}" type="presParOf" srcId="{56C4C82D-85B7-47CD-BAAC-0993C015A16A}" destId="{9FAED4E1-3155-4159-8F21-2DE865382344}" srcOrd="3" destOrd="0" presId="urn:microsoft.com/office/officeart/2005/8/layout/vList5"/>
    <dgm:cxn modelId="{90BAF586-BE75-4E4D-A72A-64782ABF6F54}" type="presParOf" srcId="{56C4C82D-85B7-47CD-BAAC-0993C015A16A}" destId="{6807F219-B3A5-4319-863D-34D56622921A}" srcOrd="4" destOrd="0" presId="urn:microsoft.com/office/officeart/2005/8/layout/vList5"/>
    <dgm:cxn modelId="{2336F52D-B856-4F19-B6D1-346825D1635F}" type="presParOf" srcId="{6807F219-B3A5-4319-863D-34D56622921A}" destId="{9A8CDAE4-ACB0-4AB1-B0BF-2637BB81CF18}" srcOrd="0" destOrd="0" presId="urn:microsoft.com/office/officeart/2005/8/layout/vList5"/>
    <dgm:cxn modelId="{CE5D2789-61D7-4196-8340-CA6EECE9533E}" type="presParOf" srcId="{6807F219-B3A5-4319-863D-34D56622921A}" destId="{0565AE05-5482-481D-8431-BE3D5ECF80F3}" srcOrd="1" destOrd="0" presId="urn:microsoft.com/office/officeart/2005/8/layout/vList5"/>
    <dgm:cxn modelId="{1740A2B1-FE64-4EAE-B36B-C99E4DD8C209}" type="presParOf" srcId="{56C4C82D-85B7-47CD-BAAC-0993C015A16A}" destId="{F29BF87C-A062-44B4-AD3F-E03924AD1C2A}" srcOrd="5" destOrd="0" presId="urn:microsoft.com/office/officeart/2005/8/layout/vList5"/>
    <dgm:cxn modelId="{642F3E60-0404-4FC0-A8A0-8525E87413EC}" type="presParOf" srcId="{56C4C82D-85B7-47CD-BAAC-0993C015A16A}" destId="{8854B357-AE79-449F-9EB1-E265CA64B4EC}" srcOrd="6" destOrd="0" presId="urn:microsoft.com/office/officeart/2005/8/layout/vList5"/>
    <dgm:cxn modelId="{124C6F66-6808-4795-AB3E-0C8D320AB3C1}" type="presParOf" srcId="{8854B357-AE79-449F-9EB1-E265CA64B4EC}" destId="{73DD6A07-F34B-4CEC-A249-9A50E12BEDC4}" srcOrd="0" destOrd="0" presId="urn:microsoft.com/office/officeart/2005/8/layout/vList5"/>
    <dgm:cxn modelId="{BFFF37E9-0630-4136-B0E3-D12A56126E5A}" type="presParOf" srcId="{8854B357-AE79-449F-9EB1-E265CA64B4EC}" destId="{711D2A14-EB64-4A60-B5B3-182BF7A0FD1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2243-1BB3-4937-A2E5-FF1682C7DECB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C0CFB-437F-4A9C-AE5E-90EC2AC37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289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2243-1BB3-4937-A2E5-FF1682C7DECB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C0CFB-437F-4A9C-AE5E-90EC2AC37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720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2243-1BB3-4937-A2E5-FF1682C7DECB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C0CFB-437F-4A9C-AE5E-90EC2AC37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895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2243-1BB3-4937-A2E5-FF1682C7DECB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C0CFB-437F-4A9C-AE5E-90EC2AC37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268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2243-1BB3-4937-A2E5-FF1682C7DECB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C0CFB-437F-4A9C-AE5E-90EC2AC37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409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2243-1BB3-4937-A2E5-FF1682C7DECB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C0CFB-437F-4A9C-AE5E-90EC2AC37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783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2243-1BB3-4937-A2E5-FF1682C7DECB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C0CFB-437F-4A9C-AE5E-90EC2AC37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437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2243-1BB3-4937-A2E5-FF1682C7DECB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C0CFB-437F-4A9C-AE5E-90EC2AC37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822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2243-1BB3-4937-A2E5-FF1682C7DECB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C0CFB-437F-4A9C-AE5E-90EC2AC37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06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2243-1BB3-4937-A2E5-FF1682C7DECB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C0CFB-437F-4A9C-AE5E-90EC2AC37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553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2243-1BB3-4937-A2E5-FF1682C7DECB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C0CFB-437F-4A9C-AE5E-90EC2AC37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508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82243-1BB3-4937-A2E5-FF1682C7DECB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C0CFB-437F-4A9C-AE5E-90EC2AC37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556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3.png"/><Relationship Id="rId7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1.wav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audio" Target="../media/audio1.wav"/><Relationship Id="rId4" Type="http://schemas.openxmlformats.org/officeDocument/2006/relationships/image" Target="../media/image3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1.wav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audio" Target="../media/audio1.wav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.png"/><Relationship Id="rId7" Type="http://schemas.openxmlformats.org/officeDocument/2006/relationships/image" Target="../media/image4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2.wav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Relationship Id="rId9" Type="http://schemas.openxmlformats.org/officeDocument/2006/relationships/image" Target="../media/image53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audio" Target="../media/audio2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3.png"/><Relationship Id="rId7" Type="http://schemas.openxmlformats.org/officeDocument/2006/relationships/image" Target="../media/image6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png"/><Relationship Id="rId11" Type="http://schemas.openxmlformats.org/officeDocument/2006/relationships/audio" Target="../media/audio2.wav"/><Relationship Id="rId5" Type="http://schemas.openxmlformats.org/officeDocument/2006/relationships/image" Target="../media/image60.jpeg"/><Relationship Id="rId10" Type="http://schemas.openxmlformats.org/officeDocument/2006/relationships/image" Target="../media/image65.jpeg"/><Relationship Id="rId4" Type="http://schemas.openxmlformats.org/officeDocument/2006/relationships/image" Target="../media/image59.jpeg"/><Relationship Id="rId9" Type="http://schemas.openxmlformats.org/officeDocument/2006/relationships/image" Target="../media/image64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1.wav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1.wav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fs00.infourok.ru/images/doc/139/161465/hello_html_285bd69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5950"/>
            <a:ext cx="9144000" cy="682205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792088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Краевое государственное казенное учреждение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«Центр содействия семейному устройству г.Лесозаводска»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1168300"/>
            <a:ext cx="4424536" cy="2338313"/>
          </a:xfrm>
        </p:spPr>
        <p:txBody>
          <a:bodyPr>
            <a:normAutofit fontScale="77500" lnSpcReduction="20000"/>
          </a:bodyPr>
          <a:lstStyle/>
          <a:p>
            <a:r>
              <a:rPr lang="ru-RU" sz="5200" dirty="0" smtClean="0">
                <a:solidFill>
                  <a:schemeClr val="tx1"/>
                </a:solidFill>
              </a:rPr>
              <a:t>   </a:t>
            </a:r>
            <a:r>
              <a:rPr lang="ru-RU" sz="5200" b="1" dirty="0" smtClean="0">
                <a:solidFill>
                  <a:schemeClr val="tx1"/>
                </a:solidFill>
                <a:latin typeface="Monotype Corsiva" pitchFamily="66" charset="0"/>
                <a:cs typeface="Mangal" pitchFamily="18" charset="0"/>
              </a:rPr>
              <a:t>Портфолио </a:t>
            </a:r>
          </a:p>
          <a:p>
            <a:r>
              <a:rPr lang="ru-RU" sz="5200" b="1" dirty="0" smtClean="0">
                <a:solidFill>
                  <a:schemeClr val="tx1"/>
                </a:solidFill>
                <a:latin typeface="Monotype Corsiva" pitchFamily="66" charset="0"/>
                <a:cs typeface="Mangal" pitchFamily="18" charset="0"/>
              </a:rPr>
              <a:t>педагога-психолога </a:t>
            </a:r>
          </a:p>
          <a:p>
            <a:r>
              <a:rPr lang="ru-RU" sz="5200" b="1" dirty="0" smtClean="0">
                <a:solidFill>
                  <a:schemeClr val="tx1"/>
                </a:solidFill>
                <a:latin typeface="Monotype Corsiva" pitchFamily="66" charset="0"/>
                <a:cs typeface="Mangal" pitchFamily="18" charset="0"/>
              </a:rPr>
              <a:t>Оверченко Татьяны Валентиновны</a:t>
            </a:r>
          </a:p>
          <a:p>
            <a:endParaRPr lang="ru-RU" dirty="0"/>
          </a:p>
          <a:p>
            <a:pPr lvl="0"/>
            <a:endParaRPr lang="ru-RU" sz="2500" dirty="0">
              <a:solidFill>
                <a:prstClr val="black">
                  <a:tint val="75000"/>
                </a:prstClr>
              </a:solidFill>
            </a:endParaRPr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732688"/>
            <a:ext cx="4572000" cy="2846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ru-RU" sz="1050" kern="1400" dirty="0">
                <a:solidFill>
                  <a:srgbClr val="000000"/>
                </a:solidFill>
              </a:rPr>
              <a:t> 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652" y="1200645"/>
            <a:ext cx="2952328" cy="438859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71800" y="5589241"/>
            <a:ext cx="4248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Лесозаводск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2018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15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8697" cy="6857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Количество  оказанных 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психологических услуг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252198995"/>
              </p:ext>
            </p:extLst>
          </p:nvPr>
        </p:nvGraphicFramePr>
        <p:xfrm>
          <a:off x="1043608" y="1484784"/>
          <a:ext cx="7776864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38449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Психологическое просвещение и профилактика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2775248" y="1178460"/>
            <a:ext cx="3667717" cy="612648"/>
          </a:xfrm>
          <a:prstGeom prst="flowChartAlternateProcess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Формы и виды профилактической и просветительской работы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4263680" y="2121143"/>
            <a:ext cx="1296143" cy="401751"/>
          </a:xfrm>
          <a:prstGeom prst="flowChartAlternateProcess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семинары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792036" y="1769001"/>
            <a:ext cx="1296144" cy="395084"/>
          </a:xfrm>
          <a:prstGeom prst="flowChartAlternateProcess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б</a:t>
            </a:r>
            <a:r>
              <a:rPr lang="ru-RU" dirty="0" smtClean="0">
                <a:solidFill>
                  <a:srgbClr val="002060"/>
                </a:solidFill>
              </a:rPr>
              <a:t>еседы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539552" y="1178460"/>
            <a:ext cx="1368152" cy="469437"/>
          </a:xfrm>
          <a:prstGeom prst="flowChartAlternateProcess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л</a:t>
            </a:r>
            <a:r>
              <a:rPr lang="ru-RU" dirty="0" smtClean="0">
                <a:solidFill>
                  <a:srgbClr val="002060"/>
                </a:solidFill>
              </a:rPr>
              <a:t>екции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7428184" y="1306560"/>
            <a:ext cx="1296144" cy="420540"/>
          </a:xfrm>
          <a:prstGeom prst="flowChartAlternateProcess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тренинги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671714" y="2434478"/>
            <a:ext cx="2025454" cy="484633"/>
          </a:xfrm>
          <a:prstGeom prst="flowChartAlternateProcess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Психологические игры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 rot="5400000">
            <a:off x="2199176" y="1071820"/>
            <a:ext cx="249914" cy="751981"/>
          </a:xfrm>
          <a:prstGeom prst="downArrow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3807985">
            <a:off x="2282932" y="1604077"/>
            <a:ext cx="367114" cy="530203"/>
          </a:xfrm>
          <a:prstGeom prst="downArrow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21447537">
            <a:off x="4674529" y="1825837"/>
            <a:ext cx="236066" cy="342822"/>
          </a:xfrm>
          <a:prstGeom prst="downArrow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7951204">
            <a:off x="6604983" y="1660997"/>
            <a:ext cx="336283" cy="516056"/>
          </a:xfrm>
          <a:prstGeom prst="downArrow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6200000">
            <a:off x="6792668" y="1084113"/>
            <a:ext cx="275372" cy="720265"/>
          </a:xfrm>
          <a:prstGeom prst="downArrow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71020" y="3821576"/>
            <a:ext cx="2721241" cy="468632"/>
          </a:xfrm>
          <a:prstGeom prst="flowChartAlternate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Пропаганде здорового образа жизни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025360" y="3432862"/>
            <a:ext cx="3083504" cy="612648"/>
          </a:xfrm>
          <a:prstGeom prst="flowChartAlternate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 работе с воспитанниками внимание уделяется: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6142238" y="3821576"/>
            <a:ext cx="2960731" cy="508671"/>
          </a:xfrm>
          <a:prstGeom prst="flowChartAlternate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Саморегуляции</a:t>
            </a:r>
            <a:r>
              <a:rPr lang="ru-RU" dirty="0" smtClean="0">
                <a:solidFill>
                  <a:schemeClr val="tx1"/>
                </a:solidFill>
              </a:rPr>
              <a:t> эмоционального состояния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764349" y="4432983"/>
            <a:ext cx="3560797" cy="538335"/>
          </a:xfrm>
          <a:prstGeom prst="flowChartAlternate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Оптимизации межличностных взаимоотношений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4567112" y="4432984"/>
            <a:ext cx="3751706" cy="538335"/>
          </a:xfrm>
          <a:prstGeom prst="flowChartAlternate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Профориентации и определению жизненного маршрута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Блок-схема: альтернативный процесс 20"/>
          <p:cNvSpPr/>
          <p:nvPr/>
        </p:nvSpPr>
        <p:spPr>
          <a:xfrm>
            <a:off x="3509814" y="2648955"/>
            <a:ext cx="1960427" cy="613557"/>
          </a:xfrm>
          <a:prstGeom prst="flowChartAlternateProcess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Выступления и доклады на МО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3" name="Блок-схема: альтернативный процесс 22"/>
          <p:cNvSpPr/>
          <p:nvPr/>
        </p:nvSpPr>
        <p:spPr>
          <a:xfrm>
            <a:off x="1207683" y="2299410"/>
            <a:ext cx="2053110" cy="532852"/>
          </a:xfrm>
          <a:prstGeom prst="flowChartAlternateProcess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самообразование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4" name="Блок-схема: альтернативный процесс 23"/>
          <p:cNvSpPr/>
          <p:nvPr/>
        </p:nvSpPr>
        <p:spPr>
          <a:xfrm>
            <a:off x="7098606" y="1804147"/>
            <a:ext cx="1296143" cy="401751"/>
          </a:xfrm>
          <a:prstGeom prst="flowChartAlternateProcess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семинары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5" name="Стрелка вниз 24"/>
          <p:cNvSpPr/>
          <p:nvPr/>
        </p:nvSpPr>
        <p:spPr>
          <a:xfrm>
            <a:off x="3779911" y="1804147"/>
            <a:ext cx="320439" cy="739152"/>
          </a:xfrm>
          <a:prstGeom prst="downArrow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 rot="1718207">
            <a:off x="2905395" y="1828005"/>
            <a:ext cx="267849" cy="446154"/>
          </a:xfrm>
          <a:prstGeom prst="downArrow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 rot="20808727">
            <a:off x="5953774" y="1834234"/>
            <a:ext cx="243985" cy="545231"/>
          </a:xfrm>
          <a:prstGeom prst="downArrow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 rot="20435048">
            <a:off x="5184382" y="4079577"/>
            <a:ext cx="316924" cy="352171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 rot="758952">
            <a:off x="3401322" y="4106060"/>
            <a:ext cx="301533" cy="339455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альтернативный процесс 29"/>
          <p:cNvSpPr/>
          <p:nvPr/>
        </p:nvSpPr>
        <p:spPr>
          <a:xfrm>
            <a:off x="2875448" y="5256746"/>
            <a:ext cx="2798391" cy="612648"/>
          </a:xfrm>
          <a:prstGeom prst="flowChartAlternateProcess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 работе с педагогами внимание уделяется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1" name="Блок-схема: альтернативный процесс 30"/>
          <p:cNvSpPr/>
          <p:nvPr/>
        </p:nvSpPr>
        <p:spPr>
          <a:xfrm>
            <a:off x="271021" y="5301208"/>
            <a:ext cx="2053112" cy="862552"/>
          </a:xfrm>
          <a:prstGeom prst="flowChartAlternateProcess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Проблемному и девиантному поведению детей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2" name="Блок-схема: альтернативный процесс 31"/>
          <p:cNvSpPr/>
          <p:nvPr/>
        </p:nvSpPr>
        <p:spPr>
          <a:xfrm>
            <a:off x="2396967" y="6080763"/>
            <a:ext cx="3755355" cy="612648"/>
          </a:xfrm>
          <a:prstGeom prst="flowChartAlternateProcess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Психологической помощи детям с проблемами в школьном обучении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Блок-схема: альтернативный процесс 32"/>
          <p:cNvSpPr/>
          <p:nvPr/>
        </p:nvSpPr>
        <p:spPr>
          <a:xfrm>
            <a:off x="6205698" y="5324585"/>
            <a:ext cx="2816715" cy="815798"/>
          </a:xfrm>
          <a:prstGeom prst="flowChartAlternateProcess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Развитию полоролевых стереотипов поведения у подростков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6" name="Стрелка вниз 35"/>
          <p:cNvSpPr/>
          <p:nvPr/>
        </p:nvSpPr>
        <p:spPr>
          <a:xfrm rot="4072578">
            <a:off x="2402110" y="5396225"/>
            <a:ext cx="320439" cy="580977"/>
          </a:xfrm>
          <a:prstGeom prst="downArrow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 rot="21396022">
            <a:off x="3971719" y="5875344"/>
            <a:ext cx="320439" cy="204853"/>
          </a:xfrm>
          <a:prstGeom prst="downArrow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низ 37"/>
          <p:cNvSpPr/>
          <p:nvPr/>
        </p:nvSpPr>
        <p:spPr>
          <a:xfrm rot="17886257">
            <a:off x="5814213" y="5366826"/>
            <a:ext cx="320439" cy="560148"/>
          </a:xfrm>
          <a:prstGeom prst="downArrow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9062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8697" cy="6857999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Психологическое просвещение и профилактика</a:t>
            </a: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508975502"/>
              </p:ext>
            </p:extLst>
          </p:nvPr>
        </p:nvGraphicFramePr>
        <p:xfrm>
          <a:off x="755576" y="1196752"/>
          <a:ext cx="7632848" cy="5128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2569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8697" cy="6857999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Психологическая диагностика</a:t>
            </a:r>
            <a:br>
              <a:rPr lang="ru-RU" sz="3600" b="1" dirty="0" smtClean="0">
                <a:latin typeface="Monotype Corsiva" pitchFamily="66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Важной задачей в моей деятельности является психолого-педагогическое  изучение индивидуальных особенностей  личности воспитанников. Диагностика проводится  для выявления причин возникновения проблем в обучении и развитии , определения сильных сторон личности, на которые можно опираться в ходе коррекционной работы,  выявления профессиональных и познавательных интересов.</a:t>
            </a:r>
            <a:endParaRPr lang="ru-RU" sz="3600" b="1" dirty="0">
              <a:latin typeface="Monotype Corsiva" pitchFamily="66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015237736"/>
              </p:ext>
            </p:extLst>
          </p:nvPr>
        </p:nvGraphicFramePr>
        <p:xfrm>
          <a:off x="971600" y="2060848"/>
          <a:ext cx="7416824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5539757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8697" cy="6857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Результативность 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коррекционно-развивающей работы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В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моей работе проведение развивающих занятий является основным видом деятельности, на которую отводится не менее половины «практических часов».</a:t>
            </a:r>
            <a:endParaRPr lang="ru-RU" sz="1600" b="1" dirty="0">
              <a:latin typeface="Monotype Corsiva" pitchFamily="66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571187124"/>
              </p:ext>
            </p:extLst>
          </p:nvPr>
        </p:nvGraphicFramePr>
        <p:xfrm>
          <a:off x="827584" y="2060848"/>
          <a:ext cx="8316416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37562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8697" cy="6857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87208" cy="280831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Monotype Corsiva" pitchFamily="66" charset="0"/>
              </a:rPr>
              <a:t>Психологическое консультирование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Консультирование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проводилось по запросам воспитанников,  педагогов, принимающих родителей.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Запросы педагогов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нарушения поведения воспитанников, решение межличностных конфликтов в сферах «ребенок-ребенок», «ребенок-взрослый», «взрослый-взрослый», ознакомление с психологическими заключениями воспитанников.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Запросы воспитанников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взаимоотношения со взрослыми и сверстниками, профессиональное самоопределение, самопознание.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Запросы принимающих родителей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информирование о способах эффективного взаимодействия с детьми, пережившими эмоциональную депривацию.</a:t>
            </a:r>
            <a:endParaRPr lang="ru-RU" sz="1600" dirty="0">
              <a:latin typeface="Monotype Corsiva" pitchFamily="66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131353636"/>
              </p:ext>
            </p:extLst>
          </p:nvPr>
        </p:nvGraphicFramePr>
        <p:xfrm>
          <a:off x="1115616" y="2924944"/>
          <a:ext cx="7488832" cy="3703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21354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8697" cy="6857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8280920" cy="5818658"/>
          </a:xfrm>
        </p:spPr>
        <p:txBody>
          <a:bodyPr>
            <a:noAutofit/>
          </a:bodyPr>
          <a:lstStyle/>
          <a:p>
            <a:pPr algn="l"/>
            <a:r>
              <a:rPr lang="ru-RU" sz="2600" b="1" dirty="0" smtClean="0">
                <a:solidFill>
                  <a:srgbClr val="C00000"/>
                </a:solidFill>
                <a:latin typeface="Monotype Corsiva" pitchFamily="66" charset="0"/>
              </a:rPr>
              <a:t>Перечень проблем, по которым обращаются за консультацией:</a:t>
            </a:r>
            <a:br>
              <a:rPr lang="ru-RU" sz="26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страх;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-агрессия;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конфликтные ситуации;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-педагогическая компетентность;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трудности адаптации;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одиночество;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девиантное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поведение;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профориентация;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стили общения;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внутриличностные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конфликты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4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93" y="28419"/>
            <a:ext cx="9258697" cy="6857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348612" cy="43204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Участие  воспитанников  в  конкурсах</a:t>
            </a:r>
            <a:endParaRPr lang="ru-RU" sz="4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626506"/>
              </p:ext>
            </p:extLst>
          </p:nvPr>
        </p:nvGraphicFramePr>
        <p:xfrm>
          <a:off x="251521" y="1052736"/>
          <a:ext cx="8784977" cy="5256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102"/>
                <a:gridCol w="1465569"/>
                <a:gridCol w="1603463"/>
                <a:gridCol w="2718284"/>
                <a:gridCol w="2212559"/>
              </a:tblGrid>
              <a:tr h="94501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п/п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Дата участия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Ф.И. участника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Название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мероприятия</a:t>
                      </a:r>
                    </a:p>
                    <a:p>
                      <a:pPr algn="ctr"/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Результат</a:t>
                      </a:r>
                      <a:r>
                        <a:rPr lang="ru-RU" baseline="0" dirty="0" smtClean="0"/>
                        <a:t>  участия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227707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18.03.2018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Стребков Александр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Всероссийская викторина «Правила этикета»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Диплом за 1 место от проекта «</a:t>
                      </a:r>
                      <a:r>
                        <a:rPr lang="ru-RU" dirty="0" err="1" smtClean="0"/>
                        <a:t>Галактиум</a:t>
                      </a:r>
                      <a:r>
                        <a:rPr lang="ru-RU" dirty="0" smtClean="0"/>
                        <a:t>»</a:t>
                      </a:r>
                    </a:p>
                    <a:p>
                      <a:pPr algn="ctr"/>
                      <a:r>
                        <a:rPr lang="ru-RU" dirty="0" smtClean="0"/>
                        <a:t>№ 4081-Р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682107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15.04.2018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Холод Иван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Международная олимпиада «Весна 2018» </a:t>
                      </a:r>
                      <a:r>
                        <a:rPr lang="ru-RU" baseline="0" dirty="0" smtClean="0"/>
                        <a:t> по предмету «Ученые и науки»(8 класс)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Диплом за 1 место от проекта «</a:t>
                      </a:r>
                      <a:r>
                        <a:rPr lang="ru-RU" dirty="0" err="1" smtClean="0"/>
                        <a:t>Инфоурок</a:t>
                      </a:r>
                      <a:r>
                        <a:rPr lang="ru-RU" dirty="0" smtClean="0"/>
                        <a:t>»</a:t>
                      </a:r>
                    </a:p>
                    <a:p>
                      <a:pPr algn="ctr"/>
                      <a:r>
                        <a:rPr lang="ru-RU" dirty="0" smtClean="0"/>
                        <a:t>№ 1644745231261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401756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15.04.2018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Стребков</a:t>
                      </a:r>
                      <a:r>
                        <a:rPr lang="ru-RU" baseline="0" dirty="0" smtClean="0"/>
                        <a:t> Александр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Международная олимпиада «Весна 2018» </a:t>
                      </a:r>
                      <a:r>
                        <a:rPr lang="ru-RU" baseline="0" dirty="0" smtClean="0"/>
                        <a:t> по предмету «Ученые и науки»(8 класс)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Диплом за 1 место от проекта «</a:t>
                      </a:r>
                      <a:r>
                        <a:rPr lang="ru-RU" dirty="0" err="1" smtClean="0"/>
                        <a:t>Инфоурок</a:t>
                      </a:r>
                      <a:r>
                        <a:rPr lang="ru-RU" dirty="0" smtClean="0"/>
                        <a:t>»</a:t>
                      </a:r>
                    </a:p>
                    <a:p>
                      <a:pPr algn="ctr"/>
                      <a:r>
                        <a:rPr lang="ru-RU" dirty="0" smtClean="0"/>
                        <a:t>№ 1644772049151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8287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3600" b="1" smtClean="0">
                <a:latin typeface="Monotype Corsiva" pitchFamily="66" charset="0"/>
              </a:rPr>
              <a:t>Результаты  участия  воспитанников  в конкурсном  движении</a:t>
            </a:r>
            <a:endParaRPr lang="ru-RU" sz="3600" b="1" dirty="0"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8182" y="2204864"/>
            <a:ext cx="2268623" cy="32094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D:\с компа\подростки детский дом\ДИПЛОМЫ\15.04\Диплом проекта infourok.ru №164474523126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423" y="1278429"/>
            <a:ext cx="2340558" cy="3312368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с компа\подростки детский дом\ДИПЛОМЫ\15.04\Диплом проекта infourok.ru №164477204915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1420281"/>
            <a:ext cx="2240323" cy="3170516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с компа\подростки детский дом\ДИПЛОМЫ\участники\мой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5309" y="3460523"/>
            <a:ext cx="2244249" cy="3168351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1803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2" name="chimes.wav"/>
          </p:stSnd>
        </p:sndAc>
      </p:transition>
    </mc:Choice>
    <mc:Fallback xmlns="">
      <p:transition spd="med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9" y="7580"/>
            <a:ext cx="9258697" cy="6857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Участие воспитанников  в  проекте «Шагаем по жизни уверенно»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6301" y="4149275"/>
            <a:ext cx="3424384" cy="25682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63677">
            <a:off x="6547751" y="1503234"/>
            <a:ext cx="2390125" cy="31868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2612">
            <a:off x="315311" y="1425385"/>
            <a:ext cx="2304256" cy="30723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5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336798"/>
            <a:ext cx="2059104" cy="27454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5579690"/>
      </p:ext>
    </p:extLst>
  </p:cSld>
  <p:clrMapOvr>
    <a:masterClrMapping/>
  </p:clrMapOvr>
  <p:transition spd="slow">
    <p:wip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8697" cy="6857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55576" y="260648"/>
            <a:ext cx="8208912" cy="631209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4400" b="1" dirty="0" smtClean="0">
                <a:latin typeface="Monotype Corsiva" pitchFamily="66" charset="0"/>
                <a:cs typeface="Times New Roman" pitchFamily="18" charset="0"/>
              </a:rPr>
              <a:t>Оглавление</a:t>
            </a:r>
            <a:r>
              <a:rPr lang="ru-RU" sz="4400" dirty="0" smtClean="0">
                <a:latin typeface="Monotype Corsiva" pitchFamily="66" charset="0"/>
                <a:cs typeface="Times New Roman" pitchFamily="18" charset="0"/>
              </a:rPr>
              <a:t> </a:t>
            </a:r>
          </a:p>
          <a:p>
            <a:pPr marL="514350" lvl="0" indent="-514350">
              <a:buAutoNum type="arabicPeriod"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Общие сведения о педагоге:</a:t>
            </a:r>
          </a:p>
          <a:p>
            <a:pPr lvl="0">
              <a:buFont typeface="Wingdings" pitchFamily="2" charset="2"/>
              <a:buChar char="ü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Ф.И.О., образование, стаж;</a:t>
            </a:r>
          </a:p>
          <a:p>
            <a:pPr lvl="0">
              <a:buFont typeface="Wingdings" pitchFamily="2" charset="2"/>
              <a:buChar char="ü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сведения о прохождении курсов;</a:t>
            </a:r>
          </a:p>
          <a:p>
            <a:pPr lvl="0">
              <a:buFont typeface="Wingdings" pitchFamily="2" charset="2"/>
              <a:buChar char="ü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копии документов;</a:t>
            </a:r>
          </a:p>
          <a:p>
            <a:pPr lvl="0">
              <a:buFont typeface="Wingdings" pitchFamily="2" charset="2"/>
              <a:buChar char="ü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грамоты, дипломы.</a:t>
            </a:r>
          </a:p>
          <a:p>
            <a:pPr marL="0" lv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.         Результаты педагогической деятельности:</a:t>
            </a:r>
          </a:p>
          <a:p>
            <a:pPr lvl="0">
              <a:buFont typeface="Wingdings" pitchFamily="2" charset="2"/>
              <a:buChar char="ü"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оличество оказанных психологических услуг;</a:t>
            </a:r>
          </a:p>
          <a:p>
            <a:pPr lvl="0">
              <a:buFont typeface="Wingdings" pitchFamily="2" charset="2"/>
              <a:buChar char="ü"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сихологическая профилактика и просвещение;</a:t>
            </a:r>
          </a:p>
          <a:p>
            <a:pPr lvl="0">
              <a:buFont typeface="Wingdings" pitchFamily="2" charset="2"/>
              <a:buChar char="ü"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сихологическая диагностика;</a:t>
            </a:r>
          </a:p>
          <a:p>
            <a:pPr lvl="0">
              <a:buFont typeface="Wingdings" pitchFamily="2" charset="2"/>
              <a:buChar char="ü"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оррекционно-развивающая работа</a:t>
            </a:r>
          </a:p>
          <a:p>
            <a:pPr lvl="0">
              <a:buFont typeface="Wingdings" pitchFamily="2" charset="2"/>
              <a:buChar char="ü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участие воспитанников в конкурсах, проектах;</a:t>
            </a:r>
          </a:p>
          <a:p>
            <a:pPr lvl="0">
              <a:buFont typeface="Wingdings" pitchFamily="2" charset="2"/>
              <a:buChar char="ü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сведения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о результатах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развития 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у воспитанников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когнитивной  и эмоционально-личностной сферы.</a:t>
            </a:r>
          </a:p>
          <a:p>
            <a:pPr lvl="0">
              <a:buAutoNum type="arabicPeriod" startAt="3"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     Научно-методическая деятельность: </a:t>
            </a:r>
          </a:p>
          <a:p>
            <a:pPr lvl="0">
              <a:buFont typeface="Wingdings" pitchFamily="2" charset="2"/>
              <a:buChar char="ü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участие в работе МО;</a:t>
            </a:r>
          </a:p>
          <a:p>
            <a:pPr lvl="0">
              <a:buFont typeface="Wingdings" pitchFamily="2" charset="2"/>
              <a:buChar char="ü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коррекционно-развивающие программы, программы профилактики и сопровождения;</a:t>
            </a:r>
          </a:p>
          <a:p>
            <a:pPr lvl="0">
              <a:buFont typeface="Wingdings" pitchFamily="2" charset="2"/>
              <a:buChar char="ü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образовательные программы и технологии;</a:t>
            </a:r>
          </a:p>
          <a:p>
            <a:pPr lvl="0">
              <a:buFont typeface="Wingdings" pitchFamily="2" charset="2"/>
              <a:buChar char="ü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использование современных психолого-педагогических технологий;</a:t>
            </a:r>
          </a:p>
          <a:p>
            <a:pPr lvl="0">
              <a:buFont typeface="Wingdings" pitchFamily="2" charset="2"/>
              <a:buChar char="ü"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ема самообразования: этапы и план работы, результаты деятельности</a:t>
            </a:r>
          </a:p>
          <a:p>
            <a:pPr lvl="0">
              <a:buFont typeface="Wingdings" pitchFamily="2" charset="2"/>
              <a:buChar char="ü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сведения об участии в семинарах, конкурсах.</a:t>
            </a:r>
          </a:p>
          <a:p>
            <a:pPr marL="0" lv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4.       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Самооценка педагогической деятельности.</a:t>
            </a:r>
          </a:p>
          <a:p>
            <a:pPr marL="0" lvl="0" indent="0"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5.        «Педагогическое кредо».</a:t>
            </a:r>
          </a:p>
          <a:p>
            <a:pPr marL="0" lvl="0" indent="0">
              <a:buNone/>
            </a:pPr>
            <a:endParaRPr lang="ru-RU" sz="1600" dirty="0" smtClean="0"/>
          </a:p>
          <a:p>
            <a:pPr lvl="0">
              <a:buFont typeface="Wingdings" pitchFamily="2" charset="2"/>
              <a:buChar char="ü"/>
            </a:pPr>
            <a:endParaRPr lang="ru-RU" sz="1600" dirty="0"/>
          </a:p>
        </p:txBody>
      </p:sp>
      <p:pic>
        <p:nvPicPr>
          <p:cNvPr id="8" name="Рисунок 7" descr="sm_full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41" y="5373216"/>
            <a:ext cx="700935" cy="119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5143" y="2395799"/>
            <a:ext cx="1433201" cy="1110097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837150"/>
            <a:ext cx="936104" cy="2668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874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9" y="7580"/>
            <a:ext cx="9258697" cy="6857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Участие воспитанников  в  проекте «Шагаем по жизни уверенно»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513561"/>
            <a:ext cx="2396804" cy="31957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1218" y="1513562"/>
            <a:ext cx="2166925" cy="288923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5631" y="1532653"/>
            <a:ext cx="2382485" cy="31766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4520" y="4567962"/>
            <a:ext cx="2880319" cy="2160239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4268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325" y="0"/>
            <a:ext cx="9258697" cy="6857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274638"/>
            <a:ext cx="3610744" cy="365841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Научно-методическая  деятельность</a:t>
            </a:r>
            <a:endParaRPr lang="ru-RU" sz="4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https://moodle.mininuniver.ru/pluginfile.php/217563/course/overviewfiles/%D1%83%D1%87%D0%B5%D0%BD%D1%8B%D0%B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268760"/>
            <a:ext cx="3528392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72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59" y="-3084"/>
            <a:ext cx="9258697" cy="6857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01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sz="4000" b="1" dirty="0" smtClean="0">
                <a:latin typeface="Monotype Corsiva" pitchFamily="66" charset="0"/>
              </a:rPr>
              <a:t>Участие </a:t>
            </a:r>
            <a:r>
              <a:rPr lang="ru-RU" sz="4000" b="1" dirty="0">
                <a:latin typeface="Monotype Corsiva" pitchFamily="66" charset="0"/>
              </a:rPr>
              <a:t>в работе методических </a:t>
            </a:r>
            <a:r>
              <a:rPr lang="ru-RU" sz="4000" b="1" dirty="0" smtClean="0">
                <a:latin typeface="Monotype Corsiva" pitchFamily="66" charset="0"/>
              </a:rPr>
              <a:t>объединений, семинаров, педсоветов</a:t>
            </a:r>
            <a:r>
              <a:rPr lang="ru-RU" b="1" dirty="0">
                <a:latin typeface="Monotype Corsiva" pitchFamily="66" charset="0"/>
              </a:rPr>
              <a:t/>
            </a:r>
            <a:br>
              <a:rPr lang="ru-RU" b="1" dirty="0">
                <a:latin typeface="Monotype Corsiva" pitchFamily="66" charset="0"/>
              </a:rPr>
            </a:br>
            <a:endParaRPr lang="ru-RU" b="1" dirty="0">
              <a:latin typeface="Monotype Corsiva" pitchFamily="66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231044"/>
              </p:ext>
            </p:extLst>
          </p:nvPr>
        </p:nvGraphicFramePr>
        <p:xfrm>
          <a:off x="539552" y="1628800"/>
          <a:ext cx="7704856" cy="4534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1728192"/>
                <a:gridCol w="2808312"/>
                <a:gridCol w="1872208"/>
              </a:tblGrid>
              <a:tr h="5918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Уровень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Форма проведения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840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апрель 2015 г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ЦССУ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г.Лесозаводска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рамках «Дня Аиста» проведено занятие для гостей «Мы Вам рады!»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Занятие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для детей и  кандидатов в приемные родители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сентябрь 2015г.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территориальный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«Психическая депривация и её последствия для развития ребенка»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лекция для кандидатов в приемные родители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840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ноябрь 2015г.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ЦССУ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г.Лесозаводска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«Развитие коммуникативной компетентности педагогов через обучение способам снятия психоэмоционального напряжения»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доклад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8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Февраль 2017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ЦССУ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г.Лесозаводска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«Как общаться с агрессивными и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гиперактивными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детьми»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Доклад на МО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март 2016г</a:t>
                      </a:r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территориальный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«Роль матери и отца в воспитании и развитии ребенка»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лекция для кандидатов в приемные родители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430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октябрь 2016г</a:t>
                      </a:r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территориальный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«Детский рисунок – путь к сердцу ребенка»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Лекция для кандидатов в приемные родители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2522" y="548681"/>
            <a:ext cx="1440160" cy="1092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440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082" y="1"/>
            <a:ext cx="9258697" cy="6857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284413"/>
              </p:ext>
            </p:extLst>
          </p:nvPr>
        </p:nvGraphicFramePr>
        <p:xfrm>
          <a:off x="681595" y="404664"/>
          <a:ext cx="8210885" cy="62250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8077"/>
                <a:gridCol w="1440160"/>
                <a:gridCol w="3168352"/>
                <a:gridCol w="2664296"/>
              </a:tblGrid>
              <a:tr h="5918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Уровень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Форма проведения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25.11.2016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городской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Занятие «Давайте познакомимся!» в  рамках проведения «Дня Матери»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Занятие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для детей и  кандидатов в приемные родители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840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19.12.2016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ЦССУ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г.Лесозаводска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«Профилактика суицида среди подростков»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Семинар-практикум  для педагогов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22.04.2017</a:t>
                      </a:r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территориальный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рамках проведения  «Дня Аиста» организована работа станции «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Скороговорово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Познавательная игра для кандидатов в приемные родители, гостей из города и края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8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май 2017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ЦССУ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г.Лесозаводска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«Профилактика асоциального поведения у воспитанников детского дома»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Доклад на педсовете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49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30.11.2017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территориальный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«Психологические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игры для взрослых и детей»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Мастер-класс для педагогов 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края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09.02.2018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ЦССУ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г.Лесозаводска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«Воспитатель и воспитанник - система взаимоотношений.</a:t>
                      </a:r>
                    </a:p>
                    <a:p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Модели общения педагога с воспитанниками»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Занятие для педагогов с элементами тренинга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78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30.03.2018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ЦССУ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г.Лесозаводска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«Мы умеем общаться!»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Открытое занятие -тренинг для подростков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31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21.04.2018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территориальный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 рамках проведения «Дня Аиста»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проведена познавательная игра «Затейники»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Познавательная игра с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элементами тренинга для кандидатов в приемные родители, гостей из города и края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31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07.05.2018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ЦССУ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г.Лесозаводска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«Тайны цвета» - техника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рисования по воде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Эбру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Мастер-класс для педагогов Центра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971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8697" cy="6857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57200" y="332656"/>
            <a:ext cx="8507288" cy="86409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Экспертная работа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в работе муниципальной психолого-медико-педагогической комиссии Лесозаводского городского округа (ПМПК  ЛГО)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психолог</a:t>
            </a:r>
          </a:p>
          <a:p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835449"/>
              </p:ext>
            </p:extLst>
          </p:nvPr>
        </p:nvGraphicFramePr>
        <p:xfrm>
          <a:off x="1691680" y="2132856"/>
          <a:ext cx="5472608" cy="33375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080120"/>
                <a:gridCol w="43924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№ п/п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Дата проведения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1.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02 ноября 2016 года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2.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01 февраля 2017 года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3.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02 февраля 2017 года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4.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03 мая 2017 года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5.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04 мая 2017 года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6.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18 сентября 2017 года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7.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21 декабря 2017 года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8.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21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</a:rPr>
                        <a:t> марта 2018  года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59805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507288" cy="158417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Представление мастер-класса на территориальном  методическом  объединении (ТМО)  </a:t>
            </a:r>
            <a:b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тема: «Психологические игры для взрослых и детей» 30.11.2017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3888432" cy="21872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607095"/>
            <a:ext cx="3709573" cy="20866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4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9859" y="4005064"/>
            <a:ext cx="4243301" cy="23868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4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5396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2" name="chimes.wav"/>
          </p:stSnd>
        </p:sndAc>
      </p:transition>
    </mc:Choice>
    <mc:Fallback xmlns="">
      <p:transition spd="med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507288" cy="158417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Проведение занятия для педагогов с элементами тренинга  на методическом  объединении .</a:t>
            </a:r>
            <a:b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тема: «</a:t>
            </a:r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Воспитатель и воспитанник - система взаимоотношений.</a:t>
            </a:r>
            <a:r>
              <a:rPr lang="ru-RU" sz="2400" dirty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2400" dirty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Модели общения педагога с воспитанниками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.» 09.02.2018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user\AppData\Local\Temp\Rar$DIa0.551\20180212_1259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365" y="1844824"/>
            <a:ext cx="4096456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  <a:extLst/>
        </p:spPr>
      </p:pic>
      <p:pic>
        <p:nvPicPr>
          <p:cNvPr id="1027" name="Picture 3" descr="C:\Users\user\AppData\Local\Temp\Rar$DIa0.756\20180212_1259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186761"/>
            <a:ext cx="4224469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  <a:extLst/>
        </p:spPr>
      </p:pic>
    </p:spTree>
    <p:extLst>
      <p:ext uri="{BB962C8B-B14F-4D97-AF65-F5344CB8AC3E}">
        <p14:creationId xmlns:p14="http://schemas.microsoft.com/office/powerpoint/2010/main" val="230342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2" name="chimes.wav"/>
          </p:stSnd>
        </p:sndAc>
      </p:transition>
    </mc:Choice>
    <mc:Fallback xmlns="">
      <p:transition spd="med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92" y="28608"/>
            <a:ext cx="9258697" cy="6857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Взаимодействие с участниками воспитательного процесса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972" y="1546022"/>
            <a:ext cx="3102916" cy="41372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792" y="1570038"/>
            <a:ext cx="5102525" cy="28701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152400" y="1196752"/>
            <a:ext cx="3555504" cy="3732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584448" y="5868578"/>
            <a:ext cx="297944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Тренинг для подростков в сенсорной комнате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4139952" y="4725144"/>
            <a:ext cx="4536504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Работа станции «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Скороговорово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» в рамках проведения Дня Аиста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015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7043" y="1371296"/>
            <a:ext cx="3993500" cy="53246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755576" y="274638"/>
            <a:ext cx="7931224" cy="49059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Участие в городской ярмарке  - распродаже </a:t>
            </a:r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  <a:t>(31.05.2017)</a:t>
            </a:r>
            <a:endParaRPr lang="ru-RU" sz="2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" name="Picture 4" descr="https://static3.depositphotos.com/1003780/174/i/950/depositphotos_1740666-stock-photo-birch-leaf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850275">
            <a:off x="506120" y="455612"/>
            <a:ext cx="825655" cy="619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static3.depositphotos.com/1003780/174/i/950/depositphotos_1740666-stock-photo-birch-leaf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32049">
            <a:off x="7167236" y="5860482"/>
            <a:ext cx="1029908" cy="772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pngimg.com/uploads/butterfly/butterfly_PNG1044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72845">
            <a:off x="1500543" y="5860935"/>
            <a:ext cx="1073969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pngimg.com/uploads/butterfly/butterfly_PNG1044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536747">
            <a:off x="6985169" y="1318656"/>
            <a:ext cx="1223952" cy="879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foto-babochek.ru/images/risunok-babochki_25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373364">
            <a:off x="640216" y="2715145"/>
            <a:ext cx="897464" cy="860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710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9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8697" cy="6857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980728"/>
            <a:ext cx="3955268" cy="5541911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755576" y="274638"/>
            <a:ext cx="7931224" cy="49059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Игры  на  развитие  эмоциональной  сферы</a:t>
            </a:r>
            <a:endParaRPr lang="ru-RU" sz="3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8196" name="Picture 4" descr="https://velikij-novgorod.karnavaltk.ru/wa-data/public/shop/products/32/34/3432/images/4566/4566.750x0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AF6FF"/>
              </a:clrFrom>
              <a:clrTo>
                <a:srgbClr val="FAF6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629744">
            <a:off x="1345620" y="1380678"/>
            <a:ext cx="977503" cy="977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s020.radikal.ru/i718/1405/a5/6b63745f881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06508">
            <a:off x="7375624" y="1581863"/>
            <a:ext cx="1030815" cy="1030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http://www.clipartbest.com/cliparts/dc8/Xjo/dc8XjoRRi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801726" flipV="1">
            <a:off x="1411308" y="5475183"/>
            <a:ext cx="951079" cy="951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828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camera.wav"/>
          </p:stSnd>
        </p:sndAc>
      </p:transition>
    </mc:Choice>
    <mc:Fallback xmlns="">
      <p:transition spd="slow">
        <p:circle/>
        <p:sndAc>
          <p:stSnd>
            <p:snd r:embed="rId8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7644"/>
            <a:ext cx="9190976" cy="6857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13289"/>
            <a:ext cx="8867449" cy="61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2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620688"/>
            <a:ext cx="835292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Monotype Corsiva" pitchFamily="66" charset="0"/>
                <a:cs typeface="Times New Roman" pitchFamily="18" charset="0"/>
              </a:rPr>
              <a:t>Общие сведения</a:t>
            </a:r>
            <a:endParaRPr lang="ru-RU" sz="4400" dirty="0">
              <a:latin typeface="Monotype Corsiva" pitchFamily="66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Фамилия, имя, отчество, дата рождения: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Оверченко Татьяна Валентиновна, 04.06.1980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Место работы, должность, дата назначения: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КГКУ «Центр содействия    г.Лесозаводска», педагог-психолог с  09.09.2015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высшее. Амурский государственный университет (АмГУ)   г. Благовещенск,  2002 год .Квалификация  «психолог»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 специальности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«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психология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Общий стаж работы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лет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Педагогический стаж: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лет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Стаж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работы в данном учреждении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 года, 06 мес.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квалификации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квалификационной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категории  не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имею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Служебный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адрес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 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Лесозаводск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ул. Челюскина,10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4102" name="Picture 6" descr="https://d2gg9evh47fn9z.cloudfront.net/800px_COLOURBOX73905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409928"/>
            <a:ext cx="2376264" cy="190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472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amera.wav"/>
          </p:stSnd>
        </p:sndAc>
      </p:transition>
    </mc:Choice>
    <mc:Fallback xmlns="">
      <p:transition spd="slow">
        <p:fade/>
        <p:sndAc>
          <p:stSnd>
            <p:snd r:embed="rId5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Научно-методическая деятельность:</a:t>
            </a:r>
            <a:br>
              <a:rPr lang="ru-RU" sz="3600" b="1" dirty="0" smtClean="0">
                <a:latin typeface="Monotype Corsiva" pitchFamily="66" charset="0"/>
              </a:rPr>
            </a:br>
            <a:r>
              <a:rPr lang="ru-RU" sz="1600" dirty="0"/>
              <a:t>Коррекционно-развивающие программы, </a:t>
            </a:r>
            <a:r>
              <a:rPr lang="ru-RU" sz="1600" dirty="0" smtClean="0"/>
              <a:t>программы </a:t>
            </a:r>
            <a:r>
              <a:rPr lang="ru-RU" sz="1600" dirty="0"/>
              <a:t>профилактики и </a:t>
            </a:r>
            <a:r>
              <a:rPr lang="ru-RU" sz="1600" dirty="0" smtClean="0"/>
              <a:t>сопровождения</a:t>
            </a:r>
            <a:br>
              <a:rPr lang="ru-RU" sz="1600" dirty="0" smtClean="0"/>
            </a:br>
            <a:endParaRPr lang="ru-RU" sz="1600" dirty="0">
              <a:latin typeface="Monotype Corsiva" pitchFamily="66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448185"/>
              </p:ext>
            </p:extLst>
          </p:nvPr>
        </p:nvGraphicFramePr>
        <p:xfrm>
          <a:off x="755576" y="1052736"/>
          <a:ext cx="7776863" cy="5380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3"/>
                <a:gridCol w="4608512"/>
                <a:gridCol w="2592288"/>
              </a:tblGrid>
              <a:tr h="447824">
                <a:tc>
                  <a:txBody>
                    <a:bodyPr/>
                    <a:lstStyle/>
                    <a:p>
                      <a:r>
                        <a:rPr lang="ru-RU" dirty="0" smtClean="0"/>
                        <a:t>№ п/п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программы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автор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48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1.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«Программа по подготовке воспитанников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интернатных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учреждений к жизни в замещающей семье»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Е.В.Трофимова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О.Н.Хохлова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Г.Р.Шафикова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523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2.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«Удивляюсь, злюсь, боюсь, хвастаюсь и радуюсь» 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Крюкова С.В.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Слободяник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Н.П.;</a:t>
                      </a:r>
                    </a:p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48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3.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«Тренинг эффективного взаимодействия с детьми» 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Лютова Е.К., Монина Г.Б.;</a:t>
                      </a:r>
                    </a:p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48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4.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«Тропинка к своему Я»-  программа формирования психологического здоровья младших школьников</a:t>
                      </a:r>
                    </a:p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Хухлаева О.В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48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5.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«Психологическая коррекция и профилактика возникновения страхов у детей-сирот младшего школьного возраста» 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48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6.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Программа подготовки детей, воспитывающихся  в детских государственных учреждениях к социализации, в том числе, к жизни в семье «Дорога домой» </a:t>
                      </a:r>
                      <a:endParaRPr lang="ru-RU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Ерчева Т,С., Безгубенко М.Г.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48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7.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Программа профилактики суицидального поведения "Перекресток". (Работа с подростками девиантного поведения)</a:t>
                      </a:r>
                      <a:endParaRPr lang="ru-RU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Автор Г.А. </a:t>
                      </a:r>
                      <a:r>
                        <a:rPr lang="ru-RU" sz="12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Басуева</a:t>
                      </a:r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И.Г. </a:t>
                      </a:r>
                      <a:r>
                        <a:rPr lang="ru-RU" sz="12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Сухогрузова</a:t>
                      </a:r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И.А. Устюгова. 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48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8.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Программа подготовки детей, воспитывающихся  в детских государственных учреждениях к социализации, в том числе, к жизни в семье</a:t>
                      </a:r>
                      <a:r>
                        <a:rPr lang="ru-RU" sz="12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«Сознательное материнство»</a:t>
                      </a:r>
                      <a:endParaRPr lang="ru-RU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автор-сост. Ерчева Т,С., Безгубенко М.Г. 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48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9.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«Практикум по </a:t>
                      </a:r>
                      <a:r>
                        <a:rPr lang="ru-RU" sz="1200" dirty="0" err="1" smtClean="0"/>
                        <a:t>сказкотерапии</a:t>
                      </a:r>
                      <a:r>
                        <a:rPr lang="ru-RU" sz="1200" dirty="0" smtClean="0"/>
                        <a:t>.»</a:t>
                      </a:r>
                      <a:endParaRPr lang="ru-RU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Т. Д. </a:t>
                      </a:r>
                      <a:r>
                        <a:rPr lang="ru-RU" sz="1200" dirty="0" err="1" smtClean="0"/>
                        <a:t>Зинкевич</a:t>
                      </a:r>
                      <a:r>
                        <a:rPr lang="ru-RU" sz="1200" dirty="0" smtClean="0"/>
                        <a:t>-Евстигнеева 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2448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258697" cy="6857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77809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Методическое обеспечение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074" name="Picture 2" descr="http://metodliteratura.ru/published/publicdata/MEDVEDEVSS3/attachments/SC/products_pictures/001ra_enlw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903964"/>
            <a:ext cx="1752833" cy="258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knigograd.com.ua/images/detailed/8829859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196752"/>
            <a:ext cx="1837101" cy="2652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xn----7sbabhw4a8b0addm1c.xn--p1ai/media/k2/items/cache/8b072d4f47fa16702f8c7356d2c88ee8_X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8027" y="4046232"/>
            <a:ext cx="1785112" cy="2499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knigisosklada.ru/images/books/1923/big/192351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1470" y="1853092"/>
            <a:ext cx="1754632" cy="256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bookstr.ru/wa-data/public/shop/products/53/65/6553/images/6788/6788.750x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62" y="3826096"/>
            <a:ext cx="1717550" cy="255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www.knigograd.com.ua/images/detailed/9785985634938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3363" y="4046232"/>
            <a:ext cx="1700351" cy="247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s://znanio.ru/static/files/cache/ee/e4/eee4c85fd09bbf1e24625e32df909a2a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490827"/>
            <a:ext cx="1646559" cy="232336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2263919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 </a:t>
            </a:r>
            <a:r>
              <a:rPr lang="ru-RU" sz="4000" b="1" i="1" dirty="0">
                <a:solidFill>
                  <a:srgbClr val="FF0000"/>
                </a:solidFill>
                <a:latin typeface="Monotype Corsiva" pitchFamily="66" charset="0"/>
              </a:rPr>
              <a:t>Использование современных </a:t>
            </a:r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  <a:t>психолого-педагогических </a:t>
            </a:r>
            <a:r>
              <a:rPr lang="ru-RU" sz="4000" b="1" i="1" dirty="0">
                <a:solidFill>
                  <a:srgbClr val="FF0000"/>
                </a:solidFill>
                <a:latin typeface="Monotype Corsiva" pitchFamily="66" charset="0"/>
              </a:rPr>
              <a:t>технологий</a:t>
            </a:r>
            <a:endParaRPr lang="ru-RU" sz="4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3488161"/>
              </p:ext>
            </p:extLst>
          </p:nvPr>
        </p:nvGraphicFramePr>
        <p:xfrm>
          <a:off x="539552" y="1340768"/>
          <a:ext cx="8208912" cy="5357541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648072"/>
                <a:gridCol w="7560840"/>
              </a:tblGrid>
              <a:tr h="389301">
                <a:tc>
                  <a:txBody>
                    <a:bodyPr/>
                    <a:lstStyle/>
                    <a:p>
                      <a:r>
                        <a:rPr lang="ru-RU" dirty="0" smtClean="0"/>
                        <a:t>№ п/п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Перечень технологий </a:t>
                      </a:r>
                      <a:endParaRPr lang="ru-RU" sz="1400" dirty="0"/>
                    </a:p>
                  </a:txBody>
                  <a:tcPr/>
                </a:tc>
              </a:tr>
              <a:tr h="389301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4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Информационно-коммуникационные технологии:</a:t>
                      </a:r>
                    </a:p>
                    <a:p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Использую цифровые образовательные ресурсы, ресурсы Интернет при подготовке и проведении занятий, тренингов, семинаров и консультаций.  Владею следующими приложениями:</a:t>
                      </a:r>
                    </a:p>
                    <a:p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 Office Power Point 2003, 2007</a:t>
                      </a:r>
                      <a:b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 Office Excel 2007</a:t>
                      </a:r>
                      <a:b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 Office Word 97-2003, 2007</a:t>
                      </a:r>
                      <a:b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 Office Publisher 2003, 2007</a:t>
                      </a:r>
                      <a:b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Internet  Opera</a:t>
                      </a:r>
                      <a:endParaRPr lang="ru-RU" sz="14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Создание буклетов «Стрессу НЕТ!», «Детский рисунок – путь к сердцу ребенка», «Как повысить самооценку ребенка», интерактивной игры «Путешествие по жизни»,  публикаций в социальных сетях, электронного портфолио.</a:t>
                      </a:r>
                      <a:endParaRPr lang="en-US" sz="14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9301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  <a:r>
                        <a:rPr lang="ru-RU" sz="14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Здоровьесберегающие технологии: </a:t>
                      </a:r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психогимнастика,  </a:t>
                      </a:r>
                      <a:r>
                        <a:rPr lang="ru-RU" sz="1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арттерапия</a:t>
                      </a:r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(рисование - техника</a:t>
                      </a:r>
                      <a:r>
                        <a:rPr lang="ru-RU" sz="14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Эбру</a:t>
                      </a:r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</a:t>
                      </a:r>
                      <a:r>
                        <a:rPr lang="ru-RU" sz="14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релаксация в сенсорной комнате, игры на снятие эмоционального напряжения.</a:t>
                      </a:r>
                      <a:endParaRPr lang="ru-RU" sz="1400" b="0" dirty="0"/>
                    </a:p>
                  </a:txBody>
                  <a:tcPr/>
                </a:tc>
              </a:tr>
              <a:tr h="1014536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0" dirty="0" smtClean="0"/>
                        <a:t>     Технология дистанционного образования.</a:t>
                      </a:r>
                    </a:p>
                    <a:p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Дистанционные курсы повышения квалификации «Эмоциональные нарушения подросткового возраста. Технологии индивидуальной  работы».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Уд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остоверение 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№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731</a:t>
                      </a:r>
                    </a:p>
                    <a:p>
                      <a:r>
                        <a:rPr lang="ru-RU" sz="1400" b="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Использование видео уроков в просветительской деятельности</a:t>
                      </a:r>
                      <a:endParaRPr lang="ru-RU" sz="1400" b="1" i="0" dirty="0"/>
                    </a:p>
                  </a:txBody>
                  <a:tcPr/>
                </a:tc>
              </a:tr>
              <a:tr h="389301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0" dirty="0" smtClean="0"/>
                        <a:t>Игровые технологии</a:t>
                      </a:r>
                      <a:r>
                        <a:rPr lang="ru-RU" sz="1400" b="0" i="0" dirty="0" smtClean="0"/>
                        <a:t>: </a:t>
                      </a:r>
                      <a:r>
                        <a:rPr lang="ru-RU" sz="1400" b="0" i="0" dirty="0" err="1" smtClean="0"/>
                        <a:t>сказкотерапия</a:t>
                      </a:r>
                      <a:r>
                        <a:rPr lang="ru-RU" sz="1400" b="0" i="0" dirty="0" smtClean="0"/>
                        <a:t>, изо-терапия, музыкотерапия, песочная терапия</a:t>
                      </a:r>
                      <a:endParaRPr lang="ru-RU" sz="1400" b="0" i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47368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8697" cy="6857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</a:rPr>
              <a:t>Здоровьесберегающие   технологии: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релаксация в сенсорной комнате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3182" y="1579811"/>
            <a:ext cx="3526810" cy="4702413"/>
          </a:xfrm>
          <a:prstGeom prst="roundRect">
            <a:avLst>
              <a:gd name="adj" fmla="val 16667"/>
            </a:avLst>
          </a:prstGeom>
          <a:ln w="9525">
            <a:solidFill>
              <a:schemeClr val="bg1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angle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579811"/>
            <a:ext cx="3528392" cy="47045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5104644"/>
      </p:ext>
    </p:extLst>
  </p:cSld>
  <p:clrMapOvr>
    <a:masterClrMapping/>
  </p:clrMapOvr>
  <p:transition spd="slow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76" y="0"/>
            <a:ext cx="9258697" cy="6857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</a:rPr>
              <a:t>Публикации</a:t>
            </a:r>
            <a:endParaRPr lang="ru-RU" b="1" dirty="0">
              <a:latin typeface="Monotype Corsiva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110189"/>
              </p:ext>
            </p:extLst>
          </p:nvPr>
        </p:nvGraphicFramePr>
        <p:xfrm>
          <a:off x="683568" y="807719"/>
          <a:ext cx="8280920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1152128"/>
                <a:gridCol w="3384376"/>
                <a:gridCol w="324036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№ п/п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дата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Название публикации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Название периодического издания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17.05.2017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«Психологическое</a:t>
                      </a:r>
                      <a:r>
                        <a:rPr lang="ru-RU" sz="1600" baseline="0" dirty="0" smtClean="0"/>
                        <a:t> заключение на младшего школьника из приемной семьи с рекомендациями»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Сайт </a:t>
                      </a:r>
                      <a:r>
                        <a:rPr lang="en-US" sz="1600" dirty="0" err="1" smtClean="0"/>
                        <a:t>Infourok</a:t>
                      </a:r>
                      <a:r>
                        <a:rPr lang="ru-RU" sz="1600" dirty="0" smtClean="0"/>
                        <a:t>,</a:t>
                      </a:r>
                      <a:r>
                        <a:rPr lang="ru-RU" sz="1600" baseline="0" dirty="0" smtClean="0"/>
                        <a:t> </a:t>
                      </a:r>
                    </a:p>
                    <a:p>
                      <a:r>
                        <a:rPr lang="ru-RU" sz="1600" baseline="0" dirty="0" smtClean="0"/>
                        <a:t>Свидетельство  о публикации </a:t>
                      </a:r>
                    </a:p>
                    <a:p>
                      <a:r>
                        <a:rPr lang="ru-RU" sz="1600" baseline="0" dirty="0" smtClean="0"/>
                        <a:t>№ ДБ - 481728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2.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13.02.2018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Номинация «Лучшая методическая разработка занятия» тренинговое занятие для подростков «Гнев – это хорошо или плохо?»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Международное содружество  творческих инициативных педагогических работников образования «Лесенка к успеху». Победитель, 1 место. Диплом </a:t>
                      </a:r>
                    </a:p>
                    <a:p>
                      <a:r>
                        <a:rPr lang="ru-RU" sz="1600" dirty="0" smtClean="0"/>
                        <a:t>№ ДО – 1250</a:t>
                      </a:r>
                      <a:r>
                        <a:rPr lang="ru-RU" sz="1600" baseline="0" dirty="0" smtClean="0"/>
                        <a:t> - 1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3.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07.04.2018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Методическая разработка. Тренинг для подростков «Я умею общаться»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Всероссийское издание «Портал педагога». Выдано свидетельство о публикации серия АА     № 30170 от 07.04.2018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4.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08.05.2018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Учебно-методический материал «Диагностика и коррекция детских страхов»</a:t>
                      </a:r>
                      <a:endParaRPr lang="ru-RU" sz="16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Социальная сеть работников образования «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nsportal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ru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 Выдано свидетельство о публикации в электронном СМИ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1868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258697" cy="6857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D:\с компа\подростки детский дом\кладовая талантов\инфоурок\Свидетельство проекта infourok.ru №481728 (1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64798"/>
            <a:ext cx="2649636" cy="3722431"/>
          </a:xfrm>
          <a:prstGeom prst="rect">
            <a:avLst/>
          </a:prstGeom>
          <a:noFill/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D:\с компа\подростки детский дом\ДИПЛОМЫ\свид.о публикации апрель 18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6991" y="2250963"/>
            <a:ext cx="2927009" cy="413794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D:\с компа\подростки детский дом\кладовая талантов\диплом февраль 1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0811" y="1462490"/>
            <a:ext cx="2736304" cy="3870546"/>
          </a:xfrm>
          <a:prstGeom prst="rect">
            <a:avLst/>
          </a:prstGeom>
          <a:noFill/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176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amera.wav"/>
          </p:stSnd>
        </p:sndAc>
      </p:transition>
    </mc:Choice>
    <mc:Fallback xmlns="">
      <p:transition spd="slow">
        <p:fade/>
        <p:sndAc>
          <p:stSnd>
            <p:snd r:embed="rId7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258697" cy="6857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548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Участие в конкурсах и олимпиадах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648222"/>
              </p:ext>
            </p:extLst>
          </p:nvPr>
        </p:nvGraphicFramePr>
        <p:xfrm>
          <a:off x="899592" y="701040"/>
          <a:ext cx="7920880" cy="59740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629513"/>
                <a:gridCol w="1098679"/>
                <a:gridCol w="3996444"/>
                <a:gridCol w="219624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</a:t>
                      </a:r>
                      <a:r>
                        <a:rPr lang="ru-RU" sz="1400" baseline="0" dirty="0" smtClean="0"/>
                        <a:t> п/п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Дата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Тематика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Сайт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</a:t>
                      </a:r>
                      <a:r>
                        <a:rPr lang="ru-RU" sz="1400" dirty="0" smtClean="0"/>
                        <a:t>.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10.02.18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Всероссийская педагогическая олимпиада «Диагностика и психологическое сопровождение ребенка»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Сайт «Мир олимпиад». Диплом победителя 1 степени №19902301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2.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15.01.2018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Всероссийская блиц-олимпиада</a:t>
                      </a:r>
                      <a:r>
                        <a:rPr lang="ru-RU" sz="1400" baseline="0" dirty="0" smtClean="0"/>
                        <a:t> «Возрастные кризисы развития школьников и психологическая помощь»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Всероссийское СМИ «Время знаний».  1 место. Диплом победителя </a:t>
                      </a:r>
                    </a:p>
                    <a:p>
                      <a:r>
                        <a:rPr lang="ru-RU" sz="1400" dirty="0" smtClean="0"/>
                        <a:t>№ </a:t>
                      </a:r>
                      <a:r>
                        <a:rPr lang="en-US" sz="1400" dirty="0" err="1" smtClean="0"/>
                        <a:t>ts</a:t>
                      </a:r>
                      <a:r>
                        <a:rPr lang="ru-RU" sz="1400" dirty="0" smtClean="0"/>
                        <a:t>  - 17 - 3010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3.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26.12.17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Всероссийская</a:t>
                      </a:r>
                      <a:r>
                        <a:rPr lang="ru-RU" sz="1400" baseline="0" dirty="0" smtClean="0"/>
                        <a:t> блиц-олимпиада </a:t>
                      </a:r>
                      <a:r>
                        <a:rPr lang="ru-RU" sz="1400" dirty="0" smtClean="0"/>
                        <a:t>«Профилактика и коррекция девиантного поведения школьников»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Всероссийское СМИ «</a:t>
                      </a:r>
                      <a:r>
                        <a:rPr lang="ru-RU" sz="1400" dirty="0" err="1" smtClean="0"/>
                        <a:t>Умната</a:t>
                      </a:r>
                      <a:r>
                        <a:rPr lang="ru-RU" sz="1400" dirty="0" smtClean="0"/>
                        <a:t>». 1 место. Диплом победителя № </a:t>
                      </a:r>
                      <a:r>
                        <a:rPr lang="en-US" sz="1400" dirty="0" err="1" smtClean="0"/>
                        <a:t>umn</a:t>
                      </a:r>
                      <a:r>
                        <a:rPr lang="ru-RU" sz="1400" dirty="0" smtClean="0"/>
                        <a:t>1 - 336962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4.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12.10.2017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Международная викторина для педагогов </a:t>
                      </a:r>
                      <a:b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«Психолого-педагогическое сопровождение детей с ограниченными возможностями здоровья»</a:t>
                      </a:r>
                    </a:p>
                    <a:p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МОЦ«Кладовая талантов».</a:t>
                      </a:r>
                      <a:r>
                        <a:rPr lang="ru-RU" sz="14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Диплом </a:t>
                      </a:r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лауреата 1 степени ДП – 12-06№16814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5.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26.05.2017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Международная викторина для педагогов «Психология дошкольного возраста»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МОЦ «Кладовая талантов». Диплом лауреата 1 степени ДП -12-06</a:t>
                      </a:r>
                      <a:r>
                        <a:rPr lang="ru-RU" sz="14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№9635</a:t>
                      </a:r>
                      <a:endParaRPr lang="ru-RU" sz="1400" b="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18.03.2018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Всероссийский педагогический конкурс «Информационно-коммуникативная компетентность педагога в соответствии с ФГОС»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Сайт «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ФГОСобразование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» Диплом № 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FO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817 28431. Победитель, 1 место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630054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258697" cy="6857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011829" y="668693"/>
            <a:ext cx="2688298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335509" y="3601792"/>
            <a:ext cx="2649538" cy="1987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6461" y="3428404"/>
            <a:ext cx="1983846" cy="2765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436" y="3431256"/>
            <a:ext cx="1997323" cy="280815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2889" y="3195402"/>
            <a:ext cx="1899811" cy="26818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D:\с компа\подростки детский дом\кладовая талантов\олимпиада 02.18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4540" y="392787"/>
            <a:ext cx="1933844" cy="2735454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с компа\подростки детский дом\ДИПЛОМЫ\участники\мой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875" y="392787"/>
            <a:ext cx="1833014" cy="2587784"/>
          </a:xfrm>
          <a:prstGeom prst="rect">
            <a:avLst/>
          </a:prstGeom>
          <a:noFill/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586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amera.wav"/>
          </p:stSnd>
        </p:sndAc>
      </p:transition>
    </mc:Choice>
    <mc:Fallback xmlns="">
      <p:transition spd="slow">
        <p:split orient="vert"/>
        <p:sndAc>
          <p:stSnd>
            <p:snd r:embed="rId11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8697" cy="6857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04867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Тема  самообразования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Monotype Corsiva"/>
                <a:ea typeface="Calibri"/>
                <a:cs typeface="Times New Roman"/>
              </a:rPr>
              <a:t>«</a:t>
            </a:r>
            <a:r>
              <a:rPr lang="ru-RU" sz="2800" b="1" dirty="0">
                <a:solidFill>
                  <a:srgbClr val="FF0000"/>
                </a:solidFill>
                <a:latin typeface="Monotype Corsiva"/>
                <a:ea typeface="Calibri"/>
                <a:cs typeface="Times New Roman"/>
              </a:rPr>
              <a:t>Развитие коммуникативной компетентности подростков</a:t>
            </a:r>
            <a:r>
              <a:rPr lang="ru-RU" sz="2800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rgbClr val="FF0000"/>
                </a:solidFill>
                <a:ea typeface="Calibri"/>
                <a:cs typeface="Times New Roman"/>
              </a:rPr>
            </a:br>
            <a:r>
              <a:rPr lang="ru-RU" sz="2800" dirty="0" smtClean="0">
                <a:solidFill>
                  <a:srgbClr val="FF0000"/>
                </a:solidFill>
                <a:ea typeface="Calibri"/>
                <a:cs typeface="Times New Roman"/>
              </a:rPr>
              <a:t>                  </a:t>
            </a:r>
            <a:r>
              <a:rPr lang="ru-RU" sz="2800" b="1" dirty="0" smtClean="0">
                <a:solidFill>
                  <a:srgbClr val="FF0000"/>
                </a:solidFill>
                <a:latin typeface="Monotype Corsiva"/>
                <a:ea typeface="Calibri"/>
                <a:cs typeface="Times New Roman"/>
              </a:rPr>
              <a:t>как </a:t>
            </a:r>
            <a:r>
              <a:rPr lang="ru-RU" sz="2800" b="1" dirty="0">
                <a:solidFill>
                  <a:srgbClr val="FF0000"/>
                </a:solidFill>
                <a:latin typeface="Monotype Corsiva"/>
                <a:ea typeface="Calibri"/>
                <a:cs typeface="Times New Roman"/>
              </a:rPr>
              <a:t>фактор </a:t>
            </a:r>
            <a:r>
              <a:rPr lang="ru-RU" sz="2800" b="1" dirty="0" smtClean="0">
                <a:solidFill>
                  <a:srgbClr val="FF0000"/>
                </a:solidFill>
                <a:latin typeface="Monotype Corsiva"/>
                <a:ea typeface="Calibri"/>
                <a:cs typeface="Times New Roman"/>
              </a:rPr>
              <a:t> их  личностного </a:t>
            </a:r>
            <a:r>
              <a:rPr lang="ru-RU" sz="2800" b="1" dirty="0">
                <a:solidFill>
                  <a:srgbClr val="FF0000"/>
                </a:solidFill>
                <a:latin typeface="Monotype Corsiva"/>
                <a:ea typeface="Calibri"/>
                <a:cs typeface="Times New Roman"/>
              </a:rPr>
              <a:t>становления»</a:t>
            </a:r>
            <a:r>
              <a:rPr lang="ru-RU" sz="2800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rgbClr val="FF0000"/>
                </a:solidFill>
                <a:ea typeface="Calibri"/>
                <a:cs typeface="Times New Roman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ормирование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повышение у подростков среднего и старшего школьного возраста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уровня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коммуникативной компетентности эффективного и гармоничного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взаимодействия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окружающими.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познакомить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детей с понятием «коммуникативная компетентность»;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способствовать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формированию первоначальных представлений о «Я» - концепции;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формировать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адекватные способы поведения в конфликтных ситуациях;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развивать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сочувствие,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эмпатию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адекватную самооценку;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обучать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детей совместному поиску взаимовыгодных решений в сложных ситуациях;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развивать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умение слушать и слышать собеседника;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развивать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навыки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эмоциональных состояний;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раскрывать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новые возможностей  во взаимодействии с окружающим миром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учить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воспитанников размышлять о разных сторонах жизни, о свойствах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человеческого  характера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его влиянии на общение.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14664892-3d-%D0%BA%D1%80%D0%B0%D1%81%D0%BE%D1%87%D0%BD%D1%8B%D0%B5-%D0%BB%D1%8E%D0%B4%D0%B5%D0%B9-%D1%81%D0%B4%D0%B5%D0%BB%D0%B0%D0%B2-%D0%BA%D1%80%D1%83%D0%B3-%D1%8D%D1%82%D0%BE-3d-%D0%B8%D0%BB%D0%BB%D1%8E%D1%81%D1%82%D1%80%D0%B0%D1%86%D0%B8%D0%B8-%D0%BE%D0%BA%D0%B0%D0%B7%D1%8B%D0%B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3096" y="13793"/>
            <a:ext cx="1135556" cy="835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8604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732225569"/>
              </p:ext>
            </p:extLst>
          </p:nvPr>
        </p:nvGraphicFramePr>
        <p:xfrm>
          <a:off x="395536" y="632565"/>
          <a:ext cx="8568952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051720" y="116632"/>
            <a:ext cx="59046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работы над темой</a:t>
            </a:r>
            <a:b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97649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8697" cy="6857999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931224" cy="4680520"/>
          </a:xfrm>
        </p:spPr>
        <p:txBody>
          <a:bodyPr>
            <a:normAutofit/>
          </a:bodyPr>
          <a:lstStyle/>
          <a:p>
            <a:pPr algn="l">
              <a:spcAft>
                <a:spcPts val="0"/>
              </a:spcAft>
            </a:pPr>
            <a:r>
              <a:rPr lang="ru-RU" b="1" dirty="0" smtClean="0">
                <a:latin typeface="Monotype Corsiva" pitchFamily="66" charset="0"/>
                <a:cs typeface="Times New Roman" pitchFamily="18" charset="0"/>
              </a:rPr>
              <a:t>Повышение квалификации:</a:t>
            </a:r>
            <a:br>
              <a:rPr lang="ru-RU" b="1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- ПКИРО, обучение по дополнительной профессиональной программе «Игропедагогика и арт-терапия в развитии ребенка (для реализации ФГОС общего образования)», в объеме 8 часов с получением сертификата 28.11.2015г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- </a:t>
            </a:r>
            <a:r>
              <a:rPr lang="ru-RU" sz="20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АНО ДПО «УрИПКиП» (Иркутский институт повышения квалификации) обучение по дополнительной профессиональной программе «Эмоциональные нарушения подросткового возраста. Технологии индивидуальной  работы», в объеме 72 часов с 05 апреля 2017 г. по 26 апреля 2017 г. Получено удостоверение </a:t>
            </a:r>
            <a:br>
              <a:rPr lang="ru-RU" sz="20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(регистрационный номер 731)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4221088"/>
            <a:ext cx="3035080" cy="230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094986"/>
      </p:ext>
    </p:extLst>
  </p:cSld>
  <p:clrMapOvr>
    <a:masterClrMapping/>
  </p:clrMapOvr>
  <p:transition spd="slow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План  работы  над  темой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93246"/>
              </p:ext>
            </p:extLst>
          </p:nvPr>
        </p:nvGraphicFramePr>
        <p:xfrm>
          <a:off x="539552" y="1340768"/>
          <a:ext cx="8352928" cy="468052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2882869"/>
                <a:gridCol w="5470059"/>
              </a:tblGrid>
              <a:tr h="69171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Период работы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2B9C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Название темы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2B9CE1"/>
                    </a:solidFill>
                  </a:tcPr>
                </a:tc>
              </a:tr>
              <a:tr h="11939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2015-2016 </a:t>
                      </a:r>
                      <a:r>
                        <a:rPr lang="ru-RU" dirty="0" err="1" smtClean="0"/>
                        <a:t>уч.год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rgbClr val="F5C3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«Сотрудничество и разрешение конфликтов у детей-сирот в условиях детского дома»</a:t>
                      </a:r>
                      <a:endParaRPr lang="ru-RU" dirty="0"/>
                    </a:p>
                  </a:txBody>
                  <a:tcPr>
                    <a:solidFill>
                      <a:srgbClr val="F5C3F5"/>
                    </a:solidFill>
                  </a:tcPr>
                </a:tc>
              </a:tr>
              <a:tr h="16009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2016-2017 </a:t>
                      </a:r>
                      <a:r>
                        <a:rPr lang="ru-RU" dirty="0" err="1" smtClean="0"/>
                        <a:t>уч.год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«Развитие умения регулировать свое эмоциональное состояние как важный фактор коммуникативной компетентности подростков»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11939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2017-2018 уч.</a:t>
                      </a:r>
                      <a:r>
                        <a:rPr lang="ru-RU" baseline="0" dirty="0" smtClean="0"/>
                        <a:t> год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«Роль</a:t>
                      </a:r>
                      <a:r>
                        <a:rPr lang="ru-RU" baseline="0" dirty="0" smtClean="0"/>
                        <a:t> психологических игр в развитии коммуникативной компетентности подростков»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4099" name="Picture 3" descr="https://pro-babochek.ru/wp-content/uploads/2014/04/babochk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944849">
            <a:off x="7658200" y="422406"/>
            <a:ext cx="783185" cy="669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8805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325" y="0"/>
            <a:ext cx="9258697" cy="6857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62474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Результаты работы </a:t>
            </a:r>
            <a:b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над темой по самообразованию</a:t>
            </a:r>
            <a:endParaRPr lang="ru-RU" sz="5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098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>
                <a:latin typeface="Monotype Corsiva" pitchFamily="66" charset="0"/>
              </a:rPr>
              <a:t>«Каковы Ваши коммуникативные способности» (КОС – 1)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672465" y="1175385"/>
          <a:ext cx="7799070" cy="45072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2000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>
                <a:latin typeface="Monotype Corsiva" pitchFamily="66" charset="0"/>
              </a:rPr>
              <a:t>«Умеете ли Вы слушать?»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333692" y="852805"/>
          <a:ext cx="8476615" cy="51523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7540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«Оценка самоконтроля в общении»</a:t>
            </a:r>
            <a:endParaRPr lang="ru-RU" sz="2800" b="1" dirty="0">
              <a:latin typeface="Monotype Corsiva" pitchFamily="66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188271321"/>
              </p:ext>
            </p:extLst>
          </p:nvPr>
        </p:nvGraphicFramePr>
        <p:xfrm>
          <a:off x="355282" y="788035"/>
          <a:ext cx="8433435" cy="5281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54062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«Общение в конфликтной ситуации» (вводная диагностика)</a:t>
            </a:r>
            <a:endParaRPr lang="ru-RU" sz="2800" b="1" dirty="0">
              <a:latin typeface="Monotype Corsiva" pitchFamily="66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99026884"/>
              </p:ext>
            </p:extLst>
          </p:nvPr>
        </p:nvGraphicFramePr>
        <p:xfrm>
          <a:off x="-348615" y="691832"/>
          <a:ext cx="9841230" cy="5474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6889984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«Общение в конфликтной ситуации» 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(итоговая диагностика)</a:t>
            </a:r>
            <a:endParaRPr lang="ru-RU" sz="2800" b="1" dirty="0">
              <a:latin typeface="Monotype Corsiva" pitchFamily="66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877395138"/>
              </p:ext>
            </p:extLst>
          </p:nvPr>
        </p:nvGraphicFramePr>
        <p:xfrm>
          <a:off x="251520" y="1484784"/>
          <a:ext cx="8640960" cy="49667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3497046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258697" cy="6857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C:\Users\user\AppData\Local\Temp\Rar$DIa0.789\20180330_15342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4896544" cy="3024336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6" name="Рисунок 5" descr="C:\Users\user\AppData\Local\Temp\Rar$DIa0.912\20180330_142540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068960"/>
            <a:ext cx="5202587" cy="3286607"/>
          </a:xfrm>
          <a:prstGeom prst="rect">
            <a:avLst/>
          </a:prstGeom>
          <a:noFill/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57200" y="274638"/>
            <a:ext cx="8229600" cy="85010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Итоговое занятие по теме самообразования «Мы умеем общаться»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913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2" name="camera.wav"/>
          </p:stSnd>
        </p:sndAc>
      </p:transition>
    </mc:Choice>
    <mc:Fallback xmlns="">
      <p:transition spd="med">
        <p:fade/>
        <p:sndAc>
          <p:stSnd>
            <p:snd r:embed="rId6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258697" cy="6857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C:\Users\user\AppData\Local\Temp\Rar$DIa0.296\20180330_14263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566002"/>
            <a:ext cx="4752528" cy="2862998"/>
          </a:xfrm>
          <a:prstGeom prst="rect">
            <a:avLst/>
          </a:prstGeom>
          <a:noFill/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4" name="Picture 2" descr="C:\Users\user\AppData\Local\Temp\Rar$DIa0.881\20180330_15311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5734" y="3212976"/>
            <a:ext cx="5248584" cy="2952328"/>
          </a:xfrm>
          <a:prstGeom prst="rect">
            <a:avLst/>
          </a:prstGeom>
          <a:noFill/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4608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amera.wav"/>
          </p:stSnd>
        </p:sndAc>
      </p:transition>
    </mc:Choice>
    <mc:Fallback xmlns="">
      <p:transition spd="slow">
        <p:sndAc>
          <p:stSnd>
            <p:snd r:embed="rId6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6795"/>
            <a:ext cx="9144000" cy="6857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Самооценка  профессиональной  деятельности</a:t>
            </a:r>
            <a:endParaRPr lang="ru-RU" sz="3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624264"/>
              </p:ext>
            </p:extLst>
          </p:nvPr>
        </p:nvGraphicFramePr>
        <p:xfrm>
          <a:off x="539551" y="1052736"/>
          <a:ext cx="8352928" cy="266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6323"/>
                <a:gridCol w="758660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Критерии самооценки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 как субъект  воспитательного влияния на ребенка и детскую общность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 как субъект личностного и профессионального саморазвития 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 как субъект формирования и развития педагогического коллектива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 как субъект  взаимодействия с выходящими на ребенка соц. общностями, стимулирующий проявление их воспитательного потенциала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611559" y="4005064"/>
            <a:ext cx="8208913" cy="23762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35 – 105 баллов – недопустимый уровень;</a:t>
            </a:r>
          </a:p>
          <a:p>
            <a:pPr algn="l"/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105 – 175 баллов – критический уровень;</a:t>
            </a:r>
          </a:p>
          <a:p>
            <a:pPr algn="l"/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175 -280 баллов –средний уровень;</a:t>
            </a:r>
          </a:p>
          <a:p>
            <a:pPr algn="l"/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280 – 315 баллов – высокий уровень;</a:t>
            </a:r>
          </a:p>
          <a:p>
            <a:pPr algn="l"/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315 – 350 баллов – уровень мастерства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endParaRPr lang="ru-RU" sz="19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По итогам диагностики имею высокий уровень профессиональной позиции (самооценка – 295 баллов)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9748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8697" cy="6857999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Копии документов</a:t>
            </a:r>
            <a:endParaRPr lang="ru-RU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1237213"/>
            <a:ext cx="4938607" cy="37039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216982"/>
            <a:ext cx="3318025" cy="44240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62401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1E8EE"/>
              </a:clrFrom>
              <a:clrTo>
                <a:srgbClr val="E1E8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8697" cy="6857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Педагогическое   кредо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http://mdoy50balakovo.ucoz.ru/dfgh/0008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023795"/>
            <a:ext cx="1656184" cy="1608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88988" y="1413062"/>
            <a:ext cx="6480720" cy="4031873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Горжусь профессией своей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За то, что душу человека согреваю, 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за то, что я могу понять детей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И детство вместе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с </a:t>
            </a:r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ними проживаю.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Пусть отступают все сомненья прочь, 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Уходят пусть тревоги и забота.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Кусочек сердца людям отдавать,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Такая </a:t>
            </a:r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у психолога работа!</a:t>
            </a:r>
          </a:p>
        </p:txBody>
      </p:sp>
      <p:pic>
        <p:nvPicPr>
          <p:cNvPr id="1028" name="Picture 4" descr="https://3.bp.blogspot.com/-gJqfZjoUZD0/WFb2NeGrBII/AAAAAAAABxI/HoFMnM82-aYWiVi5ZyFmRXCTDLK6iGw0gCEw/s1600/p391_yemblemadlyasaytapsixolo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3" y="166754"/>
            <a:ext cx="2206747" cy="1822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57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8697" cy="6857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Повышение квалификации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4788023" y="2420888"/>
            <a:ext cx="4320481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211881" y="1196752"/>
            <a:ext cx="4416489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085028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258697" cy="6857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Благодарственные письма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7083" y="1144925"/>
            <a:ext cx="3790821" cy="5054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241185" y="1815599"/>
            <a:ext cx="4950776" cy="3713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256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5" y="908720"/>
            <a:ext cx="1872209" cy="122105"/>
          </a:xfrm>
        </p:spPr>
        <p:txBody>
          <a:bodyPr>
            <a:noAutofit/>
          </a:bodyPr>
          <a:lstStyle/>
          <a:p>
            <a:endParaRPr lang="ru-RU" b="1" dirty="0">
              <a:latin typeface="Monotype Corsiva" pitchFamily="66" charset="0"/>
            </a:endParaRPr>
          </a:p>
        </p:txBody>
      </p:sp>
      <p:pic>
        <p:nvPicPr>
          <p:cNvPr id="6146" name="Picture 2" descr="http://gotovie-prezentacii.ru/wp-content/uploads/2013/02/fon-1024x6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2" y="0"/>
            <a:ext cx="9244529" cy="6858000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альтернативный процесс 3"/>
          <p:cNvSpPr/>
          <p:nvPr/>
        </p:nvSpPr>
        <p:spPr>
          <a:xfrm>
            <a:off x="216974" y="1444614"/>
            <a:ext cx="3168353" cy="1139065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Диагностическое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Стрелка вниз 8"/>
          <p:cNvSpPr/>
          <p:nvPr/>
        </p:nvSpPr>
        <p:spPr>
          <a:xfrm rot="1970004">
            <a:off x="2958166" y="3971380"/>
            <a:ext cx="360040" cy="802966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7623530">
            <a:off x="2703612" y="2590999"/>
            <a:ext cx="360040" cy="487803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9316437">
            <a:off x="5888754" y="4036665"/>
            <a:ext cx="360040" cy="707227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0800000">
            <a:off x="4547031" y="1444614"/>
            <a:ext cx="360040" cy="1274800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3385327" y="188640"/>
            <a:ext cx="2683448" cy="1120462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Коррекционно-развивающее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863612" y="4779682"/>
            <a:ext cx="3168353" cy="1203014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Консультативное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5436096" y="4765390"/>
            <a:ext cx="2952328" cy="1231599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Организационно-методическое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5935964" y="1444614"/>
            <a:ext cx="3152210" cy="1114254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Просветительское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3385327" y="2860387"/>
            <a:ext cx="2491881" cy="1234487"/>
          </a:xfrm>
          <a:prstGeom prst="flowChartAlternateProcess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Направления  деятельности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0" name="Стрелка вниз 19"/>
          <p:cNvSpPr/>
          <p:nvPr/>
        </p:nvSpPr>
        <p:spPr>
          <a:xfrm rot="13632178">
            <a:off x="6046715" y="2639236"/>
            <a:ext cx="360040" cy="487803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739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258697" cy="6857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57200" y="764704"/>
            <a:ext cx="8229600" cy="396044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Результаты</a:t>
            </a:r>
            <a:r>
              <a:rPr lang="ru-RU" sz="66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педагогической деятельности</a:t>
            </a:r>
            <a:endParaRPr lang="ru-RU" sz="6600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19187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2557</TotalTime>
  <Words>1725</Words>
  <Application>Microsoft Office PowerPoint</Application>
  <PresentationFormat>Экран (4:3)</PresentationFormat>
  <Paragraphs>376</Paragraphs>
  <Slides>50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1" baseType="lpstr">
      <vt:lpstr>Тема Office</vt:lpstr>
      <vt:lpstr>Краевое государственное казенное учреждение  «Центр содействия семейному устройству г.Лесозаводска»</vt:lpstr>
      <vt:lpstr>Презентация PowerPoint</vt:lpstr>
      <vt:lpstr>Презентация PowerPoint</vt:lpstr>
      <vt:lpstr>Повышение квалификации: - ПКИРО, обучение по дополнительной профессиональной программе «Игропедагогика и арт-терапия в развитии ребенка (для реализации ФГОС общего образования)», в объеме 8 часов с получением сертификата 28.11.2015г - АНО ДПО «УрИПКиП» (Иркутский институт повышения квалификации) обучение по дополнительной профессиональной программе «Эмоциональные нарушения подросткового возраста. Технологии индивидуальной  работы», в объеме 72 часов с 05 апреля 2017 г. по 26 апреля 2017 г. Получено удостоверение  (регистрационный номер 731) </vt:lpstr>
      <vt:lpstr>Копии документов</vt:lpstr>
      <vt:lpstr>Повышение квалификации</vt:lpstr>
      <vt:lpstr>Благодарственные письма</vt:lpstr>
      <vt:lpstr>Презентация PowerPoint</vt:lpstr>
      <vt:lpstr>Презентация PowerPoint</vt:lpstr>
      <vt:lpstr>Количество  оказанных  психологических услуг</vt:lpstr>
      <vt:lpstr>Психологическое просвещение и профилактика</vt:lpstr>
      <vt:lpstr>Психологическое просвещение и профилактика</vt:lpstr>
      <vt:lpstr>Психологическая диагностика Важной задачей в моей деятельности является психолого-педагогическое  изучение индивидуальных особенностей  личности воспитанников. Диагностика проводится  для выявления причин возникновения проблем в обучении и развитии , определения сильных сторон личности, на которые можно опираться в ходе коррекционной работы,  выявления профессиональных и познавательных интересов.</vt:lpstr>
      <vt:lpstr>Результативность  коррекционно-развивающей работы  В моей работе проведение развивающих занятий является основным видом деятельности, на которую отводится не менее половины «практических часов».</vt:lpstr>
      <vt:lpstr>Психологическое консультирование Консультирование проводилось по запросам воспитанников,  педагогов, принимающих родителей.  Запросы педагогов: нарушения поведения воспитанников, решение межличностных конфликтов в сферах «ребенок-ребенок», «ребенок-взрослый», «взрослый-взрослый», ознакомление с психологическими заключениями воспитанников. Запросы воспитанников: взаимоотношения со взрослыми и сверстниками, профессиональное самоопределение, самопознание. Запросы принимающих родителей: информирование о способах эффективного взаимодействия с детьми, пережившими эмоциональную депривацию.</vt:lpstr>
      <vt:lpstr>Перечень проблем, по которым обращаются за консультацией: - страх; -агрессия; - конфликтные ситуации; -педагогическая компетентность; - трудности адаптации; - одиночество; - девиантное поведение; - профориентация; - стили общения; - внутриличностные конфликты </vt:lpstr>
      <vt:lpstr>Участие  воспитанников  в  конкурсах</vt:lpstr>
      <vt:lpstr>Результаты  участия  воспитанников  в конкурсном  движении</vt:lpstr>
      <vt:lpstr>Участие воспитанников  в  проекте «Шагаем по жизни уверенно»</vt:lpstr>
      <vt:lpstr>Участие воспитанников  в  проекте «Шагаем по жизни уверенно»</vt:lpstr>
      <vt:lpstr>Научно-методическая  деятельность</vt:lpstr>
      <vt:lpstr> Участие в работе методических объединений, семинаров, педсоветов </vt:lpstr>
      <vt:lpstr>Презентация PowerPoint</vt:lpstr>
      <vt:lpstr>Презентация PowerPoint</vt:lpstr>
      <vt:lpstr>Представление мастер-класса на территориальном  методическом  объединении (ТМО)   тема: «Психологические игры для взрослых и детей» 30.11.2017</vt:lpstr>
      <vt:lpstr>Проведение занятия для педагогов с элементами тренинга  на методическом  объединении . тема: «Воспитатель и воспитанник - система взаимоотношений. Модели общения педагога с воспитанниками.» 09.02.2018</vt:lpstr>
      <vt:lpstr>Взаимодействие с участниками воспитательного процесса</vt:lpstr>
      <vt:lpstr>Презентация PowerPoint</vt:lpstr>
      <vt:lpstr>Презентация PowerPoint</vt:lpstr>
      <vt:lpstr>Научно-методическая деятельность: Коррекционно-развивающие программы, программы профилактики и сопровождения </vt:lpstr>
      <vt:lpstr>Методическое обеспечение</vt:lpstr>
      <vt:lpstr> Использование современных  психолого-педагогических технологий</vt:lpstr>
      <vt:lpstr>Здоровьесберегающие   технологии: релаксация в сенсорной комнате</vt:lpstr>
      <vt:lpstr>Публикации</vt:lpstr>
      <vt:lpstr>Презентация PowerPoint</vt:lpstr>
      <vt:lpstr>Участие в конкурсах и олимпиадах</vt:lpstr>
      <vt:lpstr>Презентация PowerPoint</vt:lpstr>
      <vt:lpstr>                 Тема  самообразования «Развитие коммуникативной компетентности подростков                   как фактор  их  личностного становления» ЦЕЛЬ: формирование и повышение у подростков среднего и старшего школьного возраста                  уровня коммуникативной компетентности эффективного и гармоничного                   взаимодействия с окружающими. ЗАДАЧИ: - познакомить детей с понятием «коммуникативная компетентность»; - способствовать формированию первоначальных представлений о «Я» - концепции; - формировать адекватные способы поведения в конфликтных ситуациях; - развивать сочувствие, эмпатию, адекватную самооценку; - обучать детей совместному поиску взаимовыгодных решений в сложных ситуациях; - развивать умение слушать и слышать собеседника; - развивать  навыки саморегуляции эмоциональных состояний;  - раскрывать новые возможностей  во взаимодействии с окружающим миром  - учить  воспитанников размышлять о разных сторонах жизни, о свойствах        человеческого  характера и его влиянии на общение.   </vt:lpstr>
      <vt:lpstr>Презентация PowerPoint</vt:lpstr>
      <vt:lpstr>План  работы  над  темой</vt:lpstr>
      <vt:lpstr>Результаты работы  над темой по самообразованию</vt:lpstr>
      <vt:lpstr>«Каковы Ваши коммуникативные способности» (КОС – 1) </vt:lpstr>
      <vt:lpstr>«Умеете ли Вы слушать?» </vt:lpstr>
      <vt:lpstr>«Оценка самоконтроля в общении»</vt:lpstr>
      <vt:lpstr>«Общение в конфликтной ситуации» (вводная диагностика)</vt:lpstr>
      <vt:lpstr>«Общение в конфликтной ситуации»  (итоговая диагностика)</vt:lpstr>
      <vt:lpstr>Презентация PowerPoint</vt:lpstr>
      <vt:lpstr>Презентация PowerPoint</vt:lpstr>
      <vt:lpstr>Самооценка  профессиональной  деятельности</vt:lpstr>
      <vt:lpstr>Педагогическое   кредо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173</cp:revision>
  <dcterms:created xsi:type="dcterms:W3CDTF">2018-03-09T13:19:53Z</dcterms:created>
  <dcterms:modified xsi:type="dcterms:W3CDTF">2018-06-30T02:24:56Z</dcterms:modified>
</cp:coreProperties>
</file>