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8" r:id="rId11"/>
    <p:sldId id="264" r:id="rId12"/>
    <p:sldId id="265" r:id="rId13"/>
    <p:sldId id="266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custDataLst>
    <p:tags r:id="rId1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990099"/>
    <a:srgbClr val="FFFF99"/>
    <a:srgbClr val="FF66CC"/>
    <a:srgbClr val="000099"/>
    <a:srgbClr val="0000CC"/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EB2F3-DE3C-475D-9D64-25E971C63D7C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80C04-6AB9-4138-8043-3A6B9DD9BF3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2" descr="C:\Documents and Settings\Администратор\Рабочий стол\kuvsh53.png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29322" y="3143248"/>
            <a:ext cx="2893364" cy="347176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EB2F3-DE3C-475D-9D64-25E971C63D7C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80C04-6AB9-4138-8043-3A6B9DD9BF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EB2F3-DE3C-475D-9D64-25E971C63D7C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80C04-6AB9-4138-8043-3A6B9DD9BF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EB2F3-DE3C-475D-9D64-25E971C63D7C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80C04-6AB9-4138-8043-3A6B9DD9BF3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2" descr="C:\Documents and Settings\Администратор\Рабочий стол\romash75.png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88182" y="5357826"/>
            <a:ext cx="1170097" cy="122832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EB2F3-DE3C-475D-9D64-25E971C63D7C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80C04-6AB9-4138-8043-3A6B9DD9BF3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2" descr="C:\Documents and Settings\Администратор\Рабочий стол\romash75.png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88182" y="5357826"/>
            <a:ext cx="1170097" cy="122832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EB2F3-DE3C-475D-9D64-25E971C63D7C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80C04-6AB9-4138-8043-3A6B9DD9BF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EB2F3-DE3C-475D-9D64-25E971C63D7C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80C04-6AB9-4138-8043-3A6B9DD9BF3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" name="Picture 2" descr="C:\Documents and Settings\Администратор\Рабочий стол\romash75.png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88182" y="5357826"/>
            <a:ext cx="1170097" cy="122832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EB2F3-DE3C-475D-9D64-25E971C63D7C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80C04-6AB9-4138-8043-3A6B9DD9BF3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6" name="Picture 2" descr="C:\Documents and Settings\Администратор\Рабочий стол\romash75.png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88182" y="5357826"/>
            <a:ext cx="1170097" cy="122832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EB2F3-DE3C-475D-9D64-25E971C63D7C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80C04-6AB9-4138-8043-3A6B9DD9BF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EB2F3-DE3C-475D-9D64-25E971C63D7C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80C04-6AB9-4138-8043-3A6B9DD9BF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EB2F3-DE3C-475D-9D64-25E971C63D7C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80C04-6AB9-4138-8043-3A6B9DD9BF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EB2F3-DE3C-475D-9D64-25E971C63D7C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580C04-6AB9-4138-8043-3A6B9DD9BF3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4" descr="http://fudz.ru/pictures/1225950198.gif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14282" y="5143512"/>
            <a:ext cx="3044813" cy="1714487"/>
          </a:xfrm>
          <a:prstGeom prst="rect">
            <a:avLst/>
          </a:prstGeom>
          <a:noFill/>
        </p:spPr>
      </p:pic>
      <p:sp>
        <p:nvSpPr>
          <p:cNvPr id="8" name="Рамка 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298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6550223"/>
            <a:ext cx="25717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Book Antiqua" pitchFamily="18" charset="0"/>
              </a:rPr>
              <a:t>musafirova.ucoz.ru</a:t>
            </a:r>
            <a:endParaRPr lang="ru-RU" sz="1400" dirty="0">
              <a:solidFill>
                <a:schemeClr val="bg1"/>
              </a:solidFill>
              <a:latin typeface="Book Antiqua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&#1050;&#1054;&#1056;&#1054;&#1042;&#1067;\&#1044;&#1072;&#1083;&#1077;&#1082;&#1086;-&#1076;&#1072;&#1083;&#1077;&#1082;&#1086;%20&#1085;&#1072;%20&#1083;&#1091;&#1075;&#1091;%20&#1087;&#1072;&#1089;&#1077;&#1090;&#1089;&#1103;%20&#1082;&#1086;.....mp4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fudz.ru/pictures/1225950198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143512"/>
            <a:ext cx="3044813" cy="1714487"/>
          </a:xfrm>
          <a:prstGeom prst="rect">
            <a:avLst/>
          </a:prstGeom>
          <a:noFill/>
        </p:spPr>
      </p:pic>
      <p:pic>
        <p:nvPicPr>
          <p:cNvPr id="1026" name="Picture 2" descr="C:\Documents and Settings\Администратор\Рабочий стол\kuvsh5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29322" y="3143248"/>
            <a:ext cx="2893364" cy="3471767"/>
          </a:xfrm>
          <a:prstGeom prst="rect">
            <a:avLst/>
          </a:prstGeom>
          <a:noFill/>
        </p:spPr>
      </p:pic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298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6550223"/>
            <a:ext cx="25717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Book Antiqua" pitchFamily="18" charset="0"/>
              </a:rPr>
              <a:t>musafirova.ucoz.ru</a:t>
            </a:r>
            <a:endParaRPr lang="ru-RU" sz="1400" dirty="0">
              <a:solidFill>
                <a:schemeClr val="bg1"/>
              </a:solidFill>
              <a:latin typeface="Book Antiqua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0099"/>
                </a:solidFill>
              </a:rPr>
              <a:t>Муниципальное автономное дошкольное образовательное учреждение «Детский сад № 55 г. Благовещенска»</a:t>
            </a:r>
            <a:endParaRPr lang="ru-RU" sz="2000" dirty="0">
              <a:solidFill>
                <a:srgbClr val="000099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785786" y="1571612"/>
            <a:ext cx="6929486" cy="3543311"/>
          </a:xfrm>
        </p:spPr>
        <p:txBody>
          <a:bodyPr>
            <a:normAutofit fontScale="92500" lnSpcReduction="10000"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О</a:t>
            </a:r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т</a:t>
            </a:r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к</a:t>
            </a:r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у</a:t>
            </a:r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д</a:t>
            </a:r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а</a:t>
            </a:r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п</a:t>
            </a:r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р</a:t>
            </a:r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и</a:t>
            </a:r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х</a:t>
            </a:r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о</a:t>
            </a:r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д</a:t>
            </a:r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и</a:t>
            </a:r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т</a:t>
            </a:r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м</a:t>
            </a:r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о</a:t>
            </a:r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л</a:t>
            </a:r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о</a:t>
            </a:r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к</a:t>
            </a:r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о</a:t>
            </a:r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?</a:t>
            </a:r>
            <a:endParaRPr lang="ru-RU" sz="8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Заголовок 6"/>
          <p:cNvSpPr txBox="1">
            <a:spLocks/>
          </p:cNvSpPr>
          <p:nvPr/>
        </p:nvSpPr>
        <p:spPr>
          <a:xfrm>
            <a:off x="5486432" y="5429264"/>
            <a:ext cx="365756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Разработал: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Демченко Г.С., воспитатель высшей кв. категории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КОРОВЫ\16e23f27303a1dadbec1f6300d5f457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428604"/>
            <a:ext cx="3898779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https://storage.gra1.cloud.ovh.net/v1/AUTH_621f012dadb341338ce3ac0248bb2b39/inlearno/events_preview/f1710c89b78f629e0feb70fda56834e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428604"/>
            <a:ext cx="3905277" cy="29289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Выноска-облако 3"/>
          <p:cNvSpPr/>
          <p:nvPr/>
        </p:nvSpPr>
        <p:spPr>
          <a:xfrm>
            <a:off x="785786" y="4071942"/>
            <a:ext cx="7286676" cy="2286040"/>
          </a:xfrm>
          <a:prstGeom prst="cloudCallout">
            <a:avLst>
              <a:gd name="adj1" fmla="val 2324"/>
              <a:gd name="adj2" fmla="val -86315"/>
            </a:avLst>
          </a:prstGeom>
          <a:solidFill>
            <a:srgbClr val="FFFF99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990099"/>
                </a:solidFill>
                <a:latin typeface="TruthCYR Medium" pitchFamily="50" charset="-52"/>
                <a:ea typeface="Batang" pitchFamily="18" charset="-127"/>
                <a:cs typeface="David" pitchFamily="34" charset="-79"/>
              </a:rPr>
              <a:t>На молочных комбинатах работают автоматические машины по розливу молока, изготовлению творога, сметаны, мороженного. </a:t>
            </a:r>
            <a:endParaRPr lang="ru-RU" sz="1600" dirty="0">
              <a:solidFill>
                <a:srgbClr val="990099"/>
              </a:solidFill>
              <a:latin typeface="TruthCYR Medium" pitchFamily="50" charset="-52"/>
              <a:ea typeface="Batang" pitchFamily="18" charset="-127"/>
              <a:cs typeface="David" pitchFamily="34" charset="-79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''Хладокомбинат''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9124" y="428604"/>
            <a:ext cx="4202235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8" name="Picture 2" descr="http://www.dairynews.ru/imagesnew2/1bla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428604"/>
            <a:ext cx="3643338" cy="24405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Выноска-облако 3"/>
          <p:cNvSpPr/>
          <p:nvPr/>
        </p:nvSpPr>
        <p:spPr>
          <a:xfrm>
            <a:off x="785786" y="3571876"/>
            <a:ext cx="7286676" cy="2286040"/>
          </a:xfrm>
          <a:prstGeom prst="cloudCallout">
            <a:avLst>
              <a:gd name="adj1" fmla="val -2014"/>
              <a:gd name="adj2" fmla="val -99648"/>
            </a:avLst>
          </a:prstGeom>
          <a:solidFill>
            <a:srgbClr val="FFFF99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990099"/>
                </a:solidFill>
                <a:latin typeface="TruthCYR Medium" pitchFamily="50" charset="-52"/>
                <a:ea typeface="Batang" pitchFamily="18" charset="-127"/>
                <a:cs typeface="David" pitchFamily="34" charset="-79"/>
              </a:rPr>
              <a:t>В нашем городе тоже есть молочные комбинаты. В их цехах производят много разных продуктов. </a:t>
            </a:r>
            <a:endParaRPr lang="ru-RU" sz="1600" dirty="0">
              <a:solidFill>
                <a:srgbClr val="990099"/>
              </a:solidFill>
              <a:latin typeface="TruthCYR Medium" pitchFamily="50" charset="-52"/>
              <a:ea typeface="Batang" pitchFamily="18" charset="-127"/>
              <a:cs typeface="David" pitchFamily="34" charset="-79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://www.amurmilk.ru/files/amurmilk/imagecache/product/images/product-cheese_0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643182"/>
            <a:ext cx="1905000" cy="16430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80" name="Picture 8" descr="http://www.amurmilk.ru/files/amurmilk/imagecache/product/images/product-butt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643182"/>
            <a:ext cx="1933031" cy="16430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86" name="Picture 14" descr="http://hladkom.ru/images/catalog/maionez/provansal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15206" y="2643182"/>
            <a:ext cx="1500198" cy="16430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4" name="Picture 2" descr="http://hladkom.ru/images/slider/3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00298" y="2643182"/>
            <a:ext cx="2339025" cy="16430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82" name="Picture 10" descr="http://hladkom.ru/images/catalog/icecream/vafel/vanil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428728" y="4500570"/>
            <a:ext cx="1500198" cy="16430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6" name="Picture 4" descr="http://www.amurmilk.ru/files/amurmilk/imagecache/product/images/smetana_obshchaya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43306" y="4500570"/>
            <a:ext cx="1905000" cy="16097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84" name="Picture 12" descr="http://hladkom.ru/images/catalog/kilslomoloch/tvorog/tvorog5g3001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357950" y="4500570"/>
            <a:ext cx="1500198" cy="15716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Выноска-облако 8"/>
          <p:cNvSpPr/>
          <p:nvPr/>
        </p:nvSpPr>
        <p:spPr>
          <a:xfrm>
            <a:off x="1142976" y="428604"/>
            <a:ext cx="6929486" cy="1857412"/>
          </a:xfrm>
          <a:prstGeom prst="cloudCallout">
            <a:avLst>
              <a:gd name="adj1" fmla="val 5096"/>
              <a:gd name="adj2" fmla="val 83339"/>
            </a:avLst>
          </a:prstGeom>
          <a:solidFill>
            <a:srgbClr val="FFFF99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990099"/>
                </a:solidFill>
                <a:latin typeface="TruthCYR Medium" pitchFamily="50" charset="-52"/>
                <a:ea typeface="Batang" pitchFamily="18" charset="-127"/>
                <a:cs typeface="David" pitchFamily="34" charset="-79"/>
              </a:rPr>
              <a:t>Молочные продукты – это творог, масло, сыр, йогурт, майонез, кефир, сметана и многое другое. </a:t>
            </a:r>
            <a:endParaRPr lang="ru-RU" sz="1600" dirty="0">
              <a:solidFill>
                <a:srgbClr val="990099"/>
              </a:solidFill>
              <a:latin typeface="TruthCYR Medium" pitchFamily="50" charset="-52"/>
              <a:ea typeface="Batang" pitchFamily="18" charset="-127"/>
              <a:cs typeface="David" pitchFamily="34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koltso-kazan.ru/sites/default/files/11_44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500042"/>
            <a:ext cx="4351073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 descr="http://gaz.4u.kz/upload/images/97899_771055_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3286124"/>
            <a:ext cx="4095780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Выноска-облако 3"/>
          <p:cNvSpPr/>
          <p:nvPr/>
        </p:nvSpPr>
        <p:spPr>
          <a:xfrm>
            <a:off x="5000628" y="714356"/>
            <a:ext cx="3786214" cy="2286016"/>
          </a:xfrm>
          <a:prstGeom prst="cloudCallout">
            <a:avLst>
              <a:gd name="adj1" fmla="val -55932"/>
              <a:gd name="adj2" fmla="val 63172"/>
            </a:avLst>
          </a:prstGeom>
          <a:solidFill>
            <a:srgbClr val="FFFF99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990099"/>
                </a:solidFill>
                <a:latin typeface="TruthCYR Medium" pitchFamily="50" charset="-52"/>
                <a:ea typeface="Batang" pitchFamily="18" charset="-127"/>
                <a:cs typeface="David" pitchFamily="34" charset="-79"/>
              </a:rPr>
              <a:t>Машины везут молочные продукты в магазин.</a:t>
            </a:r>
            <a:endParaRPr lang="ru-RU" sz="1600" dirty="0">
              <a:solidFill>
                <a:srgbClr val="990099"/>
              </a:solidFill>
              <a:latin typeface="TruthCYR Medium" pitchFamily="50" charset="-52"/>
              <a:ea typeface="Batang" pitchFamily="18" charset="-127"/>
              <a:cs typeface="David" pitchFamily="34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ampravda.ru/files/articles-2/63103/q2bc8to22son-6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428604"/>
            <a:ext cx="4068788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6628" name="Picture 4" descr="http://prodano.by/media/images/news/4953e78bb37a2f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3286124"/>
            <a:ext cx="4095778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Выноска-облако 3"/>
          <p:cNvSpPr/>
          <p:nvPr/>
        </p:nvSpPr>
        <p:spPr>
          <a:xfrm>
            <a:off x="5000628" y="714356"/>
            <a:ext cx="3786214" cy="2286016"/>
          </a:xfrm>
          <a:prstGeom prst="cloudCallout">
            <a:avLst>
              <a:gd name="adj1" fmla="val -59510"/>
              <a:gd name="adj2" fmla="val 57246"/>
            </a:avLst>
          </a:prstGeom>
          <a:solidFill>
            <a:srgbClr val="FFFF99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990099"/>
                </a:solidFill>
                <a:latin typeface="TruthCYR Medium" pitchFamily="50" charset="-52"/>
                <a:ea typeface="Batang" pitchFamily="18" charset="-127"/>
                <a:cs typeface="David" pitchFamily="34" charset="-79"/>
              </a:rPr>
              <a:t>Так выглядят витрины молочного отдела в магазинах. </a:t>
            </a:r>
            <a:endParaRPr lang="ru-RU" sz="1600" dirty="0">
              <a:solidFill>
                <a:srgbClr val="990099"/>
              </a:solidFill>
              <a:latin typeface="TruthCYR Medium" pitchFamily="50" charset="-52"/>
              <a:ea typeface="Batang" pitchFamily="18" charset="-127"/>
              <a:cs typeface="David" pitchFamily="34" charset="-79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player.myshared.ru/9/892723/slides/slide_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5357850" cy="40719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Выноска-облако 2"/>
          <p:cNvSpPr/>
          <p:nvPr/>
        </p:nvSpPr>
        <p:spPr>
          <a:xfrm>
            <a:off x="4929190" y="4143380"/>
            <a:ext cx="3786214" cy="2286016"/>
          </a:xfrm>
          <a:prstGeom prst="cloudCallout">
            <a:avLst>
              <a:gd name="adj1" fmla="val -57721"/>
              <a:gd name="adj2" fmla="val -63247"/>
            </a:avLst>
          </a:prstGeom>
          <a:solidFill>
            <a:srgbClr val="FFFF99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990099"/>
                </a:solidFill>
                <a:latin typeface="TruthCYR Medium" pitchFamily="50" charset="-52"/>
                <a:ea typeface="Batang" pitchFamily="18" charset="-127"/>
                <a:cs typeface="David" pitchFamily="34" charset="-79"/>
              </a:rPr>
              <a:t>Мы покупаем молочные продукты в магазинах. </a:t>
            </a:r>
            <a:endParaRPr lang="ru-RU" sz="1600" dirty="0">
              <a:solidFill>
                <a:srgbClr val="990099"/>
              </a:solidFill>
              <a:latin typeface="TruthCYR Medium" pitchFamily="50" charset="-52"/>
              <a:ea typeface="Batang" pitchFamily="18" charset="-127"/>
              <a:cs typeface="David" pitchFamily="34" charset="-79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7"/>
          <p:cNvSpPr txBox="1">
            <a:spLocks/>
          </p:cNvSpPr>
          <p:nvPr/>
        </p:nvSpPr>
        <p:spPr>
          <a:xfrm>
            <a:off x="1071538" y="1643050"/>
            <a:ext cx="6929486" cy="3543311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8800" b="1" i="0" u="none" strike="noStrike" kern="1200" cap="none" spc="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О</a:t>
            </a:r>
            <a:r>
              <a:rPr kumimoji="0" lang="ru-RU" sz="8800" b="1" i="0" u="none" strike="noStrike" kern="1200" cap="none" spc="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т</a:t>
            </a:r>
            <a:r>
              <a:rPr kumimoji="0" lang="ru-RU" sz="8800" b="1" i="0" u="none" strike="noStrike" kern="1200" cap="none" spc="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к</a:t>
            </a:r>
            <a:r>
              <a:rPr kumimoji="0" lang="ru-RU" sz="8800" b="1" i="0" u="none" strike="noStrike" kern="1200" cap="none" spc="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у</a:t>
            </a:r>
            <a:r>
              <a:rPr kumimoji="0" lang="ru-RU" sz="8800" b="1" i="0" u="none" strike="noStrike" kern="1200" cap="none" spc="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д</a:t>
            </a:r>
            <a:r>
              <a:rPr kumimoji="0" lang="ru-RU" sz="8800" b="1" i="0" u="none" strike="noStrike" kern="1200" cap="none" spc="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а</a:t>
            </a:r>
            <a:r>
              <a:rPr kumimoji="0" lang="ru-RU" sz="8800" b="1" i="0" u="none" strike="noStrike" kern="1200" cap="none" spc="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8800" b="1" i="0" u="none" strike="noStrike" kern="1200" cap="none" spc="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п</a:t>
            </a:r>
            <a:r>
              <a:rPr kumimoji="0" lang="ru-RU" sz="8800" b="1" i="0" u="none" strike="noStrike" kern="1200" cap="none" spc="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р</a:t>
            </a:r>
            <a:r>
              <a:rPr kumimoji="0" lang="ru-RU" sz="8800" b="1" i="0" u="none" strike="noStrike" kern="1200" cap="none" spc="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и</a:t>
            </a:r>
            <a:r>
              <a:rPr kumimoji="0" lang="ru-RU" sz="8800" b="1" i="0" u="none" strike="noStrike" kern="1200" cap="none" spc="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х</a:t>
            </a:r>
            <a:r>
              <a:rPr kumimoji="0" lang="ru-RU" sz="8800" b="1" i="0" u="none" strike="noStrike" kern="1200" cap="none" spc="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о</a:t>
            </a:r>
            <a:r>
              <a:rPr kumimoji="0" lang="ru-RU" sz="8800" b="1" i="0" u="none" strike="noStrike" kern="1200" cap="none" spc="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д</a:t>
            </a:r>
            <a:r>
              <a:rPr kumimoji="0" lang="ru-RU" sz="8800" b="1" i="0" u="none" strike="noStrike" kern="1200" cap="none" spc="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и</a:t>
            </a:r>
            <a:r>
              <a:rPr kumimoji="0" lang="ru-RU" sz="8800" b="1" i="0" u="none" strike="noStrike" kern="1200" cap="none" spc="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т</a:t>
            </a:r>
            <a:r>
              <a:rPr kumimoji="0" lang="ru-RU" sz="8800" b="1" i="0" u="none" strike="noStrike" kern="1200" cap="none" spc="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ru-RU" sz="8800" b="1" i="0" u="none" strike="noStrike" kern="1200" cap="none" spc="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м</a:t>
            </a:r>
            <a:r>
              <a:rPr kumimoji="0" lang="ru-RU" sz="8800" b="1" i="0" u="none" strike="noStrike" kern="1200" cap="none" spc="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о</a:t>
            </a:r>
            <a:r>
              <a:rPr kumimoji="0" lang="ru-RU" sz="8800" b="1" i="0" u="none" strike="noStrike" kern="1200" cap="none" spc="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л</a:t>
            </a:r>
            <a:r>
              <a:rPr kumimoji="0" lang="ru-RU" sz="8800" b="1" i="0" u="none" strike="noStrike" kern="1200" cap="none" spc="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о</a:t>
            </a:r>
            <a:r>
              <a:rPr kumimoji="0" lang="ru-RU" sz="8800" b="1" i="0" u="none" strike="noStrike" kern="1200" cap="none" spc="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к</a:t>
            </a:r>
            <a:r>
              <a:rPr kumimoji="0" lang="ru-RU" sz="8800" b="1" i="0" u="none" strike="noStrike" kern="1200" cap="none" spc="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о</a:t>
            </a:r>
            <a:r>
              <a:rPr kumimoji="0" lang="ru-RU" sz="8800" b="1" i="0" u="none" strike="noStrike" kern="1200" cap="none" spc="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?</a:t>
            </a:r>
            <a:endParaRPr kumimoji="0" lang="ru-RU" sz="8800" b="1" i="0" u="none" strike="noStrike" kern="1200" cap="none" spc="0" normalizeH="0" baseline="0" noProof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3" name="Далеко-далеко на лугу пасется ко....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8072462" y="6000768"/>
            <a:ext cx="690546" cy="5179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Picture 3" descr="F:\КОРОВЫ\1_002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357166"/>
            <a:ext cx="2786082" cy="18334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8676" name="Picture 4" descr="F:\КОРОВЫ\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72198" y="357166"/>
            <a:ext cx="2714644" cy="1857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8678" name="Picture 6" descr="F:\КОРОВЫ\Loot-Eksteen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2357430"/>
            <a:ext cx="2783105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8679" name="Picture 7" descr="F:\КОРОВЫ\mng09102011130807000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72198" y="2428868"/>
            <a:ext cx="2714644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8680" name="Picture 8" descr="F:\КОРОВЫ\ovca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86116" y="4500570"/>
            <a:ext cx="2635499" cy="2000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8681" name="Picture 9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86116" y="357166"/>
            <a:ext cx="2617662" cy="1857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8682" name="Picture 10" descr="F:\КОРОВЫ\shutterstock_107555999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357554" y="2500306"/>
            <a:ext cx="2500329" cy="17402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fudz.ru/pictures/1225950198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143512"/>
            <a:ext cx="3044813" cy="1714487"/>
          </a:xfrm>
          <a:prstGeom prst="rect">
            <a:avLst/>
          </a:prstGeom>
          <a:noFill/>
        </p:spPr>
      </p:pic>
      <p:pic>
        <p:nvPicPr>
          <p:cNvPr id="2050" name="Picture 2" descr="C:\Documents and Settings\Администратор\Рабочий стол\romash7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11820" y="4857760"/>
            <a:ext cx="1646460" cy="1728386"/>
          </a:xfrm>
          <a:prstGeom prst="rect">
            <a:avLst/>
          </a:prstGeom>
          <a:noFill/>
        </p:spPr>
      </p:pic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298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6550223"/>
            <a:ext cx="25717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Book Antiqua" pitchFamily="18" charset="0"/>
              </a:rPr>
              <a:t>musafirova.ucoz.ru</a:t>
            </a:r>
            <a:endParaRPr lang="ru-RU" sz="1400" dirty="0">
              <a:solidFill>
                <a:schemeClr val="bg1"/>
              </a:solidFill>
              <a:latin typeface="Book Antiqua" pitchFamily="18" charset="0"/>
            </a:endParaRPr>
          </a:p>
        </p:txBody>
      </p:sp>
      <p:pic>
        <p:nvPicPr>
          <p:cNvPr id="1026" name="Picture 2" descr="http://dalaaadno.ru/wp-content/uploads/sites/9/2017/02/3-11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500042"/>
            <a:ext cx="4286280" cy="25449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http://uk-rosagro.com/wp-content/uploads/2016/08/12.jpg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500034" y="3429000"/>
            <a:ext cx="4285910" cy="2852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Выноска-облако 7"/>
          <p:cNvSpPr/>
          <p:nvPr/>
        </p:nvSpPr>
        <p:spPr>
          <a:xfrm>
            <a:off x="5000628" y="1857364"/>
            <a:ext cx="3786214" cy="3786214"/>
          </a:xfrm>
          <a:prstGeom prst="cloudCallout">
            <a:avLst>
              <a:gd name="adj1" fmla="val -69309"/>
              <a:gd name="adj2" fmla="val -54364"/>
            </a:avLst>
          </a:prstGeom>
          <a:solidFill>
            <a:srgbClr val="FFFF99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990099"/>
                </a:solidFill>
                <a:latin typeface="TruthCYR Medium" pitchFamily="50" charset="-52"/>
                <a:ea typeface="Batang" pitchFamily="18" charset="-127"/>
                <a:cs typeface="David" pitchFamily="34" charset="-79"/>
              </a:rPr>
              <a:t>Корова – домашнее животное, которое дает молоко. Люди заботятся о корове, ухаживают за ней, кормят. Летом когда много свежей зеленой травы, коровы пасутся на лугах. </a:t>
            </a:r>
            <a:endParaRPr lang="ru-RU" sz="1600" dirty="0">
              <a:solidFill>
                <a:srgbClr val="990099"/>
              </a:solidFill>
              <a:latin typeface="TruthCYR Medium" pitchFamily="50" charset="-52"/>
              <a:ea typeface="Batang" pitchFamily="18" charset="-127"/>
              <a:cs typeface="David" pitchFamily="34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:\КОРОВЫ\140422084928_1_900x6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500042"/>
            <a:ext cx="4000528" cy="26625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363" name="Picture 3" descr="F:\КОРОВЫ\IMG_76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500043"/>
            <a:ext cx="4071934" cy="26678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Выноска-облако 3"/>
          <p:cNvSpPr/>
          <p:nvPr/>
        </p:nvSpPr>
        <p:spPr>
          <a:xfrm>
            <a:off x="1000100" y="3857628"/>
            <a:ext cx="7215238" cy="2500354"/>
          </a:xfrm>
          <a:prstGeom prst="cloudCallout">
            <a:avLst>
              <a:gd name="adj1" fmla="val -834"/>
              <a:gd name="adj2" fmla="val -84633"/>
            </a:avLst>
          </a:prstGeom>
          <a:solidFill>
            <a:srgbClr val="FFFF99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990099"/>
                </a:solidFill>
                <a:latin typeface="TruthCYR Medium" pitchFamily="50" charset="-52"/>
                <a:ea typeface="Batang" pitchFamily="18" charset="-127"/>
                <a:cs typeface="David" pitchFamily="34" charset="-79"/>
              </a:rPr>
              <a:t>Зимой, когда кругом лежит снег и нет свежей травы, коровы содержатся на фермах. Там же их кормят сухой травой – сеном, которое заготавливают летом. </a:t>
            </a:r>
            <a:endParaRPr lang="ru-RU" sz="1600" dirty="0">
              <a:solidFill>
                <a:srgbClr val="990099"/>
              </a:solidFill>
              <a:latin typeface="TruthCYR Medium" pitchFamily="50" charset="-52"/>
              <a:ea typeface="Batang" pitchFamily="18" charset="-127"/>
              <a:cs typeface="David" pitchFamily="34" charset="-79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strana.ru/media/images/original/original2413878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357166"/>
            <a:ext cx="4000528" cy="26670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411" name="Picture 3" descr="F:\КОРОВЫ\45e525b3c2bb115dc3e8877c73a7a4c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3357562"/>
            <a:ext cx="4239702" cy="28194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Выноска-облако 3"/>
          <p:cNvSpPr/>
          <p:nvPr/>
        </p:nvSpPr>
        <p:spPr>
          <a:xfrm>
            <a:off x="5143504" y="500042"/>
            <a:ext cx="3357586" cy="2286040"/>
          </a:xfrm>
          <a:prstGeom prst="cloudCallout">
            <a:avLst>
              <a:gd name="adj1" fmla="val -66929"/>
              <a:gd name="adj2" fmla="val 46158"/>
            </a:avLst>
          </a:prstGeom>
          <a:solidFill>
            <a:srgbClr val="FFFF99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990099"/>
                </a:solidFill>
                <a:latin typeface="TruthCYR Medium" pitchFamily="50" charset="-52"/>
                <a:ea typeface="Batang" pitchFamily="18" charset="-127"/>
                <a:cs typeface="David" pitchFamily="34" charset="-79"/>
              </a:rPr>
              <a:t>Очень давно сено для коров заготавливали вручную, косили его косой. </a:t>
            </a:r>
            <a:endParaRPr lang="ru-RU" sz="1600" dirty="0">
              <a:solidFill>
                <a:srgbClr val="990099"/>
              </a:solidFill>
              <a:latin typeface="TruthCYR Medium" pitchFamily="50" charset="-52"/>
              <a:ea typeface="Batang" pitchFamily="18" charset="-127"/>
              <a:cs typeface="David" pitchFamily="34" charset="-79"/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5286380" y="3571876"/>
            <a:ext cx="3357586" cy="2428916"/>
          </a:xfrm>
          <a:prstGeom prst="cloudCallout">
            <a:avLst>
              <a:gd name="adj1" fmla="val -78024"/>
              <a:gd name="adj2" fmla="val -17051"/>
            </a:avLst>
          </a:prstGeom>
          <a:solidFill>
            <a:srgbClr val="FFFF99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990099"/>
                </a:solidFill>
                <a:latin typeface="TruthCYR Medium" pitchFamily="50" charset="-52"/>
                <a:ea typeface="Batang" pitchFamily="18" charset="-127"/>
                <a:cs typeface="David" pitchFamily="34" charset="-79"/>
              </a:rPr>
              <a:t>В настоящее время заготавливать сено для коров помогает людям специальная техника. </a:t>
            </a:r>
            <a:endParaRPr lang="ru-RU" sz="1600" dirty="0">
              <a:solidFill>
                <a:srgbClr val="990099"/>
              </a:solidFill>
              <a:latin typeface="TruthCYR Medium" pitchFamily="50" charset="-52"/>
              <a:ea typeface="Batang" pitchFamily="18" charset="-127"/>
              <a:cs typeface="David" pitchFamily="34" charset="-79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-fotki.yandex.ru/get/37849/230440400.2c5/0_15c1f3_2bbe6d24_ori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428604"/>
            <a:ext cx="4000528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http://makariev.smi44.ru/wp-content/uploads/2015/07/%D0%BA%D0%BE%D1%80%D0%BC%D0%B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428604"/>
            <a:ext cx="3533255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Выноска-облако 3"/>
          <p:cNvSpPr/>
          <p:nvPr/>
        </p:nvSpPr>
        <p:spPr>
          <a:xfrm>
            <a:off x="1785918" y="4071942"/>
            <a:ext cx="5857916" cy="2286040"/>
          </a:xfrm>
          <a:prstGeom prst="cloudCallout">
            <a:avLst>
              <a:gd name="adj1" fmla="val 697"/>
              <a:gd name="adj2" fmla="val -90266"/>
            </a:avLst>
          </a:prstGeom>
          <a:solidFill>
            <a:srgbClr val="FFFF99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990099"/>
                </a:solidFill>
                <a:latin typeface="TruthCYR Medium" pitchFamily="50" charset="-52"/>
                <a:ea typeface="Batang" pitchFamily="18" charset="-127"/>
                <a:cs typeface="David" pitchFamily="34" charset="-79"/>
              </a:rPr>
              <a:t>Специальные машины косят сено, укладывают его в стога, а затем сворачивают в тюки. </a:t>
            </a:r>
            <a:endParaRPr lang="ru-RU" sz="1600" dirty="0">
              <a:solidFill>
                <a:srgbClr val="990099"/>
              </a:solidFill>
              <a:latin typeface="TruthCYR Medium" pitchFamily="50" charset="-52"/>
              <a:ea typeface="Batang" pitchFamily="18" charset="-127"/>
              <a:cs typeface="David" pitchFamily="34" charset="-79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F:\КОРОВЫ\1402383762_2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7" y="428604"/>
            <a:ext cx="4357718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5" name="Picture 3" descr="F:\КОРОВЫ\1_1238267340_1_milking-cow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3571876"/>
            <a:ext cx="3805414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Выноска-облако 3"/>
          <p:cNvSpPr/>
          <p:nvPr/>
        </p:nvSpPr>
        <p:spPr>
          <a:xfrm>
            <a:off x="428596" y="3786190"/>
            <a:ext cx="4214842" cy="2428916"/>
          </a:xfrm>
          <a:prstGeom prst="cloudCallout">
            <a:avLst>
              <a:gd name="adj1" fmla="val 36676"/>
              <a:gd name="adj2" fmla="val -81189"/>
            </a:avLst>
          </a:prstGeom>
          <a:solidFill>
            <a:srgbClr val="FFFF99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990099"/>
                </a:solidFill>
                <a:latin typeface="TruthCYR Medium" pitchFamily="50" charset="-52"/>
                <a:ea typeface="Batang" pitchFamily="18" charset="-127"/>
                <a:cs typeface="David" pitchFamily="34" charset="-79"/>
              </a:rPr>
              <a:t>Корова – не совсем обычное животное. </a:t>
            </a:r>
          </a:p>
          <a:p>
            <a:pPr algn="ctr"/>
            <a:r>
              <a:rPr lang="ru-RU" sz="1600" dirty="0" smtClean="0">
                <a:solidFill>
                  <a:srgbClr val="990099"/>
                </a:solidFill>
                <a:latin typeface="TruthCYR Medium" pitchFamily="50" charset="-52"/>
                <a:ea typeface="Batang" pitchFamily="18" charset="-127"/>
                <a:cs typeface="David" pitchFamily="34" charset="-79"/>
              </a:rPr>
              <a:t>У нее есть особый орган – вымя, в котором вырабатывается и накапливается молоко. </a:t>
            </a:r>
            <a:endParaRPr lang="ru-RU" sz="1600" dirty="0">
              <a:solidFill>
                <a:srgbClr val="990099"/>
              </a:solidFill>
              <a:latin typeface="TruthCYR Medium" pitchFamily="50" charset="-52"/>
              <a:ea typeface="Batang" pitchFamily="18" charset="-127"/>
              <a:cs typeface="David" pitchFamily="34" charset="-79"/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5286380" y="642918"/>
            <a:ext cx="3429024" cy="2428916"/>
          </a:xfrm>
          <a:prstGeom prst="cloudCallout">
            <a:avLst>
              <a:gd name="adj1" fmla="val -21"/>
              <a:gd name="adj2" fmla="val 105648"/>
            </a:avLst>
          </a:prstGeom>
          <a:solidFill>
            <a:srgbClr val="FFFF99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990099"/>
                </a:solidFill>
                <a:latin typeface="TruthCYR Medium" pitchFamily="50" charset="-52"/>
                <a:ea typeface="Batang" pitchFamily="18" charset="-127"/>
                <a:cs typeface="David" pitchFamily="34" charset="-79"/>
              </a:rPr>
              <a:t>Молоко из вымени выдаивают. Раньше это делали вручную. </a:t>
            </a:r>
            <a:endParaRPr lang="ru-RU" sz="1600" dirty="0">
              <a:solidFill>
                <a:srgbClr val="990099"/>
              </a:solidFill>
              <a:latin typeface="TruthCYR Medium" pitchFamily="50" charset="-52"/>
              <a:ea typeface="Batang" pitchFamily="18" charset="-127"/>
              <a:cs typeface="David" pitchFamily="34" charset="-79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agroinformer.com/image_objava/20121117191352_full407577d9511094b51b30ccc8f2e64c7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7686" y="428604"/>
            <a:ext cx="4191029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56" name="Picture 4" descr="http://orenburg.milknet.ru/data/tradeboard/8280/tradeboardLEOapy_im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428604"/>
            <a:ext cx="3414988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Выноска-облако 3"/>
          <p:cNvSpPr/>
          <p:nvPr/>
        </p:nvSpPr>
        <p:spPr>
          <a:xfrm>
            <a:off x="785786" y="4071942"/>
            <a:ext cx="7286676" cy="2286040"/>
          </a:xfrm>
          <a:prstGeom prst="cloudCallout">
            <a:avLst>
              <a:gd name="adj1" fmla="val -929"/>
              <a:gd name="adj2" fmla="val -81377"/>
            </a:avLst>
          </a:prstGeom>
          <a:solidFill>
            <a:srgbClr val="FFFF99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990099"/>
                </a:solidFill>
                <a:latin typeface="TruthCYR Medium" pitchFamily="50" charset="-52"/>
                <a:ea typeface="Batang" pitchFamily="18" charset="-127"/>
                <a:cs typeface="David" pitchFamily="34" charset="-79"/>
              </a:rPr>
              <a:t>В настоящее время на молочных фермах ручная дойка не используется. Коров доят специальным доильным аппаратом. </a:t>
            </a:r>
            <a:endParaRPr lang="ru-RU" sz="1600" dirty="0">
              <a:solidFill>
                <a:srgbClr val="990099"/>
              </a:solidFill>
              <a:latin typeface="TruthCYR Medium" pitchFamily="50" charset="-52"/>
              <a:ea typeface="Batang" pitchFamily="18" charset="-127"/>
              <a:cs typeface="David" pitchFamily="34" charset="-79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" descr="F:\КОРОВЫ\1589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500042"/>
            <a:ext cx="5541890" cy="38576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Выноска-облако 2"/>
          <p:cNvSpPr/>
          <p:nvPr/>
        </p:nvSpPr>
        <p:spPr>
          <a:xfrm>
            <a:off x="3857620" y="3714752"/>
            <a:ext cx="5000660" cy="2857544"/>
          </a:xfrm>
          <a:prstGeom prst="cloudCallout">
            <a:avLst>
              <a:gd name="adj1" fmla="val -40057"/>
              <a:gd name="adj2" fmla="val -109373"/>
            </a:avLst>
          </a:prstGeom>
          <a:solidFill>
            <a:srgbClr val="FFFF99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990099"/>
                </a:solidFill>
                <a:latin typeface="TruthCYR Medium" pitchFamily="50" charset="-52"/>
                <a:ea typeface="Batang" pitchFamily="18" charset="-127"/>
                <a:cs typeface="David" pitchFamily="34" charset="-79"/>
              </a:rPr>
              <a:t>Много молока можно надоить от одной коровы. Целое ведро. Все молоко на молочной ферме собирается в большие емкости для молока. </a:t>
            </a:r>
            <a:endParaRPr lang="ru-RU" sz="1600" dirty="0">
              <a:solidFill>
                <a:srgbClr val="990099"/>
              </a:solidFill>
              <a:latin typeface="TruthCYR Medium" pitchFamily="50" charset="-52"/>
              <a:ea typeface="Batang" pitchFamily="18" charset="-127"/>
              <a:cs typeface="David" pitchFamily="34" charset="-79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F:\КОРОВЫ\3307-09 IMG_235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14612" y="2285992"/>
            <a:ext cx="5757861" cy="3714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Выноска-облако 2"/>
          <p:cNvSpPr/>
          <p:nvPr/>
        </p:nvSpPr>
        <p:spPr>
          <a:xfrm>
            <a:off x="642910" y="642918"/>
            <a:ext cx="4643470" cy="2643206"/>
          </a:xfrm>
          <a:prstGeom prst="cloudCallout">
            <a:avLst>
              <a:gd name="adj1" fmla="val 75349"/>
              <a:gd name="adj2" fmla="val 67256"/>
            </a:avLst>
          </a:prstGeom>
          <a:solidFill>
            <a:srgbClr val="FFFF99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990099"/>
                </a:solidFill>
                <a:latin typeface="TruthCYR Medium" pitchFamily="50" charset="-52"/>
                <a:ea typeface="Batang" pitchFamily="18" charset="-127"/>
                <a:cs typeface="David" pitchFamily="34" charset="-79"/>
              </a:rPr>
              <a:t>Машина – молоковоз отвозит молоко с молочной фермы на молочный комбинат </a:t>
            </a:r>
            <a:r>
              <a:rPr lang="ru-RU" sz="1600" smtClean="0">
                <a:solidFill>
                  <a:srgbClr val="990099"/>
                </a:solidFill>
                <a:latin typeface="TruthCYR Medium" pitchFamily="50" charset="-52"/>
                <a:ea typeface="Batang" pitchFamily="18" charset="-127"/>
                <a:cs typeface="David" pitchFamily="34" charset="-79"/>
              </a:rPr>
              <a:t>для переработки. </a:t>
            </a:r>
            <a:endParaRPr lang="ru-RU" sz="1600" dirty="0">
              <a:solidFill>
                <a:srgbClr val="990099"/>
              </a:solidFill>
              <a:latin typeface="TruthCYR Medium" pitchFamily="50" charset="-52"/>
              <a:ea typeface="Batang" pitchFamily="18" charset="-127"/>
              <a:cs typeface="David" pitchFamily="34" charset="-79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e842a0a3d8b0e7f288c10b75eeb82ee3d782684"/>
</p:tagLst>
</file>

<file path=ppt/theme/theme1.xml><?xml version="1.0" encoding="utf-8"?>
<a:theme xmlns:a="http://schemas.openxmlformats.org/drawingml/2006/main" name="237_doV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237_doV</Template>
  <TotalTime>526</TotalTime>
  <Words>297</Words>
  <Application>Microsoft Office PowerPoint</Application>
  <PresentationFormat>Экран (4:3)</PresentationFormat>
  <Paragraphs>26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237_doV</vt:lpstr>
      <vt:lpstr>Муниципальное автономное дошкольное образовательное учреждение «Детский сад № 55 г. Благовещенска»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</dc:title>
  <dc:creator>Галина</dc:creator>
  <cp:lastModifiedBy>Галина</cp:lastModifiedBy>
  <cp:revision>34</cp:revision>
  <dcterms:created xsi:type="dcterms:W3CDTF">2017-03-21T19:57:12Z</dcterms:created>
  <dcterms:modified xsi:type="dcterms:W3CDTF">2018-06-29T21:09:49Z</dcterms:modified>
</cp:coreProperties>
</file>