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258" r:id="rId4"/>
    <p:sldId id="267" r:id="rId5"/>
    <p:sldId id="260" r:id="rId6"/>
    <p:sldId id="261" r:id="rId7"/>
    <p:sldId id="268" r:id="rId8"/>
    <p:sldId id="269" r:id="rId9"/>
    <p:sldId id="262" r:id="rId10"/>
    <p:sldId id="264" r:id="rId11"/>
    <p:sldId id="265" r:id="rId12"/>
    <p:sldId id="263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121345029239848"/>
          <c:y val="0.11020242768277766"/>
          <c:w val="0.84283625730994161"/>
          <c:h val="0.8132675440050085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FFFF00"/>
              </a:solidFill>
              <a:ln w="9525" cap="flat" cmpd="sng" algn="ctr">
                <a:solidFill>
                  <a:schemeClr val="accent2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Pt>
            <c:idx val="1"/>
            <c:bubble3D val="0"/>
            <c:spPr>
              <a:solidFill>
                <a:srgbClr val="FFC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16833031058511466"/>
                  <c:y val="-0.1027296668836729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sz="1600" dirty="0" smtClean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Book Antiqua" pitchFamily="18" charset="0"/>
                      </a:rPr>
                      <a:t>ОТ</a:t>
                    </a:r>
                    <a:r>
                      <a:rPr lang="ru-RU" sz="1600" baseline="0" dirty="0" smtClean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Book Antiqua" pitchFamily="18" charset="0"/>
                      </a:rPr>
                      <a:t> ОБРАЗА ЖИЗНИ - </a:t>
                    </a:r>
                    <a:r>
                      <a:rPr lang="ru-RU" sz="1600" dirty="0" smtClean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Book Antiqua" pitchFamily="18" charset="0"/>
                      </a:rPr>
                      <a:t>50</a:t>
                    </a:r>
                    <a:r>
                      <a:rPr lang="ru-RU" sz="1600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Book Antiqua" pitchFamily="18" charset="0"/>
                      </a:rPr>
                      <a:t>%</a:t>
                    </a:r>
                  </a:p>
                </c:rich>
              </c:tx>
              <c:spPr>
                <a:solidFill>
                  <a:srgbClr val="FF0000"/>
                </a:solidFill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4053186024938127"/>
                  <c:y val="-4.6396609551237498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sz="1400" b="1" dirty="0" smtClean="0">
                        <a:latin typeface="Book Antiqua" pitchFamily="18" charset="0"/>
                      </a:rPr>
                      <a:t>УСЛОВИЙ</a:t>
                    </a:r>
                    <a:r>
                      <a:rPr lang="ru-RU" sz="1400" b="1" baseline="0" dirty="0" smtClean="0">
                        <a:latin typeface="Book Antiqua" pitchFamily="18" charset="0"/>
                      </a:rPr>
                      <a:t> ЖИЗНИ</a:t>
                    </a:r>
                    <a:r>
                      <a:rPr lang="ru-RU" sz="1400" b="1" dirty="0" smtClean="0">
                        <a:latin typeface="Book Antiqua" pitchFamily="18" charset="0"/>
                      </a:rPr>
                      <a:t> - </a:t>
                    </a:r>
                    <a:r>
                      <a:rPr lang="en-US" sz="1400" b="1" dirty="0" smtClean="0">
                        <a:latin typeface="Book Antiqua" pitchFamily="18" charset="0"/>
                      </a:rPr>
                      <a:t>20</a:t>
                    </a:r>
                    <a:r>
                      <a:rPr lang="en-US" sz="1400" b="1" dirty="0">
                        <a:latin typeface="Book Antiqua" pitchFamily="18" charset="0"/>
                      </a:rPr>
                      <a:t>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2308675231385552E-2"/>
                  <c:y val="4.4146710610773507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sz="1400" b="1" dirty="0" smtClean="0">
                        <a:latin typeface="Book Antiqua" pitchFamily="18" charset="0"/>
                      </a:rPr>
                      <a:t>НАСЛЕДСТВЕН-НОСТИ - </a:t>
                    </a:r>
                    <a:r>
                      <a:rPr lang="en-US" sz="1400" b="1" dirty="0" smtClean="0">
                        <a:latin typeface="Book Antiqua" pitchFamily="18" charset="0"/>
                      </a:rPr>
                      <a:t>20</a:t>
                    </a:r>
                    <a:r>
                      <a:rPr lang="en-US" sz="1400" b="1" dirty="0">
                        <a:latin typeface="Book Antiqua" pitchFamily="18" charset="0"/>
                      </a:rPr>
                      <a:t>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2140460238522823"/>
                  <c:y val="8.4180998426412086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sz="1400" b="1" dirty="0" smtClean="0">
                        <a:latin typeface="Book Antiqua" pitchFamily="18" charset="0"/>
                      </a:rPr>
                      <a:t>ОТ</a:t>
                    </a:r>
                    <a:r>
                      <a:rPr lang="ru-RU" sz="1400" b="1" baseline="0" dirty="0" smtClean="0">
                        <a:latin typeface="Book Antiqua" pitchFamily="18" charset="0"/>
                      </a:rPr>
                      <a:t> МЕДИЦИНЫ - </a:t>
                    </a:r>
                    <a:r>
                      <a:rPr lang="ru-RU" sz="1400" b="1" dirty="0" smtClean="0">
                        <a:latin typeface="Book Antiqua" pitchFamily="18" charset="0"/>
                      </a:rPr>
                      <a:t>10</a:t>
                    </a:r>
                    <a:r>
                      <a:rPr lang="ru-RU" sz="1400" b="1" dirty="0">
                        <a:latin typeface="Book Antiqua" pitchFamily="18" charset="0"/>
                      </a:rPr>
                      <a:t>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 w="25398">
          <a:noFill/>
        </a:ln>
      </c:spPr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oleObject" Target="../embeddings/_____Microsoft_Excel_97-20031.xls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3720785" cy="2350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2" name="Rectangle 2"/>
          <p:cNvSpPr>
            <a:spLocks noGrp="1" noRot="1" noChangeArrowheads="1"/>
          </p:cNvSpPr>
          <p:nvPr>
            <p:ph type="ctrTitle" sz="quarter"/>
          </p:nvPr>
        </p:nvSpPr>
        <p:spPr>
          <a:xfrm>
            <a:off x="755576" y="2348880"/>
            <a:ext cx="7772400" cy="266429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5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Роль классного руководителя в реализации школьной образовательной программы: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563888" y="332656"/>
            <a:ext cx="53578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ru-RU" sz="2400" dirty="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678280" y="6113463"/>
            <a:ext cx="12715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Тула </a:t>
            </a: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2010г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5616" y="4869160"/>
            <a:ext cx="7272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«Сотвори   себя   здоровым». </a:t>
            </a:r>
            <a:endParaRPr lang="ru-RU" sz="4400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24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428604"/>
            <a:ext cx="46345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Вредная привычка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720840"/>
            <a:ext cx="78581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FFFF00"/>
                </a:solidFill>
              </a:rPr>
              <a:t>Табачный дым и никотин раздражают слизистую оболочку дыхательных путей</a:t>
            </a:r>
            <a:r>
              <a:rPr lang="ru-RU" sz="2400" b="1" i="1" dirty="0" smtClean="0">
                <a:solidFill>
                  <a:srgbClr val="FFFF00"/>
                </a:solidFill>
              </a:rPr>
              <a:t>, и выделяется повышенное количество мокроты . Развивается хронический бронхит курильщика . Поэтому по утрам будет кашель . А постоянное раздражение слизистой создает условия для внедрения инфекции, поэтому курильщик будет легко простужаться, а любая простуда перейдет в бронхи . Если нравиться болеть, а не вести активный образ жизни, тогда кури !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57166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Подростковое курение –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волнует каждого классного руководителя. При проведении анкетирования среди родителей был поставлен один вопрос: </a:t>
            </a:r>
            <a:r>
              <a:rPr lang="ru-RU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« Что Вас больше всего волнует в поведении ребенка?</a:t>
            </a:r>
            <a:r>
              <a:rPr lang="ru-RU" dirty="0" smtClean="0">
                <a:solidFill>
                  <a:srgbClr val="FFC000"/>
                </a:solidFill>
              </a:rPr>
              <a:t>»</a:t>
            </a:r>
            <a:endParaRPr lang="ru-RU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5786454"/>
            <a:ext cx="72866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Результаты опроса выдвинули на первое место проблему подросткового курения и это совпало с нашим ожиданием</a:t>
            </a: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3074" name="Диаграмма 10"/>
          <p:cNvGraphicFramePr>
            <a:graphicFrameLocks/>
          </p:cNvGraphicFramePr>
          <p:nvPr/>
        </p:nvGraphicFramePr>
        <p:xfrm>
          <a:off x="168275" y="1317625"/>
          <a:ext cx="8305800" cy="415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Worksheet" r:id="rId4" imgW="6058013" imgH="3114650" progId="Excel.Sheet.8">
                  <p:embed/>
                </p:oleObj>
              </mc:Choice>
              <mc:Fallback>
                <p:oleObj name="Worksheet" r:id="rId4" imgW="6058013" imgH="3114650" progId="Excel.Sheet.8">
                  <p:embed/>
                  <p:pic>
                    <p:nvPicPr>
                      <p:cNvPr id="0" name="Диаграмма 10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" y="1317625"/>
                        <a:ext cx="8305800" cy="415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30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500042"/>
            <a:ext cx="764386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Каждый классный руководитель  хочет видеть своих учеников здоровым, счастливыми и успешными в процессе обучения он создает оптимальные условия для непрерывного повышения уровня физической подготовленности и активности детей направленного на формирования социальной активности личности, физическое совершенствование, гармоническое развитие, реализацию двигательных способности и подготовку к самостоятельной жизнедеятельности 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поддержание физического здоровья</a:t>
            </a:r>
            <a:r>
              <a:rPr lang="en-US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отсутствие вредных привычек</a:t>
            </a:r>
            <a:r>
              <a:rPr lang="en-US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defRPr/>
            </a:pP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правильное питание</a:t>
            </a:r>
            <a:r>
              <a:rPr lang="en-US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defRPr/>
            </a:pP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альтруистическое отношение к людям</a:t>
            </a:r>
            <a:r>
              <a:rPr lang="en-US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  <a:defRPr/>
            </a:pP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радостное ощущение своего существования в   </a:t>
            </a:r>
          </a:p>
          <a:p>
            <a:pPr algn="just">
              <a:defRPr/>
            </a:pP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этом мире.</a:t>
            </a:r>
          </a:p>
        </p:txBody>
      </p:sp>
      <p:pic>
        <p:nvPicPr>
          <p:cNvPr id="4098" name="Picture 2" descr="F:\спорт\SS1010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4714884"/>
            <a:ext cx="2857488" cy="2143116"/>
          </a:xfrm>
          <a:prstGeom prst="rect">
            <a:avLst/>
          </a:prstGeom>
          <a:noFill/>
        </p:spPr>
      </p:pic>
      <p:pic>
        <p:nvPicPr>
          <p:cNvPr id="4100" name="Picture 4" descr="F:\спорт\SS1010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500306"/>
            <a:ext cx="2714612" cy="20359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4257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latin typeface="Book Antiqua" pitchFamily="18" charset="0"/>
                <a:cs typeface="Times New Roman" pitchFamily="18" charset="0"/>
              </a:rPr>
              <a:t>УТРЕННЯЯ ГИМНАСТИКА- </a:t>
            </a:r>
            <a:r>
              <a:rPr lang="ru-RU" sz="4000" b="1" u="sng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  <a:cs typeface="Times New Roman" pitchFamily="18" charset="0"/>
              </a:rPr>
              <a:t>залог успеха</a:t>
            </a:r>
            <a:endParaRPr lang="ru-RU" sz="4000" u="sng" dirty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5122" name="Picture 2" descr="F:\спорт\SS1010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214422"/>
            <a:ext cx="6130819" cy="4598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571480"/>
            <a:ext cx="80010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solidFill>
                  <a:srgbClr val="FFFF00"/>
                </a:solidFill>
                <a:latin typeface="Book Antiqua" pitchFamily="18" charset="0"/>
              </a:rPr>
              <a:t>Человек- совершенство природы. Но для того, чтобы он мог пользоваться благами жизни, наслаждаться ее красотой, очень важно иметь здоровье. </a:t>
            </a:r>
            <a:endParaRPr lang="ru-RU" sz="3200" dirty="0">
              <a:solidFill>
                <a:srgbClr val="FFFF00"/>
              </a:solidFill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4286256"/>
            <a:ext cx="83187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C000"/>
                </a:solidFill>
                <a:latin typeface="Book Antiqua" pitchFamily="18" charset="0"/>
              </a:rPr>
              <a:t>«Здоровье- не всё, но без здоровья- ничто», -говорил мудрый Сократ</a:t>
            </a:r>
            <a:r>
              <a:rPr lang="ru-RU" sz="2400" dirty="0" smtClean="0">
                <a:solidFill>
                  <a:srgbClr val="FFC000"/>
                </a:solidFill>
                <a:latin typeface="Book Antiqua" pitchFamily="18" charset="0"/>
              </a:rPr>
              <a:t>.</a:t>
            </a:r>
            <a:endParaRPr lang="ru-RU" sz="2400" dirty="0">
              <a:solidFill>
                <a:srgbClr val="FFC0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спорт\SS101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501008"/>
            <a:ext cx="2857488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179512" y="428604"/>
            <a:ext cx="878497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sz="2800" b="1" u="sng" dirty="0" smtClean="0">
                <a:solidFill>
                  <a:srgbClr val="FFC000"/>
                </a:solidFill>
                <a:latin typeface="Book Antiqua" pitchFamily="18" charset="0"/>
              </a:rPr>
              <a:t> Здоровье </a:t>
            </a:r>
            <a:r>
              <a:rPr lang="ru-RU" sz="2800" b="1" dirty="0" smtClean="0">
                <a:solidFill>
                  <a:srgbClr val="FFFF00"/>
                </a:solidFill>
              </a:rPr>
              <a:t>– </a:t>
            </a: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это такое состояние духа, эмоционально – психической и физической сфер деятельности человека, которое создает наиболее благоприятные условия для расцвета его личности, его талантов и способностей, для осознания им неразрывной связи с окружающим миром и успешной жизненной   позиции 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F:\спорт\SS1010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149080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F:\спорт\SS1010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4221088"/>
            <a:ext cx="3288365" cy="24662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85728"/>
            <a:ext cx="825017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FFFF00"/>
                </a:solidFill>
                <a:latin typeface="Book Antiqua" pitchFamily="18" charset="0"/>
              </a:rPr>
              <a:t>Здоровьесбережение в нашей школе осуществляется в учебной и внеучебной деятельности. Каждый классный руководитель  в планировании воспитательного процесса акцентирует внимание на то, чтобы:</a:t>
            </a:r>
          </a:p>
          <a:p>
            <a:endParaRPr lang="ru-RU" sz="2400" dirty="0" smtClean="0">
              <a:solidFill>
                <a:srgbClr val="FFFF00"/>
              </a:solidFill>
              <a:latin typeface="Book Antiqua" pitchFamily="18" charset="0"/>
            </a:endParaRPr>
          </a:p>
          <a:p>
            <a:pPr marL="342900" indent="-342900" algn="just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FFFF00"/>
                </a:solidFill>
                <a:latin typeface="Book Antiqua" pitchFamily="18" charset="0"/>
              </a:rPr>
              <a:t>улучшить психическое и физическое здоровье детей;</a:t>
            </a:r>
            <a:endParaRPr lang="en-US" sz="2400" dirty="0" smtClean="0">
              <a:solidFill>
                <a:srgbClr val="FFFF00"/>
              </a:solidFill>
              <a:latin typeface="Book Antiqua" pitchFamily="18" charset="0"/>
            </a:endParaRPr>
          </a:p>
          <a:p>
            <a:pPr marL="342900" indent="-342900" algn="just"/>
            <a:r>
              <a:rPr lang="ru-RU" sz="2400" dirty="0" smtClean="0">
                <a:solidFill>
                  <a:srgbClr val="FFFF00"/>
                </a:solidFill>
                <a:latin typeface="Book Antiqua" pitchFamily="18" charset="0"/>
              </a:rPr>
              <a:t> 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FFFF00"/>
                </a:solidFill>
                <a:latin typeface="Book Antiqua" pitchFamily="18" charset="0"/>
              </a:rPr>
              <a:t>рекомендует учителям работающим в его классе в разработки педагогических технологий, методик , отбор учебного материала, способствующего сохранению здоровья детей; </a:t>
            </a:r>
          </a:p>
          <a:p>
            <a:pPr marL="342900" indent="-342900" algn="just"/>
            <a:endParaRPr lang="ru-RU" sz="2400" dirty="0" smtClean="0">
              <a:solidFill>
                <a:srgbClr val="FFFF00"/>
              </a:solidFill>
              <a:latin typeface="Book Antiqua" pitchFamily="18" charset="0"/>
            </a:endParaRPr>
          </a:p>
          <a:p>
            <a:pPr marL="342900" indent="-342900" algn="just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FFFF00"/>
                </a:solidFill>
                <a:latin typeface="Book Antiqua" pitchFamily="18" charset="0"/>
              </a:rPr>
              <a:t>изучает передовой педагогический, медицинский социальный опыт  оздоровления подрастающего поколения;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FFFF00"/>
                </a:solidFill>
                <a:latin typeface="Book Antiqua" pitchFamily="18" charset="0"/>
              </a:rPr>
              <a:t>формирует   </a:t>
            </a:r>
            <a:r>
              <a:rPr lang="ru-RU" sz="2400" dirty="0" err="1" smtClean="0">
                <a:solidFill>
                  <a:srgbClr val="FFFF00"/>
                </a:solidFill>
                <a:latin typeface="Book Antiqua" pitchFamily="18" charset="0"/>
              </a:rPr>
              <a:t>валеологическое</a:t>
            </a:r>
            <a:r>
              <a:rPr lang="ru-RU" sz="2400" dirty="0" smtClean="0">
                <a:solidFill>
                  <a:srgbClr val="FFFF00"/>
                </a:solidFill>
                <a:latin typeface="Book Antiqua" pitchFamily="18" charset="0"/>
              </a:rPr>
              <a:t>  мышление.</a:t>
            </a:r>
            <a:endParaRPr lang="ru-RU" sz="2400" dirty="0">
              <a:solidFill>
                <a:srgbClr val="FFFF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3"/>
          <p:cNvGraphicFramePr>
            <a:graphicFrameLocks/>
          </p:cNvGraphicFramePr>
          <p:nvPr/>
        </p:nvGraphicFramePr>
        <p:xfrm>
          <a:off x="107504" y="1556792"/>
          <a:ext cx="8830816" cy="4813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928794" y="571480"/>
            <a:ext cx="59955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Здоровье зависит от </a:t>
            </a:r>
            <a:r>
              <a:rPr lang="ru-RU" sz="2800" b="1" dirty="0" smtClean="0">
                <a:solidFill>
                  <a:srgbClr val="FFC000"/>
                </a:solidFill>
                <a:latin typeface="Century" pitchFamily="18" charset="0"/>
              </a:rPr>
              <a:t>:</a:t>
            </a:r>
            <a:endParaRPr lang="ru-RU" sz="2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285728"/>
            <a:ext cx="7358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latin typeface="Cambria" pitchFamily="18" charset="0"/>
              </a:rPr>
              <a:t>“</a:t>
            </a:r>
            <a:r>
              <a:rPr lang="ru-RU" sz="3200" b="1" dirty="0" smtClean="0">
                <a:solidFill>
                  <a:srgbClr val="FFFF00"/>
                </a:solidFill>
                <a:latin typeface="Cambria" pitchFamily="18" charset="0"/>
              </a:rPr>
              <a:t>В здоровом теле – здоровый дух</a:t>
            </a:r>
            <a:r>
              <a:rPr lang="en-US" sz="3200" b="1" dirty="0" smtClean="0">
                <a:solidFill>
                  <a:srgbClr val="FFFF00"/>
                </a:solidFill>
                <a:latin typeface="Cambria" pitchFamily="18" charset="0"/>
              </a:rPr>
              <a:t>”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F:\спорт\SS101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052736"/>
            <a:ext cx="4453506" cy="3340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11560" y="1340768"/>
            <a:ext cx="35283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FFFF00"/>
                </a:solidFill>
                <a:latin typeface="Book Antiqua" pitchFamily="18" charset="0"/>
              </a:rPr>
              <a:t>Во внеурочное время учащиеся школы(79%) занимаются в спортивных  секциях, в танцевальной студии. Успеваемость учащихся занимающихся в спортивных секциях и танцевальной студии выше, чем тех кто их не посещает.</a:t>
            </a:r>
            <a:endParaRPr lang="ru-RU" dirty="0">
              <a:solidFill>
                <a:srgbClr val="FFFF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357166"/>
            <a:ext cx="728667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Занятия спортом и танцами повышает  физическую подготовленность детей  они сознательно владеют движениями своего тела в которых учувствуют одновременно большое количество мышечных групп, что способствует повышению обмена веществ в организме, усиление функциональной деятельности внутренних органов, совершенствуется подвижность нервных процессов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357299"/>
            <a:ext cx="8572560" cy="374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Радость для больших и маленьких, но для этого необходимо соблюдение нескольких условий </a:t>
            </a:r>
            <a:r>
              <a:rPr lang="en-US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defRPr/>
            </a:pPr>
            <a:endParaRPr lang="en-US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buFont typeface="Wingdings" pitchFamily="2" charset="2"/>
              <a:buChar char="q"/>
              <a:defRPr/>
            </a:pP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создание благоприятного морального климата, что проявляется доброжелательности, готовности простить, понять, стремление прийти на    помощь, сделать приятное друг другу</a:t>
            </a:r>
            <a:r>
              <a:rPr lang="en-US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;</a:t>
            </a:r>
            <a:endParaRPr lang="ru-RU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buFontTx/>
              <a:buChar char="-"/>
              <a:defRPr/>
            </a:pPr>
            <a:endParaRPr lang="en-US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buFont typeface="Wingdings" pitchFamily="2" charset="2"/>
              <a:buChar char="q"/>
              <a:defRPr/>
            </a:pP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тесная искренняя дружба детей,  родителей,  педагогов. Общение – великая сила, которая помогает понять ход мыслей ребенка и определить склонность к негативным поступкам, чтобы вовремя предотвратить их</a:t>
            </a:r>
            <a:r>
              <a:rPr lang="en-US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;</a:t>
            </a:r>
            <a:endParaRPr lang="ru-RU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buFontTx/>
              <a:buChar char="-"/>
              <a:defRPr/>
            </a:pPr>
            <a:endParaRPr lang="en-US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buFont typeface="Wingdings" pitchFamily="2" charset="2"/>
              <a:buChar char="q"/>
              <a:defRPr/>
            </a:pP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повышенное внимание к состоянию здоровья детей 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642918"/>
            <a:ext cx="7072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</a:rPr>
              <a:t>Здоровой образ жизни- это радость</a:t>
            </a:r>
            <a:endParaRPr lang="ru-RU" sz="2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551</Words>
  <Application>Microsoft Office PowerPoint</Application>
  <PresentationFormat>Экран (4:3)</PresentationFormat>
  <Paragraphs>42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Worksheet</vt:lpstr>
      <vt:lpstr>Роль классного руководителя в реализации школьной образовательной программы: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классного руководителя в реализации школьной образовательной программы:</dc:title>
  <dc:creator>user</dc:creator>
  <cp:lastModifiedBy>User</cp:lastModifiedBy>
  <cp:revision>23</cp:revision>
  <dcterms:created xsi:type="dcterms:W3CDTF">2010-10-19T05:57:18Z</dcterms:created>
  <dcterms:modified xsi:type="dcterms:W3CDTF">2018-06-30T04:06:57Z</dcterms:modified>
</cp:coreProperties>
</file>