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01" r:id="rId4"/>
    <p:sldId id="306" r:id="rId5"/>
    <p:sldId id="263" r:id="rId6"/>
    <p:sldId id="257" r:id="rId7"/>
    <p:sldId id="258" r:id="rId8"/>
    <p:sldId id="260" r:id="rId9"/>
    <p:sldId id="261" r:id="rId10"/>
    <p:sldId id="279" r:id="rId11"/>
    <p:sldId id="264" r:id="rId12"/>
    <p:sldId id="265" r:id="rId13"/>
    <p:sldId id="266" r:id="rId14"/>
    <p:sldId id="289" r:id="rId15"/>
    <p:sldId id="268" r:id="rId16"/>
    <p:sldId id="269" r:id="rId17"/>
    <p:sldId id="270" r:id="rId18"/>
    <p:sldId id="271" r:id="rId19"/>
    <p:sldId id="272" r:id="rId20"/>
    <p:sldId id="274" r:id="rId21"/>
    <p:sldId id="305" r:id="rId22"/>
    <p:sldId id="273" r:id="rId23"/>
    <p:sldId id="275" r:id="rId24"/>
    <p:sldId id="276" r:id="rId25"/>
    <p:sldId id="277" r:id="rId26"/>
    <p:sldId id="298" r:id="rId27"/>
    <p:sldId id="278" r:id="rId28"/>
    <p:sldId id="280" r:id="rId29"/>
    <p:sldId id="281" r:id="rId30"/>
    <p:sldId id="307" r:id="rId31"/>
    <p:sldId id="283" r:id="rId32"/>
    <p:sldId id="284" r:id="rId33"/>
    <p:sldId id="285" r:id="rId34"/>
    <p:sldId id="286" r:id="rId35"/>
    <p:sldId id="290" r:id="rId36"/>
    <p:sldId id="291" r:id="rId37"/>
    <p:sldId id="292" r:id="rId38"/>
    <p:sldId id="293" r:id="rId39"/>
    <p:sldId id="294" r:id="rId40"/>
    <p:sldId id="296" r:id="rId41"/>
    <p:sldId id="297" r:id="rId42"/>
    <p:sldId id="311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99"/>
    <a:srgbClr val="FFFF66"/>
    <a:srgbClr val="99FFCC"/>
    <a:srgbClr val="99FF99"/>
    <a:srgbClr val="99FF66"/>
    <a:srgbClr val="CCFF99"/>
    <a:srgbClr val="FFCC66"/>
    <a:srgbClr val="CC66FF"/>
    <a:srgbClr val="FF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40" autoAdjust="0"/>
    <p:restoredTop sz="94982" autoAdjust="0"/>
  </p:normalViewPr>
  <p:slideViewPr>
    <p:cSldViewPr>
      <p:cViewPr>
        <p:scale>
          <a:sx n="60" d="100"/>
          <a:sy n="60" d="100"/>
        </p:scale>
        <p:origin x="-134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0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10F1E-8562-4E5B-9D64-331B9DE7E57E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8B0EB-8098-49A9-B164-3D9ACF660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1600" b="1" dirty="0" smtClean="0"/>
              <a:t>Государственное бюджетное образовательное учреждение</a:t>
            </a:r>
            <a:br>
              <a:rPr lang="ru-RU" sz="1600" b="1" dirty="0" smtClean="0"/>
            </a:br>
            <a:r>
              <a:rPr lang="ru-RU" sz="1600" b="1" dirty="0" smtClean="0"/>
              <a:t>лицей № 378 Санкт - Петербург </a:t>
            </a:r>
            <a:endParaRPr lang="ru-RU" sz="16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  <a:solidFill>
            <a:schemeClr val="tx2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/>
              <a:t>пражнения занимательного характера для занятий </a:t>
            </a:r>
            <a:br>
              <a:rPr lang="ru-RU" dirty="0" smtClean="0"/>
            </a:br>
            <a:r>
              <a:rPr lang="ru-RU" dirty="0" smtClean="0"/>
              <a:t>  в группе продлённого дня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600" dirty="0" smtClean="0"/>
              <a:t>                                                                          </a:t>
            </a:r>
            <a:r>
              <a:rPr lang="ru-RU" sz="1600" b="1" dirty="0" smtClean="0"/>
              <a:t>Воспитатель ГПД</a:t>
            </a:r>
          </a:p>
          <a:p>
            <a:pPr algn="ctr">
              <a:buNone/>
            </a:pPr>
            <a:r>
              <a:rPr lang="ru-RU" sz="1600" b="1" dirty="0" smtClean="0"/>
              <a:t>                                                                           </a:t>
            </a:r>
            <a:r>
              <a:rPr lang="ru-RU" sz="1600" b="1" dirty="0" err="1" smtClean="0"/>
              <a:t>Симанова</a:t>
            </a:r>
            <a:r>
              <a:rPr lang="ru-RU" sz="1600" b="1" dirty="0" smtClean="0"/>
              <a:t> Антонина Александровна</a:t>
            </a:r>
            <a:endParaRPr lang="ru-RU" sz="1600" b="1" dirty="0"/>
          </a:p>
        </p:txBody>
      </p:sp>
      <p:pic>
        <p:nvPicPr>
          <p:cNvPr id="1027" name="Picture 3" descr="C:\Users\ТОНЯ\Desktop\к.10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4293096"/>
            <a:ext cx="1872208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400" b="1" i="1" dirty="0" smtClean="0"/>
              <a:t>Последнее действие – вычитание числа 8;</a:t>
            </a:r>
            <a:br>
              <a:rPr lang="ru-RU" sz="2400" b="1" i="1" dirty="0" smtClean="0"/>
            </a:br>
            <a:r>
              <a:rPr lang="ru-RU" sz="2400" b="1" i="1" dirty="0" smtClean="0"/>
              <a:t>результат, число 2, соответствует слову </a:t>
            </a:r>
            <a:r>
              <a:rPr lang="ru-RU" sz="2400" b="1" i="1" dirty="0" smtClean="0">
                <a:solidFill>
                  <a:srgbClr val="FF0000"/>
                </a:solidFill>
              </a:rPr>
              <a:t>СОМ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373216"/>
          </a:xfrm>
          <a:solidFill>
            <a:schemeClr val="tx2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/>
              <a:t>     Сом </a:t>
            </a:r>
            <a:r>
              <a:rPr lang="ru-RU" sz="9600" dirty="0" smtClean="0"/>
              <a:t>– крупная пресноводная рыба, которая живёт в реках и озёрах нашей страны. Редко поднимается на поверхность воды. Обычно сом находит глубокую яму и селится в ней. Это теплолюбивая рыба. Уже в начале осени, с наступлением первых холодов, перестаёт питаться и залегает на дне на зимовку. </a:t>
            </a:r>
            <a:br>
              <a:rPr lang="ru-RU" sz="9600" dirty="0" smtClean="0"/>
            </a:br>
            <a:r>
              <a:rPr lang="ru-RU" sz="9600" dirty="0" smtClean="0"/>
              <a:t>Сом всеядная рыба. Это«санитар водоёма» Пища сома – лягушки, рачки, моллюски, водоплавающие                               птицы, мясо мёртвых животных. </a:t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                                                Взрослые особи                                  </a:t>
            </a:r>
          </a:p>
          <a:p>
            <a:pPr>
              <a:buNone/>
            </a:pPr>
            <a:r>
              <a:rPr lang="ru-RU" sz="9600" dirty="0" smtClean="0"/>
              <a:t>                                                    вырастают в длину до</a:t>
            </a:r>
            <a:br>
              <a:rPr lang="ru-RU" sz="9600" dirty="0" smtClean="0"/>
            </a:br>
            <a:r>
              <a:rPr lang="ru-RU" sz="9600" dirty="0" smtClean="0"/>
              <a:t>                                                3 м, а вес достигает             </a:t>
            </a:r>
            <a:br>
              <a:rPr lang="ru-RU" sz="9600" dirty="0" smtClean="0"/>
            </a:br>
            <a:r>
              <a:rPr lang="ru-RU" sz="9600" dirty="0" smtClean="0"/>
              <a:t>                                                150кг. </a:t>
            </a:r>
            <a:br>
              <a:rPr lang="ru-RU" sz="9600" dirty="0" smtClean="0"/>
            </a:br>
            <a:endParaRPr lang="ru-RU" sz="9600" dirty="0" smtClean="0"/>
          </a:p>
          <a:p>
            <a:pPr>
              <a:buNone/>
            </a:pPr>
            <a:r>
              <a:rPr lang="ru-RU" sz="5100" dirty="0" smtClean="0"/>
              <a:t>   </a:t>
            </a:r>
          </a:p>
          <a:p>
            <a:pPr>
              <a:buNone/>
            </a:pP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                                                 </a:t>
            </a:r>
            <a:br>
              <a:rPr lang="ru-RU" sz="9600" dirty="0" smtClean="0"/>
            </a:br>
            <a:endParaRPr lang="ru-RU" sz="5100" dirty="0" smtClean="0"/>
          </a:p>
          <a:p>
            <a:pPr>
              <a:buNone/>
            </a:pPr>
            <a:endParaRPr lang="ru-RU" sz="5100" dirty="0" smtClean="0"/>
          </a:p>
          <a:p>
            <a:pPr>
              <a:buNone/>
            </a:pPr>
            <a:endParaRPr lang="ru-RU" sz="5100" dirty="0" smtClean="0"/>
          </a:p>
          <a:p>
            <a:pPr>
              <a:buNone/>
            </a:pPr>
            <a:endParaRPr lang="ru-RU" sz="5100" dirty="0" smtClean="0"/>
          </a:p>
          <a:p>
            <a:pPr>
              <a:buNone/>
            </a:pP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                                  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</a:t>
            </a:r>
          </a:p>
          <a:p>
            <a:pPr>
              <a:buNone/>
            </a:pPr>
            <a:r>
              <a:rPr lang="ru-RU" sz="2400" dirty="0" smtClean="0"/>
              <a:t>                    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</a:t>
            </a:r>
            <a:endParaRPr lang="ru-RU" sz="2400" dirty="0"/>
          </a:p>
        </p:txBody>
      </p:sp>
      <p:pic>
        <p:nvPicPr>
          <p:cNvPr id="4" name="Picture 3" descr="C:\Users\ТОНЯ\Documents\со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293096"/>
            <a:ext cx="374441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  <a:solidFill>
            <a:srgbClr val="99FF99"/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 smtClean="0"/>
              <a:t>Из какой сказки слова: « …а дорога – далека, а корзина – нелегка. Сесть бы на пенёк, съесть бы пирожок»?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  <a:solidFill>
            <a:srgbClr val="CCFF99"/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None/>
            </a:pPr>
            <a:r>
              <a:rPr lang="ru-RU" dirty="0" smtClean="0"/>
              <a:t>   «Три медведя» – 8.</a:t>
            </a:r>
            <a:br>
              <a:rPr lang="ru-RU" dirty="0" smtClean="0"/>
            </a:br>
            <a:r>
              <a:rPr lang="ru-RU" dirty="0" smtClean="0"/>
              <a:t>«Маша и медведь» – 6.</a:t>
            </a:r>
            <a:br>
              <a:rPr lang="ru-RU" dirty="0" smtClean="0"/>
            </a:br>
            <a:r>
              <a:rPr lang="ru-RU" dirty="0" smtClean="0"/>
              <a:t>«Мельник и медведь» - 4. </a:t>
            </a:r>
            <a:endParaRPr lang="ru-RU" dirty="0"/>
          </a:p>
        </p:txBody>
      </p:sp>
      <p:pic>
        <p:nvPicPr>
          <p:cNvPr id="5122" name="Picture 2" descr="C:\Users\ТОНЯ\Documents\тр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284984"/>
            <a:ext cx="1944216" cy="2520280"/>
          </a:xfrm>
          <a:prstGeom prst="rect">
            <a:avLst/>
          </a:prstGeom>
          <a:noFill/>
        </p:spPr>
      </p:pic>
      <p:pic>
        <p:nvPicPr>
          <p:cNvPr id="5123" name="Picture 3" descr="C:\Users\ТОНЯ\Documents\маш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3717032"/>
            <a:ext cx="2016224" cy="2592288"/>
          </a:xfrm>
          <a:prstGeom prst="rect">
            <a:avLst/>
          </a:prstGeom>
          <a:noFill/>
        </p:spPr>
      </p:pic>
      <p:pic>
        <p:nvPicPr>
          <p:cNvPr id="5124" name="Picture 4" descr="C:\Users\ТОНЯ\Documents\мед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4149080"/>
            <a:ext cx="1944216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3861048"/>
            <a:ext cx="792088" cy="64807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solidFill>
            <a:srgbClr val="CCFF99"/>
          </a:solidFill>
          <a:ln w="57150"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Для проверки ответа решите цепочки примеров.</a:t>
            </a:r>
          </a:p>
          <a:p>
            <a:pPr>
              <a:buNone/>
            </a:pPr>
            <a:r>
              <a:rPr lang="ru-RU" dirty="0" smtClean="0"/>
              <a:t>                        </a:t>
            </a:r>
            <a:br>
              <a:rPr lang="ru-RU" dirty="0" smtClean="0"/>
            </a:br>
            <a:r>
              <a:rPr lang="ru-RU" dirty="0" smtClean="0"/>
              <a:t>                     +5            -7</a:t>
            </a:r>
            <a:br>
              <a:rPr lang="ru-RU" dirty="0" smtClean="0"/>
            </a:br>
            <a:r>
              <a:rPr lang="ru-RU" dirty="0" smtClean="0"/>
              <a:t>     -4      </a:t>
            </a:r>
            <a:r>
              <a:rPr lang="ru-RU" b="1" dirty="0" smtClean="0">
                <a:solidFill>
                  <a:srgbClr val="00B050"/>
                </a:solidFill>
              </a:rPr>
              <a:t>4</a:t>
            </a:r>
            <a:r>
              <a:rPr lang="ru-RU" dirty="0" smtClean="0">
                <a:solidFill>
                  <a:srgbClr val="00B050"/>
                </a:solidFill>
              </a:rPr>
              <a:t>              </a:t>
            </a:r>
            <a:r>
              <a:rPr lang="ru-RU" b="1" dirty="0" smtClean="0">
                <a:solidFill>
                  <a:srgbClr val="00B050"/>
                </a:solidFill>
              </a:rPr>
              <a:t>9</a:t>
            </a:r>
            <a:r>
              <a:rPr lang="ru-RU" dirty="0" smtClean="0"/>
              <a:t>             </a:t>
            </a:r>
            <a:r>
              <a:rPr lang="ru-RU" b="1" dirty="0" smtClean="0">
                <a:solidFill>
                  <a:srgbClr val="00B050"/>
                </a:solidFill>
              </a:rPr>
              <a:t>2</a:t>
            </a:r>
            <a:endParaRPr lang="ru-RU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/>
              <a:t>          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8</a:t>
            </a:r>
            <a:r>
              <a:rPr lang="ru-RU" dirty="0" smtClean="0"/>
              <a:t>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6</a:t>
            </a:r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6    </a:t>
            </a:r>
            <a:r>
              <a:rPr lang="ru-RU" b="1" dirty="0" smtClean="0"/>
              <a:t>- 1           +3             -6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                </a:t>
            </a:r>
            <a:r>
              <a:rPr lang="ru-RU" b="1" dirty="0" smtClean="0">
                <a:solidFill>
                  <a:srgbClr val="FF0000"/>
                </a:solidFill>
              </a:rPr>
              <a:t>7</a:t>
            </a:r>
            <a:r>
              <a:rPr lang="ru-RU" dirty="0" smtClean="0"/>
              <a:t>              </a:t>
            </a:r>
            <a:r>
              <a:rPr lang="ru-RU" b="1" dirty="0" smtClean="0">
                <a:solidFill>
                  <a:srgbClr val="FF0000"/>
                </a:solidFill>
              </a:rPr>
              <a:t>10</a:t>
            </a:r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FF0000"/>
                </a:solidFill>
              </a:rPr>
              <a:t>4</a:t>
            </a:r>
            <a:r>
              <a:rPr lang="ru-RU" dirty="0" smtClean="0"/>
              <a:t>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</a:t>
            </a:r>
            <a:br>
              <a:rPr lang="ru-RU" dirty="0" smtClean="0"/>
            </a:br>
            <a:r>
              <a:rPr lang="ru-RU" dirty="0" smtClean="0"/>
              <a:t>- Сложите получившиеся результаты.    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64288" y="3933056"/>
            <a:ext cx="792088" cy="64807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rgbClr val="99FF99"/>
          </a:solidFill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800" b="1" i="1" u="sng" dirty="0" smtClean="0"/>
              <a:t>Число 6 соответствует сказке «Маша и  медведь»</a:t>
            </a:r>
            <a:endParaRPr lang="ru-RU" sz="2800" b="1" i="1" u="sng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4941168"/>
            <a:ext cx="792088" cy="5543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4941168"/>
            <a:ext cx="792088" cy="5543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4941168"/>
            <a:ext cx="792088" cy="5543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3068960"/>
            <a:ext cx="792088" cy="50405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851920" y="3068960"/>
            <a:ext cx="792088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23728" y="3068960"/>
            <a:ext cx="792088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660232" y="4221088"/>
            <a:ext cx="512440" cy="838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3"/>
            <a:endCxn id="8" idx="1"/>
          </p:cNvCxnSpPr>
          <p:nvPr/>
        </p:nvCxnSpPr>
        <p:spPr>
          <a:xfrm>
            <a:off x="4788024" y="5218348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9" idx="1"/>
          </p:cNvCxnSpPr>
          <p:nvPr/>
        </p:nvCxnSpPr>
        <p:spPr>
          <a:xfrm>
            <a:off x="3059832" y="5193196"/>
            <a:ext cx="936104" cy="25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115616" y="4797152"/>
            <a:ext cx="1152128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1" idx="1"/>
          </p:cNvCxnSpPr>
          <p:nvPr/>
        </p:nvCxnSpPr>
        <p:spPr>
          <a:xfrm>
            <a:off x="4644008" y="3284984"/>
            <a:ext cx="792088" cy="360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3" idx="3"/>
            <a:endCxn id="12" idx="1"/>
          </p:cNvCxnSpPr>
          <p:nvPr/>
        </p:nvCxnSpPr>
        <p:spPr>
          <a:xfrm>
            <a:off x="2915816" y="3310136"/>
            <a:ext cx="93610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1115616" y="3356992"/>
            <a:ext cx="936104" cy="7669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660232" y="3140968"/>
            <a:ext cx="0" cy="20162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827584" y="6093296"/>
            <a:ext cx="6768752" cy="504056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9552" y="476672"/>
            <a:ext cx="7848872" cy="936104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34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23728" y="4941168"/>
            <a:ext cx="1008112" cy="48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20272" y="4077072"/>
            <a:ext cx="914400" cy="482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149080"/>
            <a:ext cx="914400" cy="482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rgbClr val="CCFF99"/>
          </a:solidFill>
          <a:ln w="57150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3200" i="1" u="sng" dirty="0" smtClean="0"/>
              <a:t>Какие виды медведей обитают в нашей стане?</a:t>
            </a:r>
            <a:endParaRPr lang="ru-RU" sz="32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  <a:solidFill>
            <a:srgbClr val="99FF99"/>
          </a:solidFill>
          <a:ln w="57150">
            <a:solidFill>
              <a:srgbClr val="00B050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        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Бурый.                                                                                    Белый.</a:t>
            </a:r>
            <a:br>
              <a:rPr lang="ru-RU" sz="2400" dirty="0" smtClean="0"/>
            </a:br>
            <a:r>
              <a:rPr lang="ru-RU" sz="2400" dirty="0" smtClean="0"/>
              <a:t>  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Чёрный.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</a:t>
            </a:r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6"/>
            <a:ext cx="8064896" cy="864096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 descr="C:\Users\ТОНЯ\Documents\бел.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1412776"/>
            <a:ext cx="3384376" cy="2448272"/>
          </a:xfrm>
          <a:prstGeom prst="rect">
            <a:avLst/>
          </a:prstGeom>
          <a:noFill/>
        </p:spPr>
      </p:pic>
      <p:pic>
        <p:nvPicPr>
          <p:cNvPr id="7" name="Picture 2" descr="C:\Users\ТОНЯ\Desktop\ч м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4409728"/>
            <a:ext cx="3384376" cy="2448272"/>
          </a:xfrm>
          <a:prstGeom prst="rect">
            <a:avLst/>
          </a:prstGeom>
          <a:noFill/>
        </p:spPr>
      </p:pic>
      <p:pic>
        <p:nvPicPr>
          <p:cNvPr id="5" name="Picture 2" descr="C:\Users\ТОНЯ\Desktop\бур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412776"/>
            <a:ext cx="3456384" cy="259228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899592" y="4077072"/>
            <a:ext cx="914400" cy="504056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948264" y="4149080"/>
            <a:ext cx="1512168" cy="432048"/>
          </a:xfrm>
          <a:prstGeom prst="rect">
            <a:avLst/>
          </a:prstGeom>
          <a:solidFill>
            <a:srgbClr val="99FF99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5373216"/>
            <a:ext cx="1224136" cy="482352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45624" cy="1224136"/>
          </a:xfrm>
          <a:solidFill>
            <a:srgbClr val="CCFF99"/>
          </a:solidFill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На большей части нашей территории  обитают бурые медведи.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435280" cy="5112568"/>
          </a:xfr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11200" b="1" dirty="0" smtClean="0"/>
          </a:p>
          <a:p>
            <a:pPr>
              <a:buNone/>
            </a:pPr>
            <a:r>
              <a:rPr lang="ru-RU" sz="11200" b="1" dirty="0" smtClean="0"/>
              <a:t>Бурый медведь  </a:t>
            </a:r>
            <a:r>
              <a:rPr lang="ru-RU" sz="11200" dirty="0" smtClean="0"/>
              <a:t>-  животное спокойное, нет в      </a:t>
            </a:r>
          </a:p>
          <a:p>
            <a:pPr>
              <a:buNone/>
            </a:pPr>
            <a:r>
              <a:rPr lang="ru-RU" sz="11200" dirty="0" smtClean="0"/>
              <a:t>нём ни злобы, ни хитрости. Вот почему он часто             </a:t>
            </a:r>
          </a:p>
          <a:p>
            <a:pPr>
              <a:buNone/>
            </a:pPr>
            <a:r>
              <a:rPr lang="ru-RU" sz="11200" dirty="0" smtClean="0"/>
              <a:t>является одним из</a:t>
            </a:r>
          </a:p>
          <a:p>
            <a:pPr>
              <a:buNone/>
            </a:pPr>
            <a:r>
              <a:rPr lang="ru-RU" sz="11200" dirty="0" smtClean="0"/>
              <a:t>персонажей сказок. </a:t>
            </a:r>
            <a:br>
              <a:rPr lang="ru-RU" sz="11200" dirty="0" smtClean="0"/>
            </a:br>
            <a:r>
              <a:rPr lang="ru-RU" sz="11200" dirty="0" smtClean="0"/>
              <a:t>                                                     </a:t>
            </a:r>
          </a:p>
          <a:p>
            <a:pPr>
              <a:buNone/>
            </a:pPr>
            <a:r>
              <a:rPr lang="ru-RU" sz="11200" dirty="0" smtClean="0"/>
              <a:t>Медведь – сильный                                                         </a:t>
            </a:r>
          </a:p>
          <a:p>
            <a:pPr>
              <a:buNone/>
            </a:pPr>
            <a:r>
              <a:rPr lang="ru-RU" sz="11200" dirty="0" smtClean="0"/>
              <a:t>и крупный зверь, но                                                        </a:t>
            </a:r>
          </a:p>
          <a:p>
            <a:pPr>
              <a:buNone/>
            </a:pPr>
            <a:r>
              <a:rPr lang="ru-RU" sz="11200" dirty="0" smtClean="0"/>
              <a:t>в то же время ловкий и                                                         </a:t>
            </a:r>
          </a:p>
          <a:p>
            <a:pPr>
              <a:buNone/>
            </a:pPr>
            <a:r>
              <a:rPr lang="ru-RU" sz="11200" dirty="0" smtClean="0"/>
              <a:t>подвижный.                                                                                 </a:t>
            </a:r>
          </a:p>
          <a:p>
            <a:pPr>
              <a:buNone/>
            </a:pPr>
            <a:r>
              <a:rPr lang="ru-RU" sz="11200" dirty="0" smtClean="0"/>
              <a:t>Медведи всю зиму спят                                                                         </a:t>
            </a:r>
          </a:p>
          <a:p>
            <a:pPr>
              <a:buNone/>
            </a:pPr>
            <a:r>
              <a:rPr lang="ru-RU" sz="11200" dirty="0" smtClean="0"/>
              <a:t>в берлоге.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9800" dirty="0" smtClean="0"/>
              <a:t> 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</a:t>
            </a:r>
            <a:endParaRPr lang="ru-RU" sz="2400" dirty="0"/>
          </a:p>
        </p:txBody>
      </p:sp>
      <p:pic>
        <p:nvPicPr>
          <p:cNvPr id="6" name="Picture 2" descr="C:\Users\ТОНЯ\Documents\б.м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780928"/>
            <a:ext cx="424847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rgbClr val="FFFF00"/>
          </a:solidFill>
          <a:ln w="57150">
            <a:solidFill>
              <a:schemeClr val="accent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 smtClean="0"/>
              <a:t>Какие птицы выводят птенцов зимой?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  <a:solidFill>
            <a:srgbClr val="FFFF99"/>
          </a:solidFill>
          <a:ln w="57150">
            <a:solidFill>
              <a:schemeClr val="accent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Дятел – 7                      Аист - 6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Клёст -8 </a:t>
            </a:r>
            <a:endParaRPr lang="ru-RU" dirty="0"/>
          </a:p>
        </p:txBody>
      </p:sp>
      <p:pic>
        <p:nvPicPr>
          <p:cNvPr id="1026" name="Picture 2" descr="C:\Users\ТОНЯ\Documents\клёс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4149080"/>
            <a:ext cx="2664296" cy="2060848"/>
          </a:xfrm>
          <a:prstGeom prst="rect">
            <a:avLst/>
          </a:prstGeom>
          <a:noFill/>
        </p:spPr>
      </p:pic>
      <p:pic>
        <p:nvPicPr>
          <p:cNvPr id="1028" name="Picture 4" descr="C:\Users\ТОНЯ\Documents\дятел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7" y="1772817"/>
            <a:ext cx="1872208" cy="2448272"/>
          </a:xfrm>
          <a:prstGeom prst="rect">
            <a:avLst/>
          </a:prstGeom>
          <a:noFill/>
        </p:spPr>
      </p:pic>
      <p:pic>
        <p:nvPicPr>
          <p:cNvPr id="1029" name="Picture 5" descr="C:\Users\ТОНЯ\Documents\аист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1628800"/>
            <a:ext cx="2160240" cy="2917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араллелограмм 10"/>
          <p:cNvSpPr/>
          <p:nvPr/>
        </p:nvSpPr>
        <p:spPr>
          <a:xfrm>
            <a:off x="395536" y="3284984"/>
            <a:ext cx="936104" cy="576064"/>
          </a:xfrm>
          <a:prstGeom prst="parallelogram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997152"/>
          </a:xfrm>
          <a:solidFill>
            <a:srgbClr val="FFFF99"/>
          </a:solidFill>
          <a:ln w="57150">
            <a:solidFill>
              <a:schemeClr val="accent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                        </a:t>
            </a:r>
            <a:r>
              <a:rPr lang="ru-RU" b="1" dirty="0" smtClean="0">
                <a:solidFill>
                  <a:srgbClr val="7030A0"/>
                </a:solidFill>
              </a:rPr>
              <a:t>9 </a:t>
            </a:r>
            <a:r>
              <a:rPr lang="ru-RU" dirty="0" smtClean="0"/>
              <a:t>                      </a:t>
            </a:r>
            <a:r>
              <a:rPr lang="ru-RU" b="1" dirty="0" smtClean="0">
                <a:solidFill>
                  <a:srgbClr val="7030A0"/>
                </a:solidFill>
              </a:rPr>
              <a:t>10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B050"/>
                </a:solidFill>
              </a:rPr>
              <a:t>8</a:t>
            </a:r>
            <a:r>
              <a:rPr lang="ru-RU" dirty="0" smtClean="0"/>
              <a:t>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- 3       + 4           - 6       +7          -2             </a:t>
            </a:r>
          </a:p>
          <a:p>
            <a:pPr>
              <a:buNone/>
            </a:pPr>
            <a:r>
              <a:rPr lang="ru-RU" dirty="0" smtClean="0"/>
              <a:t>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   5</a:t>
            </a:r>
            <a:r>
              <a:rPr lang="ru-RU" dirty="0" smtClean="0"/>
              <a:t>                            </a:t>
            </a:r>
            <a:r>
              <a:rPr lang="ru-RU" b="1" dirty="0" smtClean="0">
                <a:solidFill>
                  <a:srgbClr val="7030A0"/>
                </a:solidFill>
              </a:rPr>
              <a:t>3                        </a:t>
            </a:r>
            <a:r>
              <a:rPr lang="ru-RU" b="1" dirty="0" smtClean="0">
                <a:solidFill>
                  <a:srgbClr val="FF0000"/>
                </a:solidFill>
              </a:rPr>
              <a:t>8</a:t>
            </a:r>
            <a:r>
              <a:rPr lang="ru-RU" dirty="0" smtClean="0"/>
              <a:t>                                                           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2780928"/>
            <a:ext cx="720080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5085184"/>
            <a:ext cx="720080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2780928"/>
            <a:ext cx="720080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5085184"/>
            <a:ext cx="720080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7812360" y="5157192"/>
            <a:ext cx="936104" cy="504056"/>
          </a:xfrm>
          <a:prstGeom prst="parallelogram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354162"/>
          </a:xfrm>
          <a:solidFill>
            <a:srgbClr val="FFFF00"/>
          </a:solidFill>
          <a:ln w="57150">
            <a:solidFill>
              <a:schemeClr val="accent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l"/>
            <a:r>
              <a:rPr lang="ru-RU" sz="3200" i="1" u="sng" dirty="0" smtClean="0"/>
              <a:t>Для проверки ответа решите цепочку примеров.</a:t>
            </a:r>
            <a:endParaRPr lang="ru-RU" sz="3200" i="1" u="sng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444208" y="3284984"/>
            <a:ext cx="1800200" cy="18722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0"/>
            <a:endCxn id="4" idx="2"/>
          </p:cNvCxnSpPr>
          <p:nvPr/>
        </p:nvCxnSpPr>
        <p:spPr>
          <a:xfrm flipV="1">
            <a:off x="5364088" y="3263280"/>
            <a:ext cx="1008112" cy="18219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7" idx="2"/>
            <a:endCxn id="6" idx="0"/>
          </p:cNvCxnSpPr>
          <p:nvPr/>
        </p:nvCxnSpPr>
        <p:spPr>
          <a:xfrm>
            <a:off x="3563888" y="3263280"/>
            <a:ext cx="1800200" cy="18219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907704" y="3284984"/>
            <a:ext cx="1584176" cy="18219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0"/>
          </p:cNvCxnSpPr>
          <p:nvPr/>
        </p:nvCxnSpPr>
        <p:spPr>
          <a:xfrm>
            <a:off x="899592" y="3789040"/>
            <a:ext cx="1080120" cy="12961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354162"/>
          </a:xfrm>
          <a:solidFill>
            <a:srgbClr val="FFFF00"/>
          </a:solidFill>
          <a:ln w="57150">
            <a:solidFill>
              <a:schemeClr val="accent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Результат – число 8, соответствует слову </a:t>
            </a:r>
            <a:r>
              <a:rPr lang="ru-RU" sz="3200" b="1" dirty="0" smtClean="0"/>
              <a:t>КЛЁСТ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5069160"/>
          </a:xfrm>
          <a:solidFill>
            <a:srgbClr val="FFFF99"/>
          </a:solidFill>
          <a:ln w="57150">
            <a:solidFill>
              <a:schemeClr val="accent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b="1" dirty="0" smtClean="0"/>
              <a:t>Клёст</a:t>
            </a:r>
            <a:r>
              <a:rPr lang="ru-RU" sz="2400" dirty="0" smtClean="0"/>
              <a:t> – небольшая, немного крупнее воробья, ярко   окрашенная птичка. Встречается она в еловых  лесах. Клеста  легко обнаружить по отрывчатому, но очень звучному, с металлическим оттенком крику, который             он почти всегда издаёт, перелетая с дерева на  дерево.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</a:t>
            </a:r>
            <a:br>
              <a:rPr lang="ru-RU" sz="2400" dirty="0" smtClean="0"/>
            </a:br>
            <a:r>
              <a:rPr lang="ru-RU" sz="2400" dirty="0" smtClean="0"/>
              <a:t>Питается клёст семенами                                      </a:t>
            </a:r>
            <a:br>
              <a:rPr lang="ru-RU" sz="2400" dirty="0" smtClean="0"/>
            </a:br>
            <a:r>
              <a:rPr lang="ru-RU" sz="2400" dirty="0" smtClean="0"/>
              <a:t>шишек елей, сосен, ясеня,</a:t>
            </a:r>
            <a:br>
              <a:rPr lang="ru-RU" sz="2400" dirty="0" smtClean="0"/>
            </a:br>
            <a:r>
              <a:rPr lang="ru-RU" sz="2400" dirty="0" smtClean="0"/>
              <a:t> иногда употребляет ягоды</a:t>
            </a:r>
            <a:br>
              <a:rPr lang="ru-RU" sz="2400" dirty="0" smtClean="0"/>
            </a:br>
            <a:r>
              <a:rPr lang="ru-RU" sz="2400" dirty="0" smtClean="0"/>
              <a:t> и семена травянистых </a:t>
            </a:r>
            <a:br>
              <a:rPr lang="ru-RU" sz="2400" dirty="0" smtClean="0"/>
            </a:br>
            <a:r>
              <a:rPr lang="ru-RU" sz="2400" dirty="0" smtClean="0"/>
              <a:t>растений. 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                            </a:t>
            </a:r>
            <a:endParaRPr lang="ru-RU" dirty="0"/>
          </a:p>
        </p:txBody>
      </p:sp>
      <p:pic>
        <p:nvPicPr>
          <p:cNvPr id="4" name="Picture 2" descr="C:\Users\ТОНЯ\Documents\клёс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3645024"/>
            <a:ext cx="352839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CCC"/>
          </a:solidFill>
          <a:ln w="57150"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b="1" i="1" dirty="0" smtClean="0"/>
              <a:t>Какой инструмент столяру важней?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     Ножницы – 7                          Пила – 4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Лопата - 8</a:t>
            </a:r>
          </a:p>
        </p:txBody>
      </p:sp>
      <p:pic>
        <p:nvPicPr>
          <p:cNvPr id="2050" name="Picture 2" descr="C:\Users\ТОНЯ\Documents\пил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2204864"/>
            <a:ext cx="4104456" cy="1728192"/>
          </a:xfrm>
          <a:prstGeom prst="rect">
            <a:avLst/>
          </a:prstGeom>
          <a:noFill/>
        </p:spPr>
      </p:pic>
      <p:pic>
        <p:nvPicPr>
          <p:cNvPr id="2051" name="Picture 3" descr="C:\Users\ТОНЯ\Documents\лопат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4293096"/>
            <a:ext cx="4008586" cy="2016224"/>
          </a:xfrm>
          <a:prstGeom prst="rect">
            <a:avLst/>
          </a:prstGeom>
          <a:noFill/>
        </p:spPr>
      </p:pic>
      <p:pic>
        <p:nvPicPr>
          <p:cNvPr id="2052" name="Picture 4" descr="C:\Users\ТОНЯ\Documents\ножн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2204864"/>
            <a:ext cx="2880320" cy="1728192"/>
          </a:xfrm>
          <a:prstGeom prst="rect">
            <a:avLst/>
          </a:prstGeom>
          <a:solidFill>
            <a:srgbClr val="FFCCCC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860032" y="1844824"/>
            <a:ext cx="720080" cy="43204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1844824"/>
            <a:ext cx="720080" cy="43204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CCC"/>
          </a:solidFill>
          <a:ln w="57150"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i="1" u="sng" dirty="0" smtClean="0"/>
              <a:t>Для проверки решите цепочку примеров.</a:t>
            </a:r>
            <a:endParaRPr lang="ru-RU" sz="32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6584"/>
          </a:xfr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8                10</a:t>
            </a:r>
          </a:p>
          <a:p>
            <a:pPr>
              <a:buNone/>
            </a:pPr>
            <a:r>
              <a:rPr lang="ru-RU" dirty="0" smtClean="0"/>
              <a:t>                         -5                -6</a:t>
            </a:r>
          </a:p>
          <a:p>
            <a:pPr>
              <a:buNone/>
            </a:pPr>
            <a:r>
              <a:rPr lang="ru-RU" dirty="0" smtClean="0"/>
              <a:t>                     </a:t>
            </a:r>
            <a:r>
              <a:rPr lang="ru-RU" b="1" dirty="0" smtClean="0">
                <a:solidFill>
                  <a:srgbClr val="0070C0"/>
                </a:solidFill>
              </a:rPr>
              <a:t>3</a:t>
            </a:r>
            <a:r>
              <a:rPr lang="ru-RU" dirty="0" smtClean="0"/>
              <a:t>           +     </a:t>
            </a:r>
            <a:r>
              <a:rPr lang="ru-RU" b="1" dirty="0" smtClean="0">
                <a:solidFill>
                  <a:srgbClr val="0070C0"/>
                </a:solidFill>
              </a:rPr>
              <a:t>4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</a:t>
            </a:r>
            <a:r>
              <a:rPr lang="ru-RU" b="1" dirty="0" smtClean="0">
                <a:solidFill>
                  <a:srgbClr val="0070C0"/>
                </a:solidFill>
              </a:rPr>
              <a:t>7</a:t>
            </a:r>
          </a:p>
          <a:p>
            <a:pPr>
              <a:buNone/>
            </a:pPr>
            <a:r>
              <a:rPr lang="ru-RU" dirty="0" smtClean="0"/>
              <a:t>                  + 2                  - 2</a:t>
            </a:r>
          </a:p>
          <a:p>
            <a:pPr>
              <a:buNone/>
            </a:pP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b="1" dirty="0" smtClean="0">
                <a:solidFill>
                  <a:srgbClr val="0070C0"/>
                </a:solidFill>
              </a:rPr>
              <a:t>9</a:t>
            </a:r>
            <a:r>
              <a:rPr lang="ru-RU" dirty="0" smtClean="0"/>
              <a:t>            -                </a:t>
            </a:r>
            <a:r>
              <a:rPr lang="ru-RU" b="1" dirty="0" smtClean="0">
                <a:solidFill>
                  <a:srgbClr val="0070C0"/>
                </a:solidFill>
              </a:rPr>
              <a:t>5</a:t>
            </a:r>
            <a:r>
              <a:rPr lang="ru-RU" dirty="0" smtClean="0"/>
              <a:t>      =  </a:t>
            </a:r>
            <a:r>
              <a:rPr lang="ru-RU" b="1" dirty="0" smtClean="0">
                <a:solidFill>
                  <a:srgbClr val="FF0000"/>
                </a:solidFill>
              </a:rPr>
              <a:t>4</a:t>
            </a:r>
            <a:r>
              <a:rPr lang="ru-RU" dirty="0" smtClean="0"/>
              <a:t>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5229200"/>
            <a:ext cx="1368152" cy="5760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5229200"/>
            <a:ext cx="1368152" cy="5760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3861048"/>
            <a:ext cx="720080" cy="43204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2564904"/>
            <a:ext cx="720080" cy="50405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2564904"/>
            <a:ext cx="720080" cy="50405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>
            <a:off x="4067944" y="4293096"/>
            <a:ext cx="1512168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2"/>
          </p:cNvCxnSpPr>
          <p:nvPr/>
        </p:nvCxnSpPr>
        <p:spPr>
          <a:xfrm flipH="1">
            <a:off x="2915816" y="4293096"/>
            <a:ext cx="1152128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067944" y="3356992"/>
            <a:ext cx="0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932040" y="1988840"/>
            <a:ext cx="0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915816" y="1988840"/>
            <a:ext cx="0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3131840" y="3284984"/>
            <a:ext cx="1872208" cy="217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6876256" y="5229200"/>
            <a:ext cx="720080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707904" y="273050"/>
            <a:ext cx="4978896" cy="5964262"/>
          </a:xfr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dirty="0" smtClean="0"/>
              <a:t>              Предлагаемые математические цепочки и занимательные квадраты помогут воспитателю группы продлённого дня наполнить досуг детей творчеством, радостью поиска открытий, создать атмосферу увлечённости, любознательности и положительных эмоций.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ТОНЯ\Desktop\к.7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3130180" cy="5904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264696"/>
          </a:xfrm>
          <a:ln w="76200">
            <a:solidFill>
              <a:schemeClr val="accent6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Ленточная пила.        Дисковая пила.</a:t>
            </a:r>
          </a:p>
          <a:p>
            <a:pPr>
              <a:buNone/>
            </a:pPr>
            <a:r>
              <a:rPr lang="ru-RU" b="1" dirty="0" smtClean="0"/>
              <a:t>                                                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</a:t>
            </a:r>
            <a:br>
              <a:rPr lang="ru-RU" dirty="0" smtClean="0"/>
            </a:br>
            <a:r>
              <a:rPr lang="ru-RU" dirty="0" smtClean="0"/>
              <a:t>              </a:t>
            </a:r>
            <a:r>
              <a:rPr lang="ru-RU" b="1" dirty="0" smtClean="0"/>
              <a:t>Столярная пила ножовка.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098" name="Picture 2" descr="C:\Users\ТОНЯ\Documents\пила 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268760"/>
            <a:ext cx="3600400" cy="1944216"/>
          </a:xfrm>
          <a:prstGeom prst="rect">
            <a:avLst/>
          </a:prstGeom>
          <a:noFill/>
        </p:spPr>
      </p:pic>
      <p:pic>
        <p:nvPicPr>
          <p:cNvPr id="4099" name="Picture 3" descr="C:\Users\ТОНЯ\Documents\пила 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268760"/>
            <a:ext cx="3096344" cy="1872208"/>
          </a:xfrm>
          <a:prstGeom prst="rect">
            <a:avLst/>
          </a:prstGeom>
          <a:noFill/>
        </p:spPr>
      </p:pic>
      <p:pic>
        <p:nvPicPr>
          <p:cNvPr id="4100" name="Picture 4" descr="C:\Users\ТОНЯ\Documents\ножов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149080"/>
            <a:ext cx="3893343" cy="2160240"/>
          </a:xfrm>
          <a:prstGeom prst="rect">
            <a:avLst/>
          </a:prstGeom>
          <a:noFill/>
        </p:spPr>
      </p:pic>
      <p:pic>
        <p:nvPicPr>
          <p:cNvPr id="4101" name="Picture 5" descr="C:\Users\ТОНЯ\Documents\ножовка 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4293096"/>
            <a:ext cx="3744416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19256" cy="4680520"/>
          </a:xfr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Столяр – рабочий, специалист по обработке дерева и изготовлению изделий из него.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1642194"/>
          </a:xfr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i="1" dirty="0" smtClean="0"/>
              <a:t>Что означает слово </a:t>
            </a:r>
            <a:r>
              <a:rPr lang="ru-RU" sz="3200" b="1" i="1" dirty="0" smtClean="0"/>
              <a:t>столяр?</a:t>
            </a:r>
            <a:endParaRPr lang="ru-RU" sz="3200" b="1" i="1" dirty="0"/>
          </a:p>
        </p:txBody>
      </p:sp>
      <p:pic>
        <p:nvPicPr>
          <p:cNvPr id="1027" name="Picture 3" descr="C:\Users\ТОНЯ\Desktop\ст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3573016"/>
            <a:ext cx="4536504" cy="27363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1988840"/>
            <a:ext cx="7776864" cy="14401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08912" cy="5184576"/>
          </a:xfr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2050" name="Picture 2" descr="C:\Users\ТОНЯ\Desktop\набо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484784"/>
            <a:ext cx="8064896" cy="504056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274638"/>
            <a:ext cx="8208912" cy="1143000"/>
          </a:xfr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/>
              <a:t>Набор столярных инструментов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7812360" y="5733256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835696" y="4437112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778098"/>
          </a:xfrm>
          <a:solidFill>
            <a:schemeClr val="tx2">
              <a:lumMod val="20000"/>
              <a:lumOff val="80000"/>
            </a:schemeClr>
          </a:solidFill>
          <a:ln w="762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b="1" i="1" dirty="0" smtClean="0"/>
              <a:t>Логическая задача.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544616"/>
          </a:xfr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Медведь позвал к себе гостей: ежа, лису и белку. И в дар ему преподнесли горчичницу, вилку и ложку. Что подарил медведю ёж?</a:t>
            </a:r>
            <a:br>
              <a:rPr lang="ru-RU" sz="2400" dirty="0" smtClean="0"/>
            </a:br>
            <a:r>
              <a:rPr lang="ru-RU" sz="2400" dirty="0" smtClean="0"/>
              <a:t>Горчичница – </a:t>
            </a:r>
            <a:r>
              <a:rPr lang="ru-RU" sz="2400" b="1" dirty="0" smtClean="0"/>
              <a:t>8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Вилка – </a:t>
            </a:r>
            <a:r>
              <a:rPr lang="ru-RU" sz="2400" b="1" dirty="0" smtClean="0"/>
              <a:t>5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Ложка –</a:t>
            </a:r>
            <a:r>
              <a:rPr lang="ru-RU" sz="2400" b="1" dirty="0" smtClean="0"/>
              <a:t> 6</a:t>
            </a:r>
          </a:p>
          <a:p>
            <a:pPr>
              <a:buNone/>
            </a:pPr>
            <a:r>
              <a:rPr lang="ru-RU" sz="2400" dirty="0" smtClean="0"/>
              <a:t>Для проверки ответа решите цепочки примеров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</a:t>
            </a:r>
            <a:r>
              <a:rPr lang="ru-RU" sz="2400" b="1" dirty="0" smtClean="0"/>
              <a:t>+ 3             - 8             + 7              - 4</a:t>
            </a:r>
          </a:p>
          <a:p>
            <a:pPr>
              <a:buNone/>
            </a:pPr>
            <a:r>
              <a:rPr lang="ru-RU" sz="2400" b="1" dirty="0" smtClean="0"/>
              <a:t>    Белка </a:t>
            </a:r>
            <a:r>
              <a:rPr lang="ru-RU" sz="2400" b="1" dirty="0" smtClean="0">
                <a:solidFill>
                  <a:srgbClr val="FF0000"/>
                </a:solidFill>
              </a:rPr>
              <a:t>7</a:t>
            </a:r>
            <a:r>
              <a:rPr lang="ru-RU" sz="2400" b="1" dirty="0" smtClean="0"/>
              <a:t>             </a:t>
            </a:r>
            <a:r>
              <a:rPr lang="ru-RU" sz="2400" b="1" dirty="0" smtClean="0">
                <a:solidFill>
                  <a:srgbClr val="00B050"/>
                </a:solidFill>
              </a:rPr>
              <a:t>10              2                   9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5                    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</a:t>
            </a:r>
            <a:r>
              <a:rPr lang="ru-RU" sz="2400" b="1" dirty="0" smtClean="0"/>
              <a:t>- 2              + 9              -  8              + 5           Лиса</a:t>
            </a:r>
            <a:r>
              <a:rPr lang="ru-RU" sz="2400" dirty="0" smtClean="0"/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8              </a:t>
            </a:r>
            <a:r>
              <a:rPr lang="ru-RU" sz="2400" b="1" dirty="0" smtClean="0">
                <a:solidFill>
                  <a:srgbClr val="0070C0"/>
                </a:solidFill>
              </a:rPr>
              <a:t>10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</a:t>
            </a:r>
            <a:r>
              <a:rPr lang="ru-RU" sz="2400" b="1" dirty="0" smtClean="0">
                <a:solidFill>
                  <a:srgbClr val="0070C0"/>
                </a:solidFill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</a:t>
            </a:r>
            <a:r>
              <a:rPr lang="ru-RU" sz="2400" b="1" dirty="0" smtClean="0">
                <a:solidFill>
                  <a:srgbClr val="0070C0"/>
                </a:solidFill>
              </a:rPr>
              <a:t>9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596336" y="4437112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059832" y="5661248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228184" y="5661248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72000" y="5661248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691680" y="5661248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156176" y="4437112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27984" y="4437112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059832" y="4437112"/>
            <a:ext cx="576064" cy="5543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6876256" y="5949280"/>
            <a:ext cx="79208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292080" y="5949280"/>
            <a:ext cx="79208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707904" y="5949280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267744" y="5949280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804248" y="4725144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076056" y="4725144"/>
            <a:ext cx="100811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707904" y="4725144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195736" y="4725144"/>
            <a:ext cx="792088" cy="108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496944" cy="6293296"/>
          </a:xfrm>
          <a:solidFill>
            <a:schemeClr val="bg1"/>
          </a:solidFill>
          <a:ln w="76200"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3" name="Picture 3" descr="C:\Users\ТОНЯ\Documents\вил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636912"/>
            <a:ext cx="1671637" cy="1254125"/>
          </a:xfrm>
          <a:prstGeom prst="rect">
            <a:avLst/>
          </a:prstGeom>
          <a:noFill/>
        </p:spPr>
      </p:pic>
      <p:pic>
        <p:nvPicPr>
          <p:cNvPr id="5125" name="Picture 5" descr="C:\Users\ТОНЯ\Documents\лож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2636912"/>
            <a:ext cx="1951037" cy="1175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5126" name="Picture 6" descr="C:\Users\ТОНЯ\Documents\лис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4005064"/>
            <a:ext cx="3744416" cy="2448272"/>
          </a:xfrm>
          <a:prstGeom prst="rect">
            <a:avLst/>
          </a:prstGeom>
          <a:noFill/>
        </p:spPr>
      </p:pic>
      <p:pic>
        <p:nvPicPr>
          <p:cNvPr id="5127" name="Picture 7" descr="C:\Users\ТОНЯ\Documents\горч.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736" y="4581128"/>
            <a:ext cx="1440160" cy="1800200"/>
          </a:xfrm>
          <a:prstGeom prst="rect">
            <a:avLst/>
          </a:prstGeom>
          <a:noFill/>
        </p:spPr>
      </p:pic>
      <p:pic>
        <p:nvPicPr>
          <p:cNvPr id="5124" name="Picture 4" descr="C:\Users\ТОНЯ\Documents\ёжик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548680"/>
            <a:ext cx="3600995" cy="2160240"/>
          </a:xfrm>
          <a:prstGeom prst="rect">
            <a:avLst/>
          </a:prstGeom>
          <a:noFill/>
        </p:spPr>
      </p:pic>
      <p:pic>
        <p:nvPicPr>
          <p:cNvPr id="5122" name="Picture 2" descr="C:\Users\ТОНЯ\Documents\белка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1560" y="476672"/>
            <a:ext cx="2880320" cy="2277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400" dirty="0" smtClean="0"/>
              <a:t>Неизвестно, что случилось, только белка заблудилась. Ищет белочка свой дом, а мы сейчас его найдём. </a:t>
            </a:r>
          </a:p>
          <a:p>
            <a:pPr>
              <a:buNone/>
            </a:pPr>
            <a:r>
              <a:rPr lang="ru-RU" b="1" dirty="0" smtClean="0"/>
              <a:t>Где живёт белка?</a:t>
            </a:r>
          </a:p>
          <a:p>
            <a:pPr>
              <a:buNone/>
            </a:pPr>
            <a:r>
              <a:rPr lang="ru-RU" dirty="0" smtClean="0"/>
              <a:t>   В норе – 3.</a:t>
            </a:r>
            <a:br>
              <a:rPr lang="ru-RU" dirty="0" smtClean="0"/>
            </a:br>
            <a:r>
              <a:rPr lang="ru-RU" dirty="0" smtClean="0"/>
              <a:t>В дупле – 5.</a:t>
            </a:r>
            <a:br>
              <a:rPr lang="ru-RU" dirty="0" smtClean="0"/>
            </a:br>
            <a:r>
              <a:rPr lang="ru-RU" dirty="0" smtClean="0"/>
              <a:t>В гнезде – 7.                          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 w="762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b="1" i="1" u="sng" dirty="0" smtClean="0"/>
              <a:t>Магический квадрат</a:t>
            </a:r>
            <a:endParaRPr lang="ru-RU" sz="3200" b="1" i="1" u="sng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44007" y="2780928"/>
          <a:ext cx="3768081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027"/>
                <a:gridCol w="1256027"/>
                <a:gridCol w="1256027"/>
              </a:tblGrid>
              <a:tr h="108012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4000" dirty="0" smtClean="0"/>
                        <a:t>    2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</a:t>
                      </a:r>
                      <a:r>
                        <a:rPr lang="ru-RU" sz="4000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</a:t>
                      </a:r>
                      <a:r>
                        <a:rPr lang="ru-RU" sz="4000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</a:t>
                      </a:r>
                      <a:r>
                        <a:rPr lang="ru-RU" sz="4000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</a:t>
                      </a:r>
                      <a:r>
                        <a:rPr lang="ru-RU" sz="4000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</a:t>
                      </a:r>
                      <a:r>
                        <a:rPr lang="ru-RU" sz="4000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</a:t>
                      </a:r>
                      <a:r>
                        <a:rPr lang="ru-RU" sz="4000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</a:t>
                      </a:r>
                      <a:r>
                        <a:rPr lang="ru-RU" sz="4000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6084168" y="3933056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408712"/>
          </a:xfrm>
          <a:solidFill>
            <a:schemeClr val="accent1">
              <a:lumMod val="60000"/>
              <a:lumOff val="4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2800" b="1" dirty="0" smtClean="0"/>
              <a:t>Гнездо.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9800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2800" b="1" dirty="0" smtClean="0"/>
              <a:t>Нора.</a:t>
            </a:r>
          </a:p>
          <a:p>
            <a:pPr>
              <a:buNone/>
            </a:pPr>
            <a:r>
              <a:rPr lang="ru-RU" sz="12800" dirty="0" smtClean="0"/>
              <a:t>                                                                                             </a:t>
            </a:r>
          </a:p>
          <a:p>
            <a:pPr>
              <a:buNone/>
            </a:pPr>
            <a:r>
              <a:rPr lang="ru-RU" sz="12800" dirty="0" smtClean="0"/>
              <a:t>                                                                                          </a:t>
            </a:r>
          </a:p>
          <a:p>
            <a:pPr>
              <a:buNone/>
            </a:pPr>
            <a:r>
              <a:rPr lang="ru-RU" sz="12800" dirty="0" smtClean="0"/>
              <a:t>                                                                                               </a:t>
            </a:r>
          </a:p>
          <a:p>
            <a:pPr>
              <a:buNone/>
            </a:pPr>
            <a:r>
              <a:rPr lang="ru-RU" sz="12800" dirty="0" smtClean="0"/>
              <a:t>                                                                                           </a:t>
            </a:r>
          </a:p>
          <a:p>
            <a:pPr>
              <a:buNone/>
            </a:pPr>
            <a:r>
              <a:rPr lang="ru-RU" sz="12800" dirty="0" smtClean="0"/>
              <a:t>                                                        </a:t>
            </a:r>
            <a:r>
              <a:rPr lang="ru-RU" sz="12800" b="1" dirty="0" smtClean="0"/>
              <a:t>Дупло.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</a:t>
            </a:r>
            <a:endParaRPr lang="ru-RU" dirty="0"/>
          </a:p>
        </p:txBody>
      </p:sp>
      <p:pic>
        <p:nvPicPr>
          <p:cNvPr id="1026" name="Picture 2" descr="C:\Users\ТОНЯ\Desktop\гнездо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836712"/>
            <a:ext cx="3240360" cy="2664296"/>
          </a:xfrm>
          <a:prstGeom prst="rect">
            <a:avLst/>
          </a:prstGeom>
          <a:noFill/>
        </p:spPr>
      </p:pic>
      <p:pic>
        <p:nvPicPr>
          <p:cNvPr id="1027" name="Picture 3" descr="C:\Users\ТОНЯ\Desktop\дупло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620688"/>
            <a:ext cx="4191000" cy="5400600"/>
          </a:xfrm>
          <a:prstGeom prst="rect">
            <a:avLst/>
          </a:prstGeom>
          <a:noFill/>
        </p:spPr>
      </p:pic>
      <p:pic>
        <p:nvPicPr>
          <p:cNvPr id="1028" name="Picture 4" descr="C:\Users\ТОНЯ\Desktop\нор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4005064"/>
            <a:ext cx="3528392" cy="2448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260648"/>
            <a:ext cx="1584176" cy="48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60648"/>
            <a:ext cx="1584176" cy="48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60648"/>
            <a:ext cx="1728192" cy="4823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501008"/>
            <a:ext cx="1152128" cy="4823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6021288"/>
            <a:ext cx="1512168" cy="4823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  <a:solidFill>
            <a:schemeClr val="accent4">
              <a:lumMod val="20000"/>
              <a:lumOff val="8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Белка</a:t>
            </a:r>
            <a:r>
              <a:rPr lang="ru-RU" sz="2400" dirty="0" smtClean="0"/>
              <a:t> – очень запасливый зверёк. Неподалёку  от своего дупла</a:t>
            </a:r>
          </a:p>
          <a:p>
            <a:pPr>
              <a:buNone/>
            </a:pPr>
            <a:r>
              <a:rPr lang="ru-RU" sz="2400" dirty="0" smtClean="0"/>
              <a:t>она устраивает  кладовые, где хранит орехи, жёлуди, шишки.</a:t>
            </a:r>
          </a:p>
          <a:p>
            <a:pPr>
              <a:buNone/>
            </a:pPr>
            <a:r>
              <a:rPr lang="ru-RU" sz="2400" dirty="0" smtClean="0"/>
              <a:t>Заготавливает белка впрок и грибы, накалывая их на сухие ветки</a:t>
            </a:r>
          </a:p>
          <a:p>
            <a:pPr>
              <a:buNone/>
            </a:pPr>
            <a:r>
              <a:rPr lang="ru-RU" sz="2400" dirty="0" smtClean="0"/>
              <a:t>высоко над землёй.</a:t>
            </a:r>
          </a:p>
          <a:p>
            <a:pPr>
              <a:buNone/>
            </a:pPr>
            <a:r>
              <a:rPr lang="ru-RU" sz="2400" dirty="0" smtClean="0"/>
              <a:t>Иногда белки предпринимают массовые путешествия. Они  </a:t>
            </a:r>
            <a:r>
              <a:rPr lang="ru-RU" sz="2400" dirty="0" err="1" smtClean="0"/>
              <a:t>начи</a:t>
            </a:r>
            <a:r>
              <a:rPr lang="ru-RU" sz="2400" dirty="0" smtClean="0"/>
              <a:t>-</a:t>
            </a:r>
          </a:p>
          <a:p>
            <a:pPr>
              <a:buNone/>
            </a:pPr>
            <a:r>
              <a:rPr lang="ru-RU" sz="2400" dirty="0" err="1" smtClean="0"/>
              <a:t>нают</a:t>
            </a:r>
            <a:r>
              <a:rPr lang="ru-RU" sz="2400" dirty="0" smtClean="0"/>
              <a:t> путь поодиночке, но постепенно зверьки собираются</a:t>
            </a:r>
          </a:p>
          <a:p>
            <a:pPr>
              <a:buNone/>
            </a:pPr>
            <a:r>
              <a:rPr lang="ru-RU" sz="2400" dirty="0" smtClean="0"/>
              <a:t>вместе и движутся широким фронтом. Их не останавливают ни </a:t>
            </a:r>
          </a:p>
          <a:p>
            <a:pPr>
              <a:buNone/>
            </a:pPr>
            <a:r>
              <a:rPr lang="ru-RU" sz="2400" dirty="0" smtClean="0"/>
              <a:t>большие города, ни безлесные пространства, ни широкие </a:t>
            </a:r>
          </a:p>
          <a:p>
            <a:pPr>
              <a:buNone/>
            </a:pPr>
            <a:r>
              <a:rPr lang="ru-RU" sz="2400" dirty="0" smtClean="0"/>
              <a:t>водные просторы.</a:t>
            </a:r>
          </a:p>
          <a:p>
            <a:pPr>
              <a:buNone/>
            </a:pPr>
            <a:r>
              <a:rPr lang="ru-RU" sz="2400" dirty="0" smtClean="0"/>
              <a:t>Попав в город, белки бегут по улицам,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прыгают с забора на забор, с крыши </a:t>
            </a:r>
          </a:p>
          <a:p>
            <a:pPr>
              <a:buNone/>
            </a:pPr>
            <a:r>
              <a:rPr lang="ru-RU" sz="2400" dirty="0" smtClean="0"/>
              <a:t>на крышу. Подойдя к широким рекам,</a:t>
            </a:r>
          </a:p>
          <a:p>
            <a:pPr>
              <a:buNone/>
            </a:pPr>
            <a:r>
              <a:rPr lang="ru-RU" sz="2400" dirty="0" smtClean="0"/>
              <a:t>они бесстрашно бросаются в воду и,</a:t>
            </a:r>
          </a:p>
          <a:p>
            <a:pPr>
              <a:buNone/>
            </a:pPr>
            <a:r>
              <a:rPr lang="ru-RU" sz="2400" dirty="0" smtClean="0"/>
              <a:t>конечно, многие из них гибнут.</a:t>
            </a:r>
            <a:br>
              <a:rPr lang="ru-RU" sz="2400" dirty="0" smtClean="0"/>
            </a:b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        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6146" name="Picture 2" descr="C:\Users\ТОНЯ\Documents\бел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3573016"/>
            <a:ext cx="345638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066130"/>
          </a:xfrm>
          <a:solidFill>
            <a:schemeClr val="accent3">
              <a:lumMod val="40000"/>
              <a:lumOff val="60000"/>
            </a:schemeClr>
          </a:solidFill>
          <a:ln w="76200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3200" i="1" u="sng" dirty="0" smtClean="0"/>
              <a:t>Какое животное носит своих детёнышей в сумке?</a:t>
            </a:r>
            <a:endParaRPr lang="ru-RU" sz="32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328592"/>
          </a:xfrm>
          <a:solidFill>
            <a:schemeClr val="accent3">
              <a:lumMod val="60000"/>
              <a:lumOff val="40000"/>
            </a:schemeClr>
          </a:solidFill>
          <a:ln w="76200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dirty="0" smtClean="0"/>
              <a:t>   </a:t>
            </a:r>
            <a:r>
              <a:rPr lang="ru-RU" sz="3800" b="1" dirty="0" smtClean="0"/>
              <a:t>Енот – 3.</a:t>
            </a:r>
          </a:p>
          <a:p>
            <a:pPr>
              <a:buNone/>
            </a:pPr>
            <a:r>
              <a:rPr lang="ru-RU" sz="2800" dirty="0" smtClean="0"/>
              <a:t>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</a:t>
            </a:r>
          </a:p>
          <a:p>
            <a:pPr>
              <a:buNone/>
            </a:pPr>
            <a:r>
              <a:rPr lang="ru-RU" sz="3800" b="1" dirty="0" smtClean="0"/>
              <a:t>                                                 Кенгуру – 2.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3800" dirty="0" smtClean="0"/>
              <a:t>                                                                             </a:t>
            </a:r>
          </a:p>
          <a:p>
            <a:pPr>
              <a:buNone/>
            </a:pPr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                                                                                                    </a:t>
            </a:r>
            <a:r>
              <a:rPr lang="ru-RU" sz="3800" b="1" dirty="0" smtClean="0"/>
              <a:t>Шимпанзе - 8.</a:t>
            </a:r>
            <a:r>
              <a:rPr lang="ru-RU" sz="3800" dirty="0" smtClean="0"/>
              <a:t>              </a:t>
            </a:r>
          </a:p>
          <a:p>
            <a:pPr>
              <a:buNone/>
            </a:pPr>
            <a:endParaRPr lang="ru-RU" sz="3800" b="1" dirty="0" smtClean="0"/>
          </a:p>
          <a:p>
            <a:pPr>
              <a:buNone/>
            </a:pPr>
            <a:endParaRPr lang="ru-RU" sz="3800" b="1" dirty="0" smtClean="0"/>
          </a:p>
          <a:p>
            <a:pPr>
              <a:buNone/>
            </a:pPr>
            <a:endParaRPr lang="ru-RU" sz="3800" b="1" dirty="0" smtClean="0"/>
          </a:p>
          <a:p>
            <a:pPr>
              <a:buNone/>
            </a:pPr>
            <a:endParaRPr lang="ru-RU" sz="3800" b="1" dirty="0" smtClean="0"/>
          </a:p>
          <a:p>
            <a:pPr>
              <a:buNone/>
            </a:pPr>
            <a:r>
              <a:rPr lang="ru-RU" sz="3800" b="1" dirty="0" smtClean="0"/>
              <a:t>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ТОНЯ\Documents\ено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772816"/>
            <a:ext cx="2094607" cy="2448272"/>
          </a:xfrm>
          <a:prstGeom prst="rect">
            <a:avLst/>
          </a:prstGeom>
          <a:noFill/>
        </p:spPr>
      </p:pic>
      <p:pic>
        <p:nvPicPr>
          <p:cNvPr id="1027" name="Picture 3" descr="C:\Users\ТОНЯ\Documents\кенгуру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2924944"/>
            <a:ext cx="2880320" cy="2160240"/>
          </a:xfrm>
          <a:prstGeom prst="rect">
            <a:avLst/>
          </a:prstGeom>
          <a:noFill/>
        </p:spPr>
      </p:pic>
      <p:pic>
        <p:nvPicPr>
          <p:cNvPr id="1029" name="Picture 5" descr="C:\Users\ТОНЯ\Documents\шимпанзе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 flipV="1">
            <a:off x="5796136" y="4005064"/>
            <a:ext cx="2880323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  <a:solidFill>
            <a:schemeClr val="accent4">
              <a:lumMod val="40000"/>
              <a:lumOff val="60000"/>
            </a:schemeClr>
          </a:solidFill>
          <a:ln w="76200">
            <a:solidFill>
              <a:srgbClr val="7030A0"/>
            </a:solidFill>
            <a:prstDash val="soli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ru-RU" b="1" dirty="0" smtClean="0">
                <a:solidFill>
                  <a:srgbClr val="00B050"/>
                </a:solidFill>
              </a:rPr>
              <a:t>4</a:t>
            </a:r>
            <a:r>
              <a:rPr lang="ru-RU" dirty="0" smtClean="0"/>
              <a:t>                     </a:t>
            </a:r>
            <a:r>
              <a:rPr lang="ru-RU" b="1" dirty="0" smtClean="0">
                <a:solidFill>
                  <a:srgbClr val="00B050"/>
                </a:solidFill>
              </a:rPr>
              <a:t>1                     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                                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9</a:t>
            </a:r>
            <a:r>
              <a:rPr lang="ru-RU" dirty="0" smtClean="0"/>
              <a:t>                      </a:t>
            </a:r>
            <a:r>
              <a:rPr lang="ru-RU" b="1" dirty="0" smtClean="0">
                <a:solidFill>
                  <a:srgbClr val="00B050"/>
                </a:solidFill>
              </a:rPr>
              <a:t>7                      10</a:t>
            </a:r>
          </a:p>
          <a:p>
            <a:pPr>
              <a:buNone/>
            </a:pPr>
            <a:endParaRPr lang="ru-RU" b="1" i="1" u="sng" dirty="0" smtClean="0"/>
          </a:p>
          <a:p>
            <a:pPr>
              <a:buNone/>
            </a:pPr>
            <a:r>
              <a:rPr lang="ru-RU" b="1" i="1" u="sng" dirty="0" smtClean="0"/>
              <a:t>Указание: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b="1" dirty="0" smtClean="0">
                <a:solidFill>
                  <a:srgbClr val="FF0000"/>
                </a:solidFill>
              </a:rPr>
              <a:t>- 8</a:t>
            </a:r>
            <a:r>
              <a:rPr lang="ru-RU" dirty="0" smtClean="0"/>
              <a:t>;         </a:t>
            </a:r>
            <a:r>
              <a:rPr lang="ru-RU" b="1" dirty="0" smtClean="0">
                <a:solidFill>
                  <a:srgbClr val="00B050"/>
                </a:solidFill>
              </a:rPr>
              <a:t>- 6</a:t>
            </a:r>
            <a:r>
              <a:rPr lang="ru-RU" dirty="0" smtClean="0"/>
              <a:t>;        </a:t>
            </a:r>
            <a:r>
              <a:rPr lang="ru-RU" b="1" dirty="0" smtClean="0">
                <a:solidFill>
                  <a:srgbClr val="FF0000"/>
                </a:solidFill>
              </a:rPr>
              <a:t>+9</a:t>
            </a:r>
            <a:r>
              <a:rPr lang="ru-RU" dirty="0" smtClean="0"/>
              <a:t>;        </a:t>
            </a:r>
            <a:r>
              <a:rPr lang="ru-RU" b="1" dirty="0" smtClean="0">
                <a:solidFill>
                  <a:srgbClr val="00B050"/>
                </a:solidFill>
              </a:rPr>
              <a:t>+3</a:t>
            </a:r>
            <a:r>
              <a:rPr lang="ru-RU" dirty="0" smtClean="0"/>
              <a:t>;        </a:t>
            </a:r>
            <a:r>
              <a:rPr lang="ru-RU" b="1" dirty="0" smtClean="0">
                <a:solidFill>
                  <a:srgbClr val="FF0000"/>
                </a:solidFill>
              </a:rPr>
              <a:t>-5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411760" y="2276872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chemeClr val="accent4">
              <a:lumMod val="20000"/>
              <a:lumOff val="80000"/>
            </a:schemeClr>
          </a:solidFill>
          <a:ln w="762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l"/>
            <a:r>
              <a:rPr lang="ru-RU" sz="3200" i="1" u="sng" dirty="0" smtClean="0"/>
              <a:t>Для проверки выбора ответа решите цепочку примеров.</a:t>
            </a:r>
            <a:endParaRPr lang="ru-RU" sz="3200" i="1" u="sng" dirty="0"/>
          </a:p>
        </p:txBody>
      </p:sp>
      <p:sp>
        <p:nvSpPr>
          <p:cNvPr id="4" name="Овал 3"/>
          <p:cNvSpPr/>
          <p:nvPr/>
        </p:nvSpPr>
        <p:spPr>
          <a:xfrm>
            <a:off x="7740352" y="2276872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72200" y="3356992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932040" y="2132856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63888" y="3284984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6876256" y="5373216"/>
            <a:ext cx="618368" cy="144016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9571493">
            <a:off x="1439610" y="3006229"/>
            <a:ext cx="1134014" cy="215067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2339752" y="5445224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6" idx="3"/>
          </p:cNvCxnSpPr>
          <p:nvPr/>
        </p:nvCxnSpPr>
        <p:spPr>
          <a:xfrm flipV="1">
            <a:off x="4067944" y="2686020"/>
            <a:ext cx="959004" cy="670972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851920" y="5445224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5" idx="1"/>
          </p:cNvCxnSpPr>
          <p:nvPr/>
        </p:nvCxnSpPr>
        <p:spPr>
          <a:xfrm>
            <a:off x="5508104" y="2780928"/>
            <a:ext cx="959004" cy="670972"/>
          </a:xfrm>
          <a:prstGeom prst="straightConnector1">
            <a:avLst/>
          </a:prstGeom>
          <a:ln w="3810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755576" y="5445224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5" idx="7"/>
            <a:endCxn id="4" idx="3"/>
          </p:cNvCxnSpPr>
          <p:nvPr/>
        </p:nvCxnSpPr>
        <p:spPr>
          <a:xfrm flipV="1">
            <a:off x="6925364" y="2830036"/>
            <a:ext cx="909896" cy="6218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Соединительная линия уступом 69"/>
          <p:cNvCxnSpPr/>
          <p:nvPr/>
        </p:nvCxnSpPr>
        <p:spPr>
          <a:xfrm>
            <a:off x="5364088" y="5301208"/>
            <a:ext cx="720080" cy="144016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Соединительная линия уступом 72"/>
          <p:cNvCxnSpPr/>
          <p:nvPr/>
        </p:nvCxnSpPr>
        <p:spPr>
          <a:xfrm>
            <a:off x="3059832" y="2780928"/>
            <a:ext cx="648072" cy="504056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971600" y="3284984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b="1" i="1" dirty="0" smtClean="0"/>
              <a:t>                   Инструкция</a:t>
            </a:r>
            <a:endParaRPr lang="ru-RU" sz="3200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6584"/>
          </a:xfr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           1.Прочитай вопрос</a:t>
            </a:r>
          </a:p>
          <a:p>
            <a:pPr>
              <a:buNone/>
            </a:pPr>
            <a:r>
              <a:rPr lang="ru-RU" dirty="0" smtClean="0"/>
              <a:t>                               2.Найди на него ответ.</a:t>
            </a:r>
          </a:p>
          <a:p>
            <a:pPr>
              <a:buNone/>
            </a:pPr>
            <a:r>
              <a:rPr lang="ru-RU" dirty="0" smtClean="0"/>
              <a:t>                                3.Проверь свой ответ. (Выполни математические вычисления).</a:t>
            </a:r>
          </a:p>
          <a:p>
            <a:pPr>
              <a:buNone/>
            </a:pPr>
            <a:r>
              <a:rPr lang="ru-RU" dirty="0" smtClean="0"/>
              <a:t>   4.Прослушай (прочитай) краткую</a:t>
            </a:r>
          </a:p>
          <a:p>
            <a:pPr>
              <a:buNone/>
            </a:pPr>
            <a:r>
              <a:rPr lang="ru-RU" dirty="0" smtClean="0"/>
              <a:t>      информацию о том предмете,</a:t>
            </a:r>
          </a:p>
          <a:p>
            <a:pPr>
              <a:buNone/>
            </a:pPr>
            <a:r>
              <a:rPr lang="ru-RU" dirty="0" smtClean="0"/>
              <a:t>      название которого зашифровано </a:t>
            </a:r>
          </a:p>
          <a:p>
            <a:pPr>
              <a:buNone/>
            </a:pPr>
            <a:r>
              <a:rPr lang="ru-RU" dirty="0" smtClean="0"/>
              <a:t>      в ответе.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027" name="Picture 3" descr="C:\Users\ТОНЯ\Desktop\к.1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2304256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66"/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/>
              <a:t>Число 2 соответствует слову </a:t>
            </a:r>
            <a:r>
              <a:rPr lang="ru-RU" sz="3200" b="1" dirty="0" smtClean="0"/>
              <a:t>кенгуру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4040188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  <a:solidFill>
            <a:srgbClr val="FFFF99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499992" y="1412776"/>
            <a:ext cx="4186809" cy="4752528"/>
          </a:xfrm>
          <a:solidFill>
            <a:srgbClr val="FFFF99"/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Кенгуру – крупное сумчатое животное.</a:t>
            </a:r>
          </a:p>
          <a:p>
            <a:pPr>
              <a:buNone/>
            </a:pPr>
            <a:r>
              <a:rPr lang="ru-RU" dirty="0" smtClean="0"/>
              <a:t>    Рост сидящего кенгуру</a:t>
            </a:r>
            <a:br>
              <a:rPr lang="ru-RU" dirty="0" smtClean="0"/>
            </a:br>
            <a:r>
              <a:rPr lang="ru-RU" dirty="0" smtClean="0"/>
              <a:t>около 2м. </a:t>
            </a:r>
            <a:br>
              <a:rPr lang="ru-RU" dirty="0" smtClean="0"/>
            </a:br>
            <a:r>
              <a:rPr lang="ru-RU" dirty="0" smtClean="0"/>
              <a:t>Питается травой, листьями и корой деревьев. Кенгурёнок рождается очень  маленьким, всего 3-4см длины. Он почти год живёт в сумке на животе матери. </a:t>
            </a:r>
            <a:br>
              <a:rPr lang="ru-RU" dirty="0" smtClean="0"/>
            </a:br>
            <a:r>
              <a:rPr lang="ru-RU" dirty="0" smtClean="0"/>
              <a:t>Кенгуру очень миролюбивое животное. Обитает только в Австралии.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2" descr="C:\Users\ТОНЯ\Desktop\кенг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12776"/>
            <a:ext cx="4032448" cy="475252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864096"/>
          </a:xfrm>
          <a:solidFill>
            <a:srgbClr val="99CCFF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l"/>
            <a:r>
              <a:rPr lang="ru-RU" sz="3200" b="1" i="1" u="sng" dirty="0" smtClean="0"/>
              <a:t>Какая змея самая длинная в мире?</a:t>
            </a:r>
            <a:endParaRPr lang="ru-RU" sz="32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352928" cy="5472608"/>
          </a:xfrm>
          <a:solidFill>
            <a:srgbClr val="CCECFF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/>
          <a:lstStyle/>
          <a:p>
            <a:pPr>
              <a:buNone/>
            </a:pPr>
            <a:r>
              <a:rPr lang="ru-RU" b="1" dirty="0" smtClean="0"/>
              <a:t>       Кобра – 10</a:t>
            </a:r>
            <a:r>
              <a:rPr lang="ru-RU" dirty="0" smtClean="0"/>
              <a:t>.                 </a:t>
            </a:r>
            <a:r>
              <a:rPr lang="ru-RU" b="1" dirty="0" smtClean="0"/>
              <a:t>Питон – 6.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smtClean="0"/>
              <a:t>Анаконда </a:t>
            </a:r>
            <a:r>
              <a:rPr lang="ru-RU" b="1" dirty="0" smtClean="0"/>
              <a:t>– 9.</a:t>
            </a:r>
            <a:endParaRPr lang="ru-RU" b="1" dirty="0"/>
          </a:p>
        </p:txBody>
      </p:sp>
      <p:pic>
        <p:nvPicPr>
          <p:cNvPr id="3074" name="Picture 2" descr="C:\Users\ТОНЯ\Documents\кобр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628800"/>
            <a:ext cx="3166269" cy="2284661"/>
          </a:xfrm>
          <a:prstGeom prst="rect">
            <a:avLst/>
          </a:prstGeom>
          <a:noFill/>
        </p:spPr>
      </p:pic>
      <p:pic>
        <p:nvPicPr>
          <p:cNvPr id="3075" name="Picture 3" descr="C:\Users\ТОНЯ\Documents\пито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628800"/>
            <a:ext cx="3528392" cy="2304256"/>
          </a:xfrm>
          <a:prstGeom prst="rect">
            <a:avLst/>
          </a:prstGeom>
          <a:noFill/>
        </p:spPr>
      </p:pic>
      <p:pic>
        <p:nvPicPr>
          <p:cNvPr id="3077" name="Picture 5" descr="C:\Users\ТОНЯ\Documents\ана 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4149081"/>
            <a:ext cx="453330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165618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3200" b="1" u="sng" dirty="0" smtClean="0"/>
              <a:t>Запишите в пустые клеточки таблицы такие числа, чтобы квадрат был магическим. Наименьшее из этих чисел поможет вам ответить на вопрос.</a:t>
            </a:r>
            <a:endParaRPr lang="ru-RU" sz="3200" b="1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23728" y="1988841"/>
          <a:ext cx="5256585" cy="4643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195"/>
                <a:gridCol w="1752195"/>
                <a:gridCol w="1752195"/>
              </a:tblGrid>
              <a:tr h="142583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</a:t>
                      </a:r>
                      <a:r>
                        <a:rPr lang="ru-RU" sz="3200" dirty="0" smtClean="0"/>
                        <a:t>6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21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    18</a:t>
                      </a:r>
                      <a:endParaRPr lang="ru-RU" sz="3200" dirty="0"/>
                    </a:p>
                  </a:txBody>
                  <a:tcPr/>
                </a:tc>
              </a:tr>
              <a:tr h="154082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3200" dirty="0" smtClean="0"/>
                        <a:t>      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      15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      3</a:t>
                      </a:r>
                      <a:endParaRPr lang="ru-RU" sz="3200" dirty="0"/>
                    </a:p>
                  </a:txBody>
                  <a:tcPr/>
                </a:tc>
              </a:tr>
              <a:tr h="1425834"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     12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 9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     24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2555776" y="4077072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39952" y="2348880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1960" y="5517232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ТОНЯ\Documents\воскл.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15250" y="2132856"/>
            <a:ext cx="1428750" cy="1428750"/>
          </a:xfrm>
          <a:prstGeom prst="rect">
            <a:avLst/>
          </a:prstGeom>
          <a:noFill/>
        </p:spPr>
      </p:pic>
      <p:pic>
        <p:nvPicPr>
          <p:cNvPr id="2051" name="Picture 3" descr="C:\Users\ТОНЯ\Documents\воскл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645024"/>
            <a:ext cx="1133475" cy="1428750"/>
          </a:xfrm>
          <a:prstGeom prst="rect">
            <a:avLst/>
          </a:prstGeom>
          <a:noFill/>
        </p:spPr>
      </p:pic>
      <p:pic>
        <p:nvPicPr>
          <p:cNvPr id="2052" name="Picture 4" descr="C:\Users\ТОНЯ\Documents\воскл 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12360" y="5157192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354162"/>
          </a:xfrm>
          <a:solidFill>
            <a:schemeClr val="accent5">
              <a:lumMod val="20000"/>
              <a:lumOff val="80000"/>
            </a:schemeClr>
          </a:solidFill>
          <a:ln w="76200"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Ответ: наименьшее из чисел 21, 27 и 9 – это </a:t>
            </a:r>
            <a:r>
              <a:rPr lang="ru-RU" sz="3200" dirty="0" smtClean="0">
                <a:solidFill>
                  <a:srgbClr val="FF0000"/>
                </a:solidFill>
              </a:rPr>
              <a:t>9</a:t>
            </a:r>
            <a:r>
              <a:rPr lang="ru-RU" sz="3200" dirty="0" smtClean="0"/>
              <a:t>. Значит, самая длинная змея в мире – </a:t>
            </a:r>
            <a:r>
              <a:rPr lang="ru-RU" sz="3200" b="1" dirty="0" smtClean="0"/>
              <a:t>анаконда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6" name="Picture 4" descr="C:\Users\ТОНЯ\Documents\ана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700808"/>
            <a:ext cx="8280920" cy="48965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8" cy="4968552"/>
          </a:xfrm>
          <a:solidFill>
            <a:schemeClr val="accent3">
              <a:lumMod val="40000"/>
              <a:lumOff val="60000"/>
            </a:schemeClr>
          </a:solidFill>
          <a:ln w="76200"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Водится </a:t>
            </a:r>
            <a:r>
              <a:rPr lang="ru-RU" b="1" dirty="0" smtClean="0"/>
              <a:t>анаконда</a:t>
            </a:r>
            <a:r>
              <a:rPr lang="ru-RU" dirty="0" smtClean="0"/>
              <a:t> по берегам рек, озёр и болот Бразилии и Гвианы. Большую часть времени проводит в воде. Её яд для человека смертелен. В неволе эта змея жить не может. Длина тела анаконды достигает 10м. На земном шаре около 2700</a:t>
            </a:r>
          </a:p>
          <a:p>
            <a:pPr>
              <a:buNone/>
            </a:pPr>
            <a:r>
              <a:rPr lang="ru-RU" dirty="0" smtClean="0"/>
              <a:t>    видов змей. Змеи – грозные хищники, но у них есть враги. </a:t>
            </a:r>
            <a:endParaRPr lang="ru-RU" dirty="0"/>
          </a:p>
        </p:txBody>
      </p:sp>
      <p:pic>
        <p:nvPicPr>
          <p:cNvPr id="3074" name="Picture 2" descr="C:\Users\ТОНЯ\Desktop\ана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8208912" cy="2232248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b="1" i="1" u="sng" dirty="0" smtClean="0"/>
              <a:t>Какая длина синего кита?</a:t>
            </a:r>
            <a:endParaRPr lang="ru-RU" sz="32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15м,     33м,     2м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Запишите в пустые клеточки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такие числа, чтобы квадрат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стал магическим.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Ключ к ответу – сумма</a:t>
            </a:r>
          </a:p>
          <a:p>
            <a:pPr>
              <a:buNone/>
            </a:pPr>
            <a:r>
              <a:rPr lang="ru-RU" sz="2400" dirty="0" smtClean="0"/>
              <a:t>недостающих трёх чисел.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Проверка: (20 + 2 + 11) = 33 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28" y="1500173"/>
          <a:ext cx="3429024" cy="3484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1143008"/>
                <a:gridCol w="1143008"/>
              </a:tblGrid>
              <a:tr h="121444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</a:t>
                      </a:r>
                      <a:r>
                        <a:rPr lang="ru-RU" sz="3200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    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      </a:t>
                      </a:r>
                      <a:r>
                        <a:rPr lang="ru-RU" sz="3200" baseline="0" dirty="0" smtClean="0"/>
                        <a:t>17</a:t>
                      </a:r>
                      <a:endParaRPr lang="ru-RU" dirty="0" smtClean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</a:t>
                      </a:r>
                      <a:r>
                        <a:rPr lang="ru-RU" sz="3200" dirty="0" smtClean="0"/>
                        <a:t>26</a:t>
                      </a:r>
                      <a:endParaRPr lang="ru-RU" dirty="0" smtClean="0"/>
                    </a:p>
                    <a:p>
                      <a:r>
                        <a:rPr lang="ru-RU" sz="3200" dirty="0" smtClean="0"/>
                        <a:t>     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</a:t>
                      </a:r>
                      <a:r>
                        <a:rPr lang="ru-RU" sz="3200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2869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</a:t>
                      </a:r>
                      <a:r>
                        <a:rPr lang="ru-RU" sz="3200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</a:t>
                      </a:r>
                      <a:r>
                        <a:rPr lang="ru-RU" sz="3200" dirty="0" smtClean="0"/>
                        <a:t>23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32-конечная звезда 6"/>
          <p:cNvSpPr/>
          <p:nvPr/>
        </p:nvSpPr>
        <p:spPr>
          <a:xfrm>
            <a:off x="6286512" y="1643050"/>
            <a:ext cx="914400" cy="914400"/>
          </a:xfrm>
          <a:prstGeom prst="star3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32-конечная звезда 7"/>
          <p:cNvSpPr/>
          <p:nvPr/>
        </p:nvSpPr>
        <p:spPr>
          <a:xfrm>
            <a:off x="7358082" y="2857496"/>
            <a:ext cx="914400" cy="914400"/>
          </a:xfrm>
          <a:prstGeom prst="star3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32-конечная звезда 9"/>
          <p:cNvSpPr/>
          <p:nvPr/>
        </p:nvSpPr>
        <p:spPr>
          <a:xfrm>
            <a:off x="5143504" y="4071942"/>
            <a:ext cx="914400" cy="914400"/>
          </a:xfrm>
          <a:prstGeom prst="star3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simanova.antonina\Desktop\кит 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5157192"/>
            <a:ext cx="3929058" cy="128645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39552" y="5373216"/>
            <a:ext cx="3960440" cy="648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52928" cy="270892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363272" cy="4943472"/>
          </a:xfr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400" b="1" dirty="0" smtClean="0"/>
              <a:t> </a:t>
            </a:r>
          </a:p>
          <a:p>
            <a:pPr>
              <a:buNone/>
            </a:pPr>
            <a:r>
              <a:rPr lang="ru-RU" sz="2200" b="1" dirty="0" smtClean="0"/>
              <a:t>Синий кит </a:t>
            </a:r>
            <a:r>
              <a:rPr lang="ru-RU" sz="2200" dirty="0" smtClean="0"/>
              <a:t>– самое большое животное планеты, обитающее          </a:t>
            </a:r>
          </a:p>
          <a:p>
            <a:pPr>
              <a:buNone/>
            </a:pPr>
            <a:r>
              <a:rPr lang="ru-RU" sz="2200" dirty="0" smtClean="0"/>
              <a:t>в воде. Если синего кита поставить на голову, он будет высотой   </a:t>
            </a:r>
          </a:p>
          <a:p>
            <a:pPr>
              <a:buNone/>
            </a:pPr>
            <a:r>
              <a:rPr lang="ru-RU" sz="2200" dirty="0" smtClean="0"/>
              <a:t>с десятиэтажный дом. Предельный возраст синего кита                </a:t>
            </a:r>
          </a:p>
          <a:p>
            <a:pPr>
              <a:buNone/>
            </a:pPr>
            <a:r>
              <a:rPr lang="ru-RU" sz="2200" dirty="0" smtClean="0"/>
              <a:t>составляет 50 лет. Киты могут глубоко нырять и оставаться под   </a:t>
            </a:r>
          </a:p>
          <a:p>
            <a:pPr>
              <a:buNone/>
            </a:pPr>
            <a:r>
              <a:rPr lang="ru-RU" sz="2200" dirty="0" smtClean="0"/>
              <a:t>водой 20 -30 минут. Трудно представить, что такое огромное          </a:t>
            </a:r>
          </a:p>
          <a:p>
            <a:pPr>
              <a:buNone/>
            </a:pPr>
            <a:r>
              <a:rPr lang="ru-RU" sz="2200" dirty="0" smtClean="0"/>
              <a:t>животное может выпрыгивать из воды. У кита самый мощный      </a:t>
            </a:r>
          </a:p>
          <a:p>
            <a:pPr>
              <a:buNone/>
            </a:pPr>
            <a:r>
              <a:rPr lang="ru-RU" sz="2200" dirty="0" smtClean="0"/>
              <a:t>хвост, в ширину он достигает 5 – 8 м. Хвост помогает киту                  </a:t>
            </a:r>
          </a:p>
          <a:p>
            <a:pPr>
              <a:buNone/>
            </a:pPr>
            <a:r>
              <a:rPr lang="ru-RU" sz="2200" dirty="0" smtClean="0"/>
              <a:t>быстро опускаться в воду и вовремя подниматься на                      </a:t>
            </a:r>
          </a:p>
          <a:p>
            <a:pPr>
              <a:buNone/>
            </a:pPr>
            <a:r>
              <a:rPr lang="ru-RU" sz="2200" dirty="0" smtClean="0"/>
              <a:t>поверхность, чтобы глотнуть воздуха.                      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2050" name="Picture 2" descr="C:\Users\simanova.antonina\Desktop\кит 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88640"/>
            <a:ext cx="8352928" cy="2808312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73616" cy="1210146"/>
          </a:xfrm>
          <a:solidFill>
            <a:srgbClr val="FFFF99"/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i="1" u="sng" dirty="0" smtClean="0"/>
              <a:t>Какое животное самое быстрое?</a:t>
            </a:r>
            <a:endParaRPr lang="ru-RU" sz="32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373616" cy="5086918"/>
          </a:xfrm>
          <a:solidFill>
            <a:srgbClr val="FFFF00"/>
          </a:solidFill>
          <a:ln w="76200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400" dirty="0" smtClean="0"/>
              <a:t>      </a:t>
            </a:r>
          </a:p>
          <a:p>
            <a:pPr>
              <a:buNone/>
            </a:pPr>
            <a:r>
              <a:rPr lang="ru-RU" sz="2400" dirty="0" smtClean="0"/>
              <a:t>  Лось – 58.                      Гепард – 79.                      Заяц – 73.                    </a:t>
            </a:r>
          </a:p>
          <a:p>
            <a:pPr>
              <a:buNone/>
            </a:pPr>
            <a:r>
              <a:rPr lang="ru-RU" sz="2400" dirty="0" smtClean="0"/>
              <a:t>   Выберите из первой строки таблицы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наибольшее число; из второй – наименьшее</a:t>
            </a:r>
          </a:p>
          <a:p>
            <a:pPr>
              <a:buNone/>
            </a:pPr>
            <a:r>
              <a:rPr lang="ru-RU" sz="2400" dirty="0" smtClean="0"/>
              <a:t>число; из третьей –не наибольшее и не</a:t>
            </a:r>
          </a:p>
          <a:p>
            <a:pPr>
              <a:buNone/>
            </a:pPr>
            <a:r>
              <a:rPr lang="ru-RU" sz="2400" dirty="0" smtClean="0"/>
              <a:t>наименьшее. Сумма трёх выбранных чисел</a:t>
            </a:r>
          </a:p>
          <a:p>
            <a:pPr>
              <a:buNone/>
            </a:pPr>
            <a:r>
              <a:rPr lang="ru-RU" sz="2400" dirty="0" smtClean="0"/>
              <a:t>поможет вам проверить ответ.           </a:t>
            </a:r>
          </a:p>
          <a:p>
            <a:pPr>
              <a:buNone/>
            </a:pPr>
            <a:r>
              <a:rPr lang="ru-RU" sz="2400" dirty="0" smtClean="0"/>
              <a:t>(38 + 13 + 28) = 79 - гепард                                                </a:t>
            </a:r>
            <a:endParaRPr lang="ru-RU" sz="2400" dirty="0"/>
          </a:p>
        </p:txBody>
      </p:sp>
      <p:pic>
        <p:nvPicPr>
          <p:cNvPr id="4098" name="Picture 2" descr="C:\Users\simanova.antonina\Documents\лос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628800"/>
            <a:ext cx="2448272" cy="1656184"/>
          </a:xfrm>
          <a:prstGeom prst="rect">
            <a:avLst/>
          </a:prstGeom>
          <a:noFill/>
        </p:spPr>
      </p:pic>
      <p:pic>
        <p:nvPicPr>
          <p:cNvPr id="1026" name="Picture 2" descr="C:\Users\simanova.antonina\Documents\гепар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1628800"/>
            <a:ext cx="2571768" cy="1641934"/>
          </a:xfrm>
          <a:prstGeom prst="rect">
            <a:avLst/>
          </a:prstGeom>
          <a:noFill/>
        </p:spPr>
      </p:pic>
      <p:pic>
        <p:nvPicPr>
          <p:cNvPr id="1027" name="Picture 3" descr="C:\Users\simanova.antonina\Documents\заяц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1628800"/>
            <a:ext cx="2245928" cy="1585886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44208" y="3933057"/>
          <a:ext cx="2304256" cy="2778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9925"/>
                <a:gridCol w="751496"/>
                <a:gridCol w="602835"/>
              </a:tblGrid>
              <a:tr h="766703">
                <a:tc>
                  <a:txBody>
                    <a:bodyPr/>
                    <a:lstStyle/>
                    <a:p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</a:t>
                      </a:r>
                      <a:r>
                        <a:rPr lang="ru-RU" sz="2400" dirty="0" smtClean="0"/>
                        <a:t> 38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2400" dirty="0" smtClean="0"/>
                        <a:t>  17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2400" dirty="0" smtClean="0"/>
                        <a:t>26</a:t>
                      </a:r>
                      <a:endParaRPr lang="ru-RU" sz="2400" dirty="0"/>
                    </a:p>
                  </a:txBody>
                  <a:tcPr/>
                </a:tc>
              </a:tr>
              <a:tr h="78687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</a:t>
                      </a:r>
                      <a:r>
                        <a:rPr lang="ru-RU" sz="2400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</a:t>
                      </a:r>
                      <a:r>
                        <a:rPr lang="ru-RU" sz="2400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lang="ru-RU" sz="2400" dirty="0" smtClean="0"/>
                        <a:t>13</a:t>
                      </a:r>
                    </a:p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96670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</a:t>
                      </a:r>
                      <a:r>
                        <a:rPr lang="ru-RU" sz="2400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</a:t>
                      </a:r>
                      <a:r>
                        <a:rPr lang="ru-RU" sz="2400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2400" dirty="0" smtClean="0"/>
                        <a:t>36</a:t>
                      </a:r>
                    </a:p>
                    <a:p>
                      <a:r>
                        <a:rPr lang="ru-RU" dirty="0" smtClean="0"/>
                        <a:t>   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67544" y="4005064"/>
            <a:ext cx="5832648" cy="22871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5877272"/>
            <a:ext cx="3748406" cy="48009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  <a:solidFill>
            <a:schemeClr val="accent3">
              <a:lumMod val="60000"/>
              <a:lumOff val="40000"/>
            </a:schemeClr>
          </a:solidFill>
          <a:ln w="76200"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         По внешнему виду гепард напоминает крупную собаку с         </a:t>
            </a:r>
          </a:p>
          <a:p>
            <a:pPr>
              <a:buNone/>
            </a:pPr>
            <a:r>
              <a:rPr lang="ru-RU" sz="2400" dirty="0" smtClean="0"/>
              <a:t>    длинными ногами и небольшой кошачьей мордой. Окраска   </a:t>
            </a:r>
          </a:p>
          <a:p>
            <a:pPr>
              <a:buNone/>
            </a:pPr>
            <a:r>
              <a:rPr lang="ru-RU" sz="2400" dirty="0" smtClean="0"/>
              <a:t>    жёлто – серая, с бурыми и чёрными пятнами. У нас гепард                  </a:t>
            </a:r>
          </a:p>
          <a:p>
            <a:pPr>
              <a:buNone/>
            </a:pPr>
            <a:r>
              <a:rPr lang="ru-RU" sz="2400" dirty="0" smtClean="0"/>
              <a:t>    встречается на юге Туркмении, а за пределами нашей страны  - в Африке и Южной Америке. </a:t>
            </a:r>
          </a:p>
          <a:p>
            <a:pPr>
              <a:buNone/>
            </a:pPr>
            <a:r>
              <a:rPr lang="ru-RU" sz="2400" dirty="0" smtClean="0"/>
              <a:t>    Гепард быстро привыкает к  человеку и становится ручным.    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Приручать его стали давно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для охоты.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Охота с гепардом широко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распространена в Индии.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У гепарда  сильные и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быстрые ноги, охотится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он исключительно на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антилоп.       </a:t>
            </a:r>
          </a:p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simanova.antonina\Documents\гепард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780928"/>
            <a:ext cx="4104456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i="1" u="sng" dirty="0" smtClean="0"/>
              <a:t>Какое дерево является лучшим пылесосом?</a:t>
            </a:r>
            <a:endParaRPr lang="ru-RU" sz="32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</a:t>
            </a:r>
            <a:r>
              <a:rPr lang="ru-RU" sz="2400" b="1" dirty="0" smtClean="0"/>
              <a:t>Берёза – 28.</a:t>
            </a:r>
            <a:r>
              <a:rPr lang="ru-RU" sz="2400" dirty="0" smtClean="0"/>
              <a:t>              </a:t>
            </a:r>
            <a:r>
              <a:rPr lang="ru-RU" sz="2400" b="1" dirty="0" smtClean="0"/>
              <a:t>Сосна – 17.             Тополь – 23.</a:t>
            </a:r>
          </a:p>
        </p:txBody>
      </p:sp>
      <p:pic>
        <p:nvPicPr>
          <p:cNvPr id="3075" name="Picture 3" descr="C:\Users\simanova.antonina\Documents\топ 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1484784"/>
            <a:ext cx="2304256" cy="345638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  <p:pic>
        <p:nvPicPr>
          <p:cNvPr id="3076" name="Picture 4" descr="C:\Users\simanova.antonina\Documents\сосн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1484784"/>
            <a:ext cx="2376264" cy="3456384"/>
          </a:xfrm>
          <a:prstGeom prst="rect">
            <a:avLst/>
          </a:prstGeom>
          <a:noFill/>
        </p:spPr>
      </p:pic>
      <p:pic>
        <p:nvPicPr>
          <p:cNvPr id="3077" name="Picture 5" descr="C:\Users\simanova.antonina\Documents\бер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484784"/>
            <a:ext cx="2448272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525344"/>
          </a:xfrm>
          <a:solidFill>
            <a:srgbClr val="92D050"/>
          </a:solidFill>
          <a:scene3d>
            <a:camera prst="perspectiveBelow"/>
            <a:lightRig rig="threePt" dir="t"/>
          </a:scene3d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000" dirty="0" smtClean="0"/>
              <a:t>      </a:t>
            </a:r>
            <a:r>
              <a:rPr lang="ru-RU" sz="5400" dirty="0" smtClean="0"/>
              <a:t>А знаешь ли ты, …?</a:t>
            </a:r>
            <a:endParaRPr lang="ru-RU" sz="5400" dirty="0"/>
          </a:p>
        </p:txBody>
      </p:sp>
      <p:pic>
        <p:nvPicPr>
          <p:cNvPr id="1026" name="Picture 2" descr="C:\Users\ТОНЯ\Desktop\воскл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3284984"/>
            <a:ext cx="3888432" cy="2880320"/>
          </a:xfrm>
          <a:prstGeom prst="rect">
            <a:avLst/>
          </a:prstGeom>
          <a:solidFill>
            <a:srgbClr val="CCFF99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32856"/>
          </a:xfrm>
          <a:solidFill>
            <a:schemeClr val="accent4">
              <a:lumMod val="20000"/>
              <a:lumOff val="80000"/>
            </a:schemeClr>
          </a:solidFill>
          <a:ln w="38100">
            <a:solidFill>
              <a:srgbClr val="7030A0"/>
            </a:solidFill>
          </a:ln>
          <a:effectLst/>
        </p:spPr>
        <p:txBody>
          <a:bodyPr>
            <a:normAutofit fontScale="90000"/>
          </a:bodyPr>
          <a:lstStyle/>
          <a:p>
            <a:pPr algn="l"/>
            <a:r>
              <a:rPr lang="ru-RU" sz="3200" i="1" u="sng" dirty="0" smtClean="0"/>
              <a:t/>
            </a:r>
            <a:br>
              <a:rPr lang="ru-RU" sz="3200" i="1" u="sng" dirty="0" smtClean="0"/>
            </a:br>
            <a:r>
              <a:rPr lang="ru-RU" sz="3200" i="1" u="sng" dirty="0" smtClean="0"/>
              <a:t>Из каждой строки и каждого столбика таблицы выбери по одному числу. Сумма трёх выбранных чисел поможет проверить выбор ответа.                  </a:t>
            </a:r>
            <a:br>
              <a:rPr lang="ru-RU" sz="3200" i="1" u="sng" dirty="0" smtClean="0"/>
            </a:br>
            <a:r>
              <a:rPr lang="ru-RU" sz="3200" b="1" i="1" dirty="0" smtClean="0"/>
              <a:t>                                              </a:t>
            </a:r>
            <a:r>
              <a:rPr lang="ru-RU" sz="2400" b="1" i="1" dirty="0" smtClean="0"/>
              <a:t>Варианты выбора</a:t>
            </a:r>
            <a:r>
              <a:rPr lang="ru-RU" sz="3200" b="1" i="1" dirty="0" smtClean="0"/>
              <a:t>                  </a:t>
            </a:r>
            <a:r>
              <a:rPr lang="ru-RU" sz="3200" i="1" u="sng" dirty="0" smtClean="0"/>
              <a:t/>
            </a:r>
            <a:br>
              <a:rPr lang="ru-RU" sz="3200" i="1" u="sng" dirty="0" smtClean="0"/>
            </a:br>
            <a:r>
              <a:rPr lang="ru-RU" sz="3200" i="1" u="sng" dirty="0" smtClean="0"/>
              <a:t>                                                                          </a:t>
            </a:r>
            <a:endParaRPr lang="ru-RU" sz="3200" i="1" u="sng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1"/>
          </p:nvPr>
        </p:nvGraphicFramePr>
        <p:xfrm>
          <a:off x="611560" y="2636911"/>
          <a:ext cx="3816426" cy="3991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142"/>
                <a:gridCol w="1272142"/>
                <a:gridCol w="1272142"/>
              </a:tblGrid>
              <a:tr h="146520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3200" dirty="0" smtClean="0"/>
                        <a:t>   10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    </a:t>
                      </a:r>
                      <a:r>
                        <a:rPr lang="ru-RU" sz="3200" baseline="0" dirty="0" smtClean="0"/>
                        <a:t>15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</a:t>
                      </a:r>
                      <a:r>
                        <a:rPr lang="ru-RU" sz="3200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126294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</a:t>
                      </a:r>
                      <a:r>
                        <a:rPr lang="ru-RU" sz="3200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</a:t>
                      </a:r>
                      <a:r>
                        <a:rPr lang="ru-RU" sz="3200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</a:t>
                      </a:r>
                      <a:r>
                        <a:rPr lang="ru-RU" sz="3200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126294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</a:t>
                      </a:r>
                      <a:r>
                        <a:rPr lang="ru-RU" sz="3200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</a:t>
                      </a:r>
                      <a:r>
                        <a:rPr lang="ru-RU" sz="3200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</a:t>
                      </a:r>
                      <a:r>
                        <a:rPr lang="ru-RU" sz="3200" dirty="0" smtClean="0"/>
                        <a:t>5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4499993" y="2204865"/>
          <a:ext cx="1944216" cy="18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380"/>
                <a:gridCol w="751764"/>
                <a:gridCol w="648072"/>
              </a:tblGrid>
              <a:tr h="550754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2400" baseline="0" dirty="0"/>
                        <a:t> </a:t>
                      </a:r>
                      <a:endParaRPr lang="ru-RU" sz="1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86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3200" dirty="0" smtClean="0"/>
                        <a:t> </a:t>
                      </a:r>
                      <a:endParaRPr lang="ru-RU" sz="1800" b="1" dirty="0"/>
                    </a:p>
                  </a:txBody>
                  <a:tcPr/>
                </a:tc>
              </a:tr>
              <a:tr h="5507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</a:t>
                      </a:r>
                      <a:r>
                        <a:rPr lang="ru-RU" dirty="0" smtClean="0"/>
                        <a:t>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588225" y="2276873"/>
          <a:ext cx="1872207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69"/>
                <a:gridCol w="624069"/>
                <a:gridCol w="624069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6588224" y="4509121"/>
          <a:ext cx="1872210" cy="2016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70"/>
                <a:gridCol w="624070"/>
                <a:gridCol w="624070"/>
              </a:tblGrid>
              <a:tr h="672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207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</a:t>
                      </a:r>
                      <a:endParaRPr lang="ru-RU" b="1" dirty="0"/>
                    </a:p>
                  </a:txBody>
                  <a:tcPr/>
                </a:tc>
              </a:tr>
              <a:tr h="672074"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644008" y="4509120"/>
          <a:ext cx="1872207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69"/>
                <a:gridCol w="624069"/>
                <a:gridCol w="624069"/>
              </a:tblGrid>
              <a:tr h="6720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dirty="0"/>
                    </a:p>
                  </a:txBody>
                  <a:tcPr/>
                </a:tc>
              </a:tr>
              <a:tr h="721857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22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Овал 20"/>
          <p:cNvSpPr/>
          <p:nvPr/>
        </p:nvSpPr>
        <p:spPr>
          <a:xfrm>
            <a:off x="6660232" y="594928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788024" y="5301208"/>
            <a:ext cx="432048" cy="4320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220072" y="3501008"/>
            <a:ext cx="432048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940152" y="2852936"/>
            <a:ext cx="432048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572000" y="2276872"/>
            <a:ext cx="432048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012160" y="4653136"/>
            <a:ext cx="432048" cy="4320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732240" y="3501008"/>
            <a:ext cx="432048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308304" y="2924944"/>
            <a:ext cx="432048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956376" y="2348880"/>
            <a:ext cx="432048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rot="19175119">
            <a:off x="7972870" y="5317703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308304" y="4581128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364088" y="6021288"/>
            <a:ext cx="432048" cy="4320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644008" y="1700808"/>
            <a:ext cx="3600400" cy="4103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88640"/>
            <a:ext cx="3358009" cy="779686"/>
          </a:xfr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/>
              <a:t>       Тополь.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707904" y="273050"/>
            <a:ext cx="4978896" cy="5964262"/>
          </a:xfr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          Он и пылесос и кондиционер.  По количеству поглощаемого углекислого газа и выделяемого кислорода тополю равных нет. В возрасте 25 лет это дерево поглощает 44 кг углекислоты. Для сравнения: дуб поглощает 28 кг, липа – 26 кг, сосна – 10 кг, ель – 6кг.</a:t>
            </a:r>
            <a:br>
              <a:rPr lang="ru-RU" sz="2400" dirty="0" smtClean="0"/>
            </a:br>
            <a:r>
              <a:rPr lang="ru-RU" sz="2400" dirty="0" smtClean="0"/>
              <a:t>       Тополь хорошо поглощает шум, устойчив к загрязнению воздуха выхлопными газами от машин. Тополиная листва приглушает звуковые волны и увлажняет воздух в 10 раз лучше, нежели ель. Тополь насыщает воздух озоном.</a:t>
            </a:r>
          </a:p>
          <a:p>
            <a:pPr>
              <a:buNone/>
            </a:pPr>
            <a:r>
              <a:rPr lang="ru-RU" sz="2400" dirty="0" smtClean="0"/>
              <a:t>             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ТОНЯ\Desktop\топ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3" y="1196752"/>
            <a:ext cx="3312367" cy="496855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>
                <a:solidFill>
                  <a:srgbClr val="FF00FF"/>
                </a:solidFill>
              </a:rPr>
              <a:t>До новой встречи!</a:t>
            </a:r>
            <a:endParaRPr lang="ru-RU" b="1" dirty="0">
              <a:solidFill>
                <a:srgbClr val="FF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noFill/>
        </p:spPr>
        <p:txBody>
          <a:bodyPr>
            <a:normAutofit fontScale="25000" lnSpcReduction="20000"/>
          </a:bodyPr>
          <a:lstStyle/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14400" dirty="0" smtClean="0"/>
              <a:t> </a:t>
            </a:r>
            <a:r>
              <a:rPr lang="ru-RU" sz="14400" b="1" dirty="0" smtClean="0">
                <a:solidFill>
                  <a:srgbClr val="FF00FF"/>
                </a:solidFill>
              </a:rPr>
              <a:t>П</a:t>
            </a:r>
          </a:p>
          <a:p>
            <a:pPr>
              <a:buNone/>
            </a:pPr>
            <a:r>
              <a:rPr lang="ru-RU" sz="9800" dirty="0" smtClean="0"/>
              <a:t>        </a:t>
            </a:r>
          </a:p>
          <a:p>
            <a:pPr>
              <a:buNone/>
            </a:pPr>
            <a:r>
              <a:rPr lang="ru-RU" sz="14400" b="1" dirty="0" smtClean="0">
                <a:solidFill>
                  <a:srgbClr val="FF00FF"/>
                </a:solidFill>
              </a:rPr>
              <a:t>         О</a:t>
            </a:r>
          </a:p>
          <a:p>
            <a:pPr>
              <a:buNone/>
            </a:pPr>
            <a:r>
              <a:rPr lang="ru-RU" sz="9800" dirty="0" smtClean="0"/>
              <a:t>                 </a:t>
            </a:r>
          </a:p>
          <a:p>
            <a:pPr>
              <a:buNone/>
            </a:pPr>
            <a:r>
              <a:rPr lang="ru-RU" sz="14400" b="1" dirty="0" smtClean="0">
                <a:solidFill>
                  <a:srgbClr val="FF00FF"/>
                </a:solidFill>
              </a:rPr>
              <a:t>                К</a:t>
            </a:r>
          </a:p>
          <a:p>
            <a:pPr>
              <a:buNone/>
            </a:pPr>
            <a:endParaRPr lang="ru-RU" sz="9800" dirty="0" smtClean="0"/>
          </a:p>
          <a:p>
            <a:pPr>
              <a:buNone/>
            </a:pPr>
            <a:r>
              <a:rPr lang="ru-RU" sz="14400" b="1" dirty="0" smtClean="0">
                <a:solidFill>
                  <a:srgbClr val="FF00FF"/>
                </a:solidFill>
              </a:rPr>
              <a:t>                         А</a:t>
            </a:r>
          </a:p>
          <a:p>
            <a:pPr>
              <a:buNone/>
            </a:pPr>
            <a:endParaRPr lang="ru-RU" sz="3200" dirty="0" smtClean="0"/>
          </a:p>
          <a:p>
            <a:pPr algn="r">
              <a:buNone/>
            </a:pPr>
            <a:r>
              <a:rPr lang="ru-RU" sz="3200" dirty="0" smtClean="0"/>
              <a:t>                 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 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ТОНЯ\Desktop\кот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1124744"/>
            <a:ext cx="4248472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368152"/>
          </a:xfr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b="1" i="1" dirty="0" smtClean="0"/>
              <a:t>Какая птица может ходить по дну водоёма?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713387"/>
          </a:xfr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6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   Воробей – 3                         Оляпка – 4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Сорока - 5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ТОНЯ\Documents\соро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4581128"/>
            <a:ext cx="2576017" cy="1481807"/>
          </a:xfrm>
          <a:prstGeom prst="rect">
            <a:avLst/>
          </a:prstGeom>
          <a:noFill/>
        </p:spPr>
      </p:pic>
      <p:pic>
        <p:nvPicPr>
          <p:cNvPr id="3075" name="Picture 3" descr="C:\Users\ТОНЯ\Documents\олап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2348880"/>
            <a:ext cx="2329831" cy="1625799"/>
          </a:xfrm>
          <a:prstGeom prst="rect">
            <a:avLst/>
          </a:prstGeom>
          <a:noFill/>
        </p:spPr>
      </p:pic>
      <p:pic>
        <p:nvPicPr>
          <p:cNvPr id="3076" name="Picture 4" descr="C:\Users\ТОНЯ\Documents\воробей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2276872"/>
            <a:ext cx="2524523" cy="1676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араллелограмм 21"/>
          <p:cNvSpPr/>
          <p:nvPr/>
        </p:nvSpPr>
        <p:spPr>
          <a:xfrm>
            <a:off x="755576" y="4869160"/>
            <a:ext cx="936104" cy="482352"/>
          </a:xfrm>
          <a:prstGeom prst="parallelogram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Для проверки выбора ответа решите цепочку примеров.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6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                                            Воробей – 3</a:t>
            </a:r>
            <a:br>
              <a:rPr lang="ru-RU" dirty="0" smtClean="0"/>
            </a:br>
            <a:r>
              <a:rPr lang="ru-RU" dirty="0" smtClean="0"/>
              <a:t>                                                  Оляпка – 4</a:t>
            </a:r>
            <a:br>
              <a:rPr lang="ru-RU" dirty="0" smtClean="0"/>
            </a:br>
            <a:r>
              <a:rPr lang="ru-RU" dirty="0" smtClean="0"/>
              <a:t>                                                  Сорока – 5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-6        +7          -6        +5        - 4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b="1" dirty="0" smtClean="0">
                <a:solidFill>
                  <a:srgbClr val="00B050"/>
                </a:solidFill>
              </a:rPr>
              <a:t>8 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rgbClr val="0070C0"/>
                </a:solidFill>
              </a:rPr>
              <a:t>2</a:t>
            </a:r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00B050"/>
                </a:solidFill>
              </a:rPr>
              <a:t>9</a:t>
            </a:r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0070C0"/>
                </a:solidFill>
              </a:rPr>
              <a:t>3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rgbClr val="00B050"/>
                </a:solidFill>
              </a:rPr>
              <a:t>8             </a:t>
            </a:r>
            <a:r>
              <a:rPr lang="ru-RU" b="1" dirty="0" smtClean="0">
                <a:solidFill>
                  <a:srgbClr val="FF0000"/>
                </a:solidFill>
              </a:rPr>
              <a:t>4</a:t>
            </a:r>
            <a:r>
              <a:rPr lang="ru-RU" b="1" dirty="0" smtClean="0">
                <a:solidFill>
                  <a:srgbClr val="00B050"/>
                </a:solidFill>
              </a:rPr>
              <a:t>                                      </a:t>
            </a:r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4581128"/>
            <a:ext cx="720080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932040" y="4581128"/>
            <a:ext cx="720080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4581128"/>
            <a:ext cx="720080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4581128"/>
            <a:ext cx="720080" cy="4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6948264" y="4869160"/>
            <a:ext cx="79208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652120" y="4869160"/>
            <a:ext cx="57606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355976" y="4869160"/>
            <a:ext cx="57606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987824" y="4869160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691680" y="4869160"/>
            <a:ext cx="57606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араллелограмм 3"/>
          <p:cNvSpPr/>
          <p:nvPr/>
        </p:nvSpPr>
        <p:spPr>
          <a:xfrm>
            <a:off x="7668344" y="4581128"/>
            <a:ext cx="936104" cy="482352"/>
          </a:xfrm>
          <a:prstGeom prst="parallelogram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араллелограмм 23"/>
          <p:cNvSpPr/>
          <p:nvPr/>
        </p:nvSpPr>
        <p:spPr>
          <a:xfrm>
            <a:off x="755576" y="4581128"/>
            <a:ext cx="1008112" cy="482352"/>
          </a:xfrm>
          <a:prstGeom prst="parallelogram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ТОНЯ\Desktop\оляпка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772816"/>
            <a:ext cx="387558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4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pPr algn="l"/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6336704"/>
          </a:xfr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6"/>
            </a:solidFill>
          </a:ln>
        </p:spPr>
        <p:txBody>
          <a:bodyPr/>
          <a:lstStyle/>
          <a:p>
            <a:r>
              <a:rPr lang="ru-RU" b="1" dirty="0" smtClean="0"/>
              <a:t>Оляпка</a:t>
            </a:r>
            <a:r>
              <a:rPr lang="ru-RU" dirty="0" smtClean="0"/>
              <a:t> – певчая птичка    бурого </a:t>
            </a:r>
            <a:r>
              <a:rPr lang="ru-RU" dirty="0"/>
              <a:t>ц</a:t>
            </a:r>
            <a:r>
              <a:rPr lang="ru-RU" dirty="0" smtClean="0"/>
              <a:t>вета с белой грудкой. Она может нырять и бегать по дну водоёма, цепляясь за неровности дна, камешки. На дне ловит насекомых, червей и мальков рыб. Пойманную добычу птичка всегда выносит на берег и съедает. Перья у оляпки не намокают, так как они обильно смазаны жиром.                            Спасаясь от врага,                            оляпка ныряет в воду. </a:t>
            </a:r>
            <a:endParaRPr lang="ru-RU" dirty="0"/>
          </a:p>
        </p:txBody>
      </p:sp>
      <p:pic>
        <p:nvPicPr>
          <p:cNvPr id="1026" name="Picture 2" descr="C:\Users\ТОНЯ\Desktop\оляп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4293096"/>
            <a:ext cx="345638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tx2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b="1" i="1" dirty="0" smtClean="0"/>
              <a:t>Какая рыба без чешуи?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  <a:solidFill>
            <a:schemeClr val="tx2">
              <a:lumMod val="40000"/>
              <a:lumOff val="60000"/>
            </a:schemeClr>
          </a:solidFill>
          <a:ln w="57150"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Щука – 4                                 Карась - 3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Сом – 2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 descr="C:\Users\ТОНЯ\Documents\со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4365104"/>
            <a:ext cx="3456384" cy="2026618"/>
          </a:xfrm>
          <a:prstGeom prst="rect">
            <a:avLst/>
          </a:prstGeom>
          <a:noFill/>
        </p:spPr>
      </p:pic>
      <p:pic>
        <p:nvPicPr>
          <p:cNvPr id="2052" name="Picture 4" descr="C:\Users\ТОНЯ\Documents\карась 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2204864"/>
            <a:ext cx="2592288" cy="1584176"/>
          </a:xfrm>
          <a:prstGeom prst="rect">
            <a:avLst/>
          </a:prstGeom>
          <a:noFill/>
        </p:spPr>
      </p:pic>
      <p:pic>
        <p:nvPicPr>
          <p:cNvPr id="2053" name="Picture 5" descr="C:\Users\ТОНЯ\Documents\щука 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2204864"/>
            <a:ext cx="2520280" cy="15841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1556792"/>
            <a:ext cx="1944216" cy="5543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1556792"/>
            <a:ext cx="3096344" cy="5543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5013176"/>
            <a:ext cx="1872208" cy="4823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>
            <a:off x="6732240" y="4725144"/>
            <a:ext cx="720080" cy="576064"/>
          </a:xfrm>
          <a:prstGeom prst="parallelogram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Чтобы проверить свой ответ, решите цепочку примеров. Действия в цепочке примеров выполняются обратные данным, справа налево.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  +8         -9        +8         -6        +4  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7030A0"/>
                </a:solidFill>
              </a:rPr>
              <a:t>10 </a:t>
            </a:r>
            <a:r>
              <a:rPr lang="ru-RU" dirty="0" smtClean="0"/>
              <a:t>          </a:t>
            </a:r>
            <a:r>
              <a:rPr lang="ru-RU" b="1" dirty="0" smtClean="0">
                <a:solidFill>
                  <a:srgbClr val="7030A0"/>
                </a:solidFill>
              </a:rPr>
              <a:t>1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rgbClr val="7030A0"/>
                </a:solidFill>
              </a:rPr>
              <a:t>9</a:t>
            </a:r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7030A0"/>
                </a:solidFill>
              </a:rPr>
              <a:t>3</a:t>
            </a:r>
            <a:r>
              <a:rPr lang="ru-RU" dirty="0" smtClean="0"/>
              <a:t>          </a:t>
            </a:r>
            <a:r>
              <a:rPr lang="ru-RU" b="1" dirty="0" smtClean="0">
                <a:solidFill>
                  <a:srgbClr val="7030A0"/>
                </a:solidFill>
              </a:rPr>
              <a:t>7</a:t>
            </a:r>
            <a:r>
              <a:rPr lang="ru-RU" dirty="0" smtClean="0"/>
              <a:t>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08912" cy="1440160"/>
          </a:xfr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b="1" i="1" u="sng" dirty="0" smtClean="0"/>
              <a:t>Проверка</a:t>
            </a:r>
            <a:endParaRPr lang="ru-RU" sz="3200" b="1" i="1" u="sng" dirty="0"/>
          </a:p>
        </p:txBody>
      </p:sp>
      <p:sp>
        <p:nvSpPr>
          <p:cNvPr id="7" name="Параллелограмм 6"/>
          <p:cNvSpPr/>
          <p:nvPr/>
        </p:nvSpPr>
        <p:spPr>
          <a:xfrm>
            <a:off x="827584" y="4869160"/>
            <a:ext cx="864096" cy="576064"/>
          </a:xfrm>
          <a:prstGeom prst="parallelogram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4869160"/>
            <a:ext cx="648072" cy="5760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4869160"/>
            <a:ext cx="648072" cy="5760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851920" y="4869160"/>
            <a:ext cx="648072" cy="5760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4869160"/>
            <a:ext cx="648072" cy="5760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7308304" y="5157192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868144" y="5157192"/>
            <a:ext cx="79208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9" idx="1"/>
          </p:cNvCxnSpPr>
          <p:nvPr/>
        </p:nvCxnSpPr>
        <p:spPr>
          <a:xfrm flipH="1">
            <a:off x="4499992" y="5157192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0" idx="1"/>
          </p:cNvCxnSpPr>
          <p:nvPr/>
        </p:nvCxnSpPr>
        <p:spPr>
          <a:xfrm flipH="1">
            <a:off x="3059832" y="5157192"/>
            <a:ext cx="79208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1619672" y="5157192"/>
            <a:ext cx="79208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2610</TotalTime>
  <Words>1394</Words>
  <Application>Microsoft Office PowerPoint</Application>
  <PresentationFormat>Экран (4:3)</PresentationFormat>
  <Paragraphs>471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Государственное бюджетное образовательное учреждение лицей № 378 Санкт - Петербург </vt:lpstr>
      <vt:lpstr>Слайд 2</vt:lpstr>
      <vt:lpstr>                   Инструкция</vt:lpstr>
      <vt:lpstr>Слайд 4</vt:lpstr>
      <vt:lpstr>Какая птица может ходить по дну водоёма?</vt:lpstr>
      <vt:lpstr>Для проверки выбора ответа решите цепочку примеров.</vt:lpstr>
      <vt:lpstr>Слайд 7</vt:lpstr>
      <vt:lpstr>Какая рыба без чешуи?</vt:lpstr>
      <vt:lpstr>Проверка</vt:lpstr>
      <vt:lpstr>Последнее действие – вычитание числа 8; результат, число 2, соответствует слову СОМ.</vt:lpstr>
      <vt:lpstr>Из какой сказки слова: « …а дорога – далека, а корзина – нелегка. Сесть бы на пенёк, съесть бы пирожок»?</vt:lpstr>
      <vt:lpstr>Число 6 соответствует сказке «Маша и  медведь»</vt:lpstr>
      <vt:lpstr>Какие виды медведей обитают в нашей стане?</vt:lpstr>
      <vt:lpstr>На большей части нашей территории  обитают бурые медведи. </vt:lpstr>
      <vt:lpstr>Какие птицы выводят птенцов зимой?</vt:lpstr>
      <vt:lpstr>Для проверки ответа решите цепочку примеров.</vt:lpstr>
      <vt:lpstr>Результат – число 8, соответствует слову КЛЁСТ.</vt:lpstr>
      <vt:lpstr>Какой инструмент столяру важней?</vt:lpstr>
      <vt:lpstr>Для проверки решите цепочку примеров.</vt:lpstr>
      <vt:lpstr>Слайд 20</vt:lpstr>
      <vt:lpstr>Что означает слово столяр?</vt:lpstr>
      <vt:lpstr>Набор столярных инструментов</vt:lpstr>
      <vt:lpstr>Логическая задача.</vt:lpstr>
      <vt:lpstr>Слайд 24</vt:lpstr>
      <vt:lpstr>Магический квадрат</vt:lpstr>
      <vt:lpstr> г</vt:lpstr>
      <vt:lpstr>Слайд 27</vt:lpstr>
      <vt:lpstr>Какое животное носит своих детёнышей в сумке?</vt:lpstr>
      <vt:lpstr>Для проверки выбора ответа решите цепочку примеров.</vt:lpstr>
      <vt:lpstr>Число 2 соответствует слову кенгуру.</vt:lpstr>
      <vt:lpstr>Какая змея самая длинная в мире?</vt:lpstr>
      <vt:lpstr>Запишите в пустые клеточки таблицы такие числа, чтобы квадрат был магическим. Наименьшее из этих чисел поможет вам ответить на вопрос.</vt:lpstr>
      <vt:lpstr>Ответ: наименьшее из чисел 21, 27 и 9 – это 9. Значит, самая длинная змея в мире – анаконда.</vt:lpstr>
      <vt:lpstr>Слайд 34</vt:lpstr>
      <vt:lpstr>Какая длина синего кита?</vt:lpstr>
      <vt:lpstr>Слайд 36</vt:lpstr>
      <vt:lpstr>Какое животное самое быстрое?</vt:lpstr>
      <vt:lpstr>Слайд 38</vt:lpstr>
      <vt:lpstr>Какое дерево является лучшим пылесосом?</vt:lpstr>
      <vt:lpstr> Из каждой строки и каждого столбика таблицы выбери по одному числу. Сумма трёх выбранных чисел поможет проверить выбор ответа.                                                                 Варианты выбора                                                                                             </vt:lpstr>
      <vt:lpstr>       Тополь.</vt:lpstr>
      <vt:lpstr>До новой встречи!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Bill Gates</dc:creator>
  <cp:lastModifiedBy>Bill Gates</cp:lastModifiedBy>
  <cp:revision>276</cp:revision>
  <dcterms:created xsi:type="dcterms:W3CDTF">2014-06-14T05:49:25Z</dcterms:created>
  <dcterms:modified xsi:type="dcterms:W3CDTF">2018-06-30T12:47:21Z</dcterms:modified>
</cp:coreProperties>
</file>