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4" r:id="rId9"/>
    <p:sldId id="263" r:id="rId10"/>
    <p:sldId id="266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Shablons\FirstSeptember\FirstSeptemberM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929067"/>
            <a:ext cx="5715040" cy="114300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643578"/>
            <a:ext cx="4643470" cy="7810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33DAB69-39F5-44FE-8E0A-1202364F2584}" type="datetimeFigureOut">
              <a:rPr lang="ru-RU"/>
              <a:pPr>
                <a:defRPr/>
              </a:pPr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F880FFE-8B51-4CAB-8F7D-58A3672A90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2E914F3-1604-4008-8085-1D126FFD5D9B}" type="datetimeFigureOut">
              <a:rPr lang="ru-RU"/>
              <a:pPr>
                <a:defRPr/>
              </a:pPr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FAC4C70-6030-4AE6-AD12-317D27194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42C391A-A1D7-4478-9548-80E06D78AF99}" type="datetimeFigureOut">
              <a:rPr lang="ru-RU"/>
              <a:pPr>
                <a:defRPr/>
              </a:pPr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EE19FDC-CAB8-4EC4-BCA8-1C4ECE894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8802"/>
            <a:ext cx="4038600" cy="45720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8802"/>
            <a:ext cx="4038600" cy="45720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78592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500305"/>
            <a:ext cx="4040188" cy="40719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178592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00305"/>
            <a:ext cx="4041775" cy="40719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42C775C-EAD0-4FAD-82D4-E9388D5D2AE5}" type="datetimeFigureOut">
              <a:rPr lang="ru-RU"/>
              <a:pPr>
                <a:defRPr/>
              </a:pPr>
              <a:t>22.08.2016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CFE2505-602F-4874-A9A1-9339029CE4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5967317-544D-49F3-A9EC-3658B1FBF707}" type="datetimeFigureOut">
              <a:rPr lang="ru-RU"/>
              <a:pPr>
                <a:defRPr/>
              </a:pPr>
              <a:t>22.08.2016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624AD3F-838F-47F5-A2EA-56F3369EA4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A442F7F-A251-4B6E-A26C-A8267F84658D}" type="datetimeFigureOut">
              <a:rPr lang="ru-RU"/>
              <a:pPr>
                <a:defRPr/>
              </a:pPr>
              <a:t>22.08.2016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C14ABE4-F904-4CBC-AF11-DEEE20EDA8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C019C03-29F5-40E4-B67D-9D8F3AFD1786}" type="datetimeFigureOut">
              <a:rPr lang="ru-RU"/>
              <a:pPr>
                <a:defRPr/>
              </a:pPr>
              <a:t>22.08.2016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A63D05E-3BD0-4897-B017-4E91FFBFB6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esentations\Shablons\FirstSeptember\FirstSeptemberSlaid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643188" y="357188"/>
            <a:ext cx="6043612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48;&#1088;&#1072;%201\1%20&#1089;&#1077;&#1085;&#1090;&#1103;&#1073;&#1088;&#1103;\_________________(+)32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users/valiks/post233298442/" TargetMode="External"/><Relationship Id="rId2" Type="http://schemas.openxmlformats.org/officeDocument/2006/relationships/hyperlink" Target="http://www.liveinternet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chitel.edu54.ru/node/114215" TargetMode="External"/><Relationship Id="rId5" Type="http://schemas.openxmlformats.org/officeDocument/2006/relationships/hyperlink" Target="http://www.ma-na-ger.ru/2010-07-21-17-04-56" TargetMode="External"/><Relationship Id="rId4" Type="http://schemas.openxmlformats.org/officeDocument/2006/relationships/hyperlink" Target="http://www.ma-na-ger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42875" y="4000500"/>
            <a:ext cx="6215063" cy="1071563"/>
          </a:xfrm>
        </p:spPr>
        <p:txBody>
          <a:bodyPr/>
          <a:lstStyle/>
          <a:p>
            <a:r>
              <a:rPr lang="ru-RU" sz="40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Вот и кончилось лето…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4724400"/>
            <a:ext cx="5473700" cy="1700213"/>
          </a:xfrm>
        </p:spPr>
        <p:txBody>
          <a:bodyPr>
            <a:noAutofit/>
          </a:bodyPr>
          <a:lstStyle/>
          <a:p>
            <a:r>
              <a:rPr lang="ru-RU" sz="24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Первый раз в 4 класс</a:t>
            </a:r>
          </a:p>
          <a:p>
            <a:endParaRPr lang="ru-RU" sz="2400" b="1" i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smtClean="0">
              <a:solidFill>
                <a:srgbClr val="89898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2643188" y="357188"/>
            <a:ext cx="5214937" cy="1060450"/>
          </a:xfrm>
        </p:spPr>
        <p:txBody>
          <a:bodyPr/>
          <a:lstStyle/>
          <a:p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Школьный гороскоп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211138"/>
            <a:ext cx="8964612" cy="4573587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 algn="ctr">
              <a:buFont typeface="Arial" charset="0"/>
              <a:buNone/>
            </a:pPr>
            <a:r>
              <a:rPr lang="ru-RU" sz="2000" b="1" smtClean="0"/>
              <a:t> </a:t>
            </a:r>
          </a:p>
          <a:p>
            <a:pPr algn="ctr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Стрелец</a:t>
            </a:r>
          </a:p>
          <a:p>
            <a:pPr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В этом учебном году тебе, как никогда, захочется взобраться «на пальму первенства». Только смотри, чтобы твои конкуренты по завоеванию наивысших результатов не превратились в заклятых врагов. Вместе весело не только шагать, но и учиться</a:t>
            </a:r>
          </a:p>
          <a:p>
            <a:pPr algn="ctr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Козерог</a:t>
            </a:r>
          </a:p>
          <a:p>
            <a:pPr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Именно тот жуткий «переходный возраст», которого так боятся родители и учителя, в этом году настигнет и тебя. Только, прежде чем (к ужасу родителей) поступать так, как левая пятка захотела, и плевать на последствия, постарайся всё же предотвратить  «короткое замыкание». Необязательно совать пальцы в розетку, просто вспомни, что близкие тебя очень любят, а своим негодным поведением ты разобьёшь их сердца.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22531" name="Rectangle 1"/>
          <p:cNvSpPr>
            <a:spLocks noChangeArrowheads="1"/>
          </p:cNvSpPr>
          <p:nvPr/>
        </p:nvSpPr>
        <p:spPr bwMode="auto">
          <a:xfrm>
            <a:off x="4452938" y="-95250"/>
            <a:ext cx="2381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0" hangingPunct="0"/>
            <a:r>
              <a:rPr lang="ru-RU" b="1">
                <a:latin typeface="Calibri" pitchFamily="34" charset="0"/>
                <a:cs typeface="Times New Roman" pitchFamily="18" charset="0"/>
              </a:rPr>
              <a:t> </a:t>
            </a:r>
            <a:endParaRPr lang="ru-RU" sz="600"/>
          </a:p>
          <a:p>
            <a:pPr algn="just" eaLnBrk="0" hangingPunct="0"/>
            <a:endParaRPr lang="ru-RU"/>
          </a:p>
        </p:txBody>
      </p:sp>
      <p:sp>
        <p:nvSpPr>
          <p:cNvPr id="22532" name="Rectangle 2"/>
          <p:cNvSpPr>
            <a:spLocks noChangeArrowheads="1"/>
          </p:cNvSpPr>
          <p:nvPr/>
        </p:nvSpPr>
        <p:spPr bwMode="auto">
          <a:xfrm>
            <a:off x="4348163" y="44450"/>
            <a:ext cx="4476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0" hangingPunct="0"/>
            <a:r>
              <a:rPr lang="ru-RU" b="1">
                <a:latin typeface="Calibri" pitchFamily="34" charset="0"/>
                <a:cs typeface="Times New Roman" pitchFamily="18" charset="0"/>
              </a:rPr>
              <a:t> </a:t>
            </a:r>
            <a:r>
              <a:rPr lang="ru-RU">
                <a:latin typeface="Calibri" pitchFamily="34" charset="0"/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22533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928813"/>
            <a:ext cx="4038600" cy="4572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2534" name="i-main-pic" descr="&amp;Kcy;&amp;acy;&amp;rcy;&amp;tcy;&amp;icy;&amp;ncy;&amp;kcy;&amp;acy; 62 &amp;icy;&amp;zcy; 1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688" y="214313"/>
            <a:ext cx="11366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Пожелай себе любимому (любимой)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314325" y="1643063"/>
            <a:ext cx="8829675" cy="471487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b="1" smtClean="0"/>
              <a:t>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Делай в новом учебном году все, чтобы себе понравиться.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Будь независим, но не от своих друзей.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Пока ты будешь 7 раз обдумывать ответ, другие уже поднимут руку и ответят. Будь более решительным.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Не экономь на своем здоровье. Не пропускай уроки физкультуры.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Выучи однажды все уроки и проживи хоть один день в году спокойно.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Засыпая, чаще думай о том, что завтра будет все отлично.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Не ходи в школу натощак, это может плохо отразиться на твоем настроении.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Поменьше в тетрадях ошибок и больше на лице улыбок.</a:t>
            </a:r>
          </a:p>
          <a:p>
            <a:endParaRPr lang="ru-RU" smtClean="0"/>
          </a:p>
        </p:txBody>
      </p:sp>
      <p:pic>
        <p:nvPicPr>
          <p:cNvPr id="23555" name="i-main-pic" descr="&amp;Kcy;&amp;acy;&amp;rcy;&amp;tcy;&amp;icy;&amp;ncy;&amp;kcy;&amp;acy; 128 &amp;icy;&amp;zcy; 123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500063"/>
            <a:ext cx="15255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1403350" y="714375"/>
            <a:ext cx="7489825" cy="1060450"/>
          </a:xfrm>
        </p:spPr>
        <p:txBody>
          <a:bodyPr/>
          <a:lstStyle/>
          <a:p>
            <a:r>
              <a:rPr lang="ru-RU" sz="4000" b="1" i="1" smtClean="0">
                <a:solidFill>
                  <a:srgbClr val="C00000"/>
                </a:solidFill>
              </a:rPr>
              <a:t>До следующих летних каникул</a:t>
            </a:r>
            <a:br>
              <a:rPr lang="ru-RU" sz="4000" b="1" i="1" smtClean="0">
                <a:solidFill>
                  <a:srgbClr val="C00000"/>
                </a:solidFill>
              </a:rPr>
            </a:br>
            <a:r>
              <a:rPr lang="ru-RU" sz="4000" b="1" i="1" smtClean="0">
                <a:solidFill>
                  <a:srgbClr val="C00000"/>
                </a:solidFill>
              </a:rPr>
              <a:t> осталось…204 учебных дня!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24578" name="i-main-pic" descr="&amp;Kcy;&amp;acy;&amp;rcy;&amp;tcy;&amp;icy;&amp;ncy;&amp;kcy;&amp;acy; 123 &amp;icy;&amp;zcy; 162918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33425" y="1773238"/>
            <a:ext cx="7072313" cy="4857750"/>
          </a:xfrm>
        </p:spPr>
      </p:pic>
      <p:pic>
        <p:nvPicPr>
          <p:cNvPr id="5" name="_________________(+)3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28625" y="1428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_________________(+)3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00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40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2124075" y="357188"/>
            <a:ext cx="6769100" cy="1060450"/>
          </a:xfrm>
        </p:spPr>
        <p:txBody>
          <a:bodyPr/>
          <a:lstStyle/>
          <a:p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Список, </a:t>
            </a:r>
            <a:b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используемых источников:</a:t>
            </a:r>
            <a:endParaRPr lang="ru-RU" sz="4000" smtClean="0"/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Стихотворение «Соскучился по школе» </a:t>
            </a:r>
          </a:p>
          <a:p>
            <a:pPr marL="0" indent="0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М. Борисова «Интереснее пешком», Спб. 2006г.</a:t>
            </a:r>
          </a:p>
          <a:p>
            <a:pPr marL="0" indent="0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Стихотворение «Мама! Закончилось лето…»</a:t>
            </a:r>
          </a:p>
          <a:p>
            <a:pPr marL="0" indent="0">
              <a:buFont typeface="Arial" charset="0"/>
              <a:buNone/>
            </a:pPr>
            <a:r>
              <a:rPr lang="en-US" sz="2400" smtClean="0">
                <a:hlinkClick r:id="rId2"/>
              </a:rPr>
              <a:t>liveinternet.ru</a:t>
            </a:r>
            <a:r>
              <a:rPr lang="en-US" sz="2400" smtClean="0"/>
              <a:t>›</a:t>
            </a:r>
            <a:r>
              <a:rPr lang="en-US" sz="2400" smtClean="0">
                <a:hlinkClick r:id="rId3"/>
              </a:rPr>
              <a:t>users/valiks/post233298442/</a:t>
            </a:r>
            <a:endParaRPr lang="ru-RU" sz="2400" smtClean="0"/>
          </a:p>
          <a:p>
            <a:pPr marL="0" indent="0">
              <a:buFont typeface="Arial" charset="0"/>
              <a:buNone/>
            </a:pPr>
            <a:r>
              <a:rPr lang="en-US" sz="2400" smtClean="0"/>
              <a:t>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Шаблон презентации</a:t>
            </a:r>
          </a:p>
          <a:p>
            <a:pPr marL="0" indent="0">
              <a:buFont typeface="Arial" charset="0"/>
              <a:buNone/>
            </a:pPr>
            <a:r>
              <a:rPr lang="en-US" sz="2400" smtClean="0">
                <a:hlinkClick r:id="rId4"/>
              </a:rPr>
              <a:t>ma-na-ger.ru</a:t>
            </a:r>
            <a:r>
              <a:rPr lang="en-US" sz="2400" smtClean="0"/>
              <a:t>›</a:t>
            </a:r>
            <a:r>
              <a:rPr lang="en-US" sz="2400" smtClean="0">
                <a:hlinkClick r:id="rId5"/>
              </a:rPr>
              <a:t>2010-07-21-17-04-56</a:t>
            </a:r>
            <a:endParaRPr lang="ru-RU" sz="2400" smtClean="0"/>
          </a:p>
          <a:p>
            <a:pPr marL="0" indent="0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Анимационные картинки</a:t>
            </a:r>
          </a:p>
          <a:p>
            <a:pPr marL="0" indent="0">
              <a:buFont typeface="Arial" charset="0"/>
              <a:buNone/>
            </a:pPr>
            <a:r>
              <a:rPr lang="en-US" sz="2400" smtClean="0">
                <a:hlinkClick r:id="rId6"/>
              </a:rPr>
              <a:t>uchitel.edu54.ru</a:t>
            </a: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2643188" y="571500"/>
            <a:ext cx="6043612" cy="500063"/>
          </a:xfrm>
        </p:spPr>
        <p:txBody>
          <a:bodyPr/>
          <a:lstStyle/>
          <a:p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Соскучился по школе </a:t>
            </a:r>
            <a:endParaRPr lang="ru-RU" sz="4000" i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2571750" y="1285875"/>
            <a:ext cx="6357938" cy="52863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b="1" smtClean="0"/>
              <a:t>   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Перегрелся на солнце я, что ли? 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Заскучал вдруг по собственной школе. 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Чудеса! Я   сейчас, например, 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Просто так порешал бы пример, 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И припомнил бы парочку правил, 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Просто так, чтобы ум не заржaвел. 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Петька дразнится: "Бедненький дачник! 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Принесите ребенку задачник! 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Завалите его на контрольной! 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Он тогда будет очень довольный!" 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Я и сам понимаю: нелепо. 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Что бы делал я, если б не лето?! 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Так хотел нагуляться на воле! 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А теперь вот скучаю по школе...</a:t>
            </a:r>
          </a:p>
          <a:p>
            <a:endParaRPr lang="ru-RU" sz="2400" smtClean="0"/>
          </a:p>
        </p:txBody>
      </p:sp>
      <p:pic>
        <p:nvPicPr>
          <p:cNvPr id="14339" name="i-main-pic" descr="&amp;Kcy;&amp;acy;&amp;rcy;&amp;tcy;&amp;icy;&amp;ncy;&amp;kcy;&amp;acy; 297 &amp;icy;&amp;zcy; 98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3000375"/>
            <a:ext cx="22145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1763713" y="357188"/>
            <a:ext cx="7380287" cy="1060450"/>
          </a:xfrm>
        </p:spPr>
        <p:txBody>
          <a:bodyPr/>
          <a:lstStyle/>
          <a:p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год учебный вам пророчит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500063" y="2143125"/>
            <a:ext cx="8229600" cy="471487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Хронические недосыпания.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Непредвиденные вызовы родителей в школу.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Временную амнезию во время ответов у доски.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Циклические (в конце каждого триместра) припадки любви к школьным учителям.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Славу победителя в школьном кроссе, конкурсах и олимпиадах.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Быть героем светской (школьной) хроники.</a:t>
            </a:r>
          </a:p>
          <a:p>
            <a:pPr>
              <a:buFont typeface="Arial" charset="0"/>
              <a:buNone/>
            </a:pPr>
            <a:r>
              <a:rPr lang="ru-RU" sz="2800" smtClean="0"/>
              <a:t> </a:t>
            </a:r>
          </a:p>
          <a:p>
            <a:endParaRPr lang="ru-RU" smtClean="0"/>
          </a:p>
        </p:txBody>
      </p:sp>
      <p:pic>
        <p:nvPicPr>
          <p:cNvPr id="15363" name="Рисунок 5" descr="http://ecole.stdominique.free.fr/Gifs/enfant-dessi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1071563"/>
            <a:ext cx="29495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1331913" y="908050"/>
            <a:ext cx="7704137" cy="1060450"/>
          </a:xfrm>
        </p:spPr>
        <p:txBody>
          <a:bodyPr/>
          <a:lstStyle/>
          <a:p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ЧЕГО СТОИТ ОПАСАТЬСЯ В НАСТУПИВШЕМ УЧЕБНОМ ГОДУ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68313" y="1989138"/>
            <a:ext cx="8229600" cy="471487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Своего острого языка.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Перемен в личной жизни, которые произойдут на большой перемене.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Повышенного интереса к дискам с коллекциями ученических сочинений учителя литературы.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Потерять учебник по геометрии.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Приводящего в восторг ощущения свободного полета при своем падении в глазах учителя химии.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Однажды весной прийти в школу в свитере наизнанку и не заметить этого.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16387" name="i-main-pic" descr="&amp;Kcy;&amp;acy;&amp;rcy;&amp;tcy;&amp;icy;&amp;ncy;&amp;kcy;&amp;acy; 645 &amp;icy;&amp;zcy; 11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38" y="1357313"/>
            <a:ext cx="164306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2643188" y="357188"/>
            <a:ext cx="4071937" cy="1060450"/>
          </a:xfrm>
        </p:spPr>
        <p:txBody>
          <a:bodyPr/>
          <a:lstStyle/>
          <a:p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Маме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2014538" y="1285875"/>
            <a:ext cx="6786562" cy="55721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Мама! Закончилось лето -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Время без бед и невзгод…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И означает все это,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Что наступил новый год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Для заполненья извилин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Мыслью, рассудком, умом!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Мама! С тобой мозг всесилен,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А без тебя - как дурдом.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Так обещай же мне, мама,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(Да за ошибки - прости!)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К знаниям мощно, упрямо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Дочку  свою привести!!</a:t>
            </a:r>
          </a:p>
        </p:txBody>
      </p:sp>
      <p:pic>
        <p:nvPicPr>
          <p:cNvPr id="17411" name="i-main-pic" descr="&amp;Kcy;&amp;acy;&amp;rcy;&amp;tcy;&amp;icy;&amp;ncy;&amp;kcy;&amp;acy; 89 &amp;icy;&amp;zcy; 98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3" y="357188"/>
            <a:ext cx="2014537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2643188" y="115888"/>
            <a:ext cx="5214937" cy="1060450"/>
          </a:xfrm>
        </p:spPr>
        <p:txBody>
          <a:bodyPr/>
          <a:lstStyle/>
          <a:p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Школьный гороскоп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sz="half" idx="1"/>
          </p:nvPr>
        </p:nvSpPr>
        <p:spPr>
          <a:xfrm>
            <a:off x="-107950" y="973138"/>
            <a:ext cx="9251950" cy="500062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Овен</a:t>
            </a:r>
          </a:p>
          <a:p>
            <a:pPr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Иногда приходится считаться с мнением других, особенно тех, кто считает тебя  недостаточно старательным и прилежным.   В общем, постарайся немножко усмирять свой бурный темперамент, чтобы родителям не пришлось переезжать  на ПМЖ в кабинет директора школы. А поможет в этом – новая любовь, которая реально делает человека лучше, а не заставляет его забить на учёбу. </a:t>
            </a:r>
          </a:p>
          <a:p>
            <a:pPr algn="ctr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Телец</a:t>
            </a:r>
          </a:p>
          <a:p>
            <a:pPr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Этот непростой учебный год можно начать налаживанием отношений с одноклассниками. Их помощь будет как нельзя кстати, если вдруг твой «переучившийся» организм напрочь откажется переваривать интегралы, логарифмы и законы Ньютона. Несколько голов всегда лучше (особенно на контрольной по физике)…</a:t>
            </a:r>
          </a:p>
          <a:p>
            <a:endParaRPr lang="ru-RU" smtClean="0"/>
          </a:p>
        </p:txBody>
      </p:sp>
      <p:sp>
        <p:nvSpPr>
          <p:cNvPr id="18435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928813"/>
            <a:ext cx="4038600" cy="4572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8436" name="i-main-pic" descr="&amp;Kcy;&amp;acy;&amp;rcy;&amp;tcy;&amp;icy;&amp;ncy;&amp;kcy;&amp;acy; 62 &amp;icy;&amp;zcy; 1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214313"/>
            <a:ext cx="922338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2659063" y="214313"/>
            <a:ext cx="5214937" cy="1060450"/>
          </a:xfrm>
        </p:spPr>
        <p:txBody>
          <a:bodyPr/>
          <a:lstStyle/>
          <a:p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Школьный гороскоп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982663"/>
            <a:ext cx="8761413" cy="45720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Близнецы</a:t>
            </a:r>
          </a:p>
          <a:p>
            <a:pPr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Как бы тебя ни тошнило от всех этих навалившихся уроков (а надоест «ботанить» уже к октябрю), не стоит запускать учёбу. Хотя бы немножко посиди за учебниками, а то твой непоседливый характер сыграет «дурную шутку» в конце года. И не заметишь, как все оценки окажутся безнадёжно испорченными. Истинная любовь подождёт, пока ты сделаешь «домашку» по химии…</a:t>
            </a:r>
          </a:p>
          <a:p>
            <a:pPr algn="ctr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Рак</a:t>
            </a:r>
          </a:p>
          <a:p>
            <a:pPr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В этом учебном году у тебя появится возможность заняться творчеством, а заодно реализовать себя в сферах, которые раньше представлялись совсем недоступными. Не бойся организационной работы массовика-затейника — всё получится. Главное, не забывай привлекать единомышленников из своего класса и посещать занятия.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mtClean="0"/>
          </a:p>
        </p:txBody>
      </p:sp>
      <p:sp>
        <p:nvSpPr>
          <p:cNvPr id="19459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928813"/>
            <a:ext cx="4038600" cy="4572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9460" name="i-main-pic" descr="&amp;Kcy;&amp;acy;&amp;rcy;&amp;tcy;&amp;icy;&amp;ncy;&amp;kcy;&amp;acy; 62 &amp;icy;&amp;zcy; 1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214313"/>
            <a:ext cx="922338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2643188" y="211138"/>
            <a:ext cx="5214937" cy="1060450"/>
          </a:xfrm>
        </p:spPr>
        <p:txBody>
          <a:bodyPr/>
          <a:lstStyle/>
          <a:p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Школьный гороскоп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sz="half" idx="1"/>
          </p:nvPr>
        </p:nvSpPr>
        <p:spPr>
          <a:xfrm>
            <a:off x="-107950" y="549275"/>
            <a:ext cx="9072563" cy="4572000"/>
          </a:xfrm>
        </p:spPr>
        <p:txBody>
          <a:bodyPr/>
          <a:lstStyle/>
          <a:p>
            <a:endParaRPr lang="ru-RU" smtClean="0"/>
          </a:p>
          <a:p>
            <a:pPr algn="ctr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Лев</a:t>
            </a:r>
          </a:p>
          <a:p>
            <a:pPr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На любовном фронте в паруса твоего кораблика будет дуть попутный ветер. Здесь никаких штормов! Правда, неуёмное увлечение отношениями с поклонниками будет не очень нравиться родителям и учителям. Если не хочешь в этом учебном году совсем потерять авторитет «хорошего ученика», постарайся, чтобы любовь с гранитом (науки) шли бок о бок.</a:t>
            </a:r>
          </a:p>
          <a:p>
            <a:pPr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                                              Дева</a:t>
            </a:r>
          </a:p>
          <a:p>
            <a:pPr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Постарайся с переходом в старший класс сохранить весь позитив «младшего». Если не будешь предаваться унынию, а начнёшь находить компромисс с теми от кого зависят твои знания, а в будущем  — и благополучие – всё будет отлично: и настроение, и оценки. </a:t>
            </a:r>
            <a:endParaRPr lang="ru-RU" smtClean="0"/>
          </a:p>
        </p:txBody>
      </p:sp>
      <p:sp>
        <p:nvSpPr>
          <p:cNvPr id="20483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928813"/>
            <a:ext cx="4038600" cy="4572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0484" name="i-main-pic" descr="&amp;Kcy;&amp;acy;&amp;rcy;&amp;tcy;&amp;icy;&amp;ncy;&amp;kcy;&amp;acy; 62 &amp;icy;&amp;zcy; 1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285750"/>
            <a:ext cx="922338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2641600" y="214313"/>
            <a:ext cx="5214938" cy="1060450"/>
          </a:xfrm>
        </p:spPr>
        <p:txBody>
          <a:bodyPr/>
          <a:lstStyle/>
          <a:p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Школьный гороскоп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sz="half" idx="1"/>
          </p:nvPr>
        </p:nvSpPr>
        <p:spPr>
          <a:xfrm>
            <a:off x="323850" y="552450"/>
            <a:ext cx="8712200" cy="5019675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 algn="ctr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Весы</a:t>
            </a:r>
          </a:p>
          <a:p>
            <a:pPr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Ты давно привык делать всё «со скоростью метеора», особенно – уроки. Но в этом  году  учителя потребуют от тебя большей обстоятельности в решении домашних заданий. Придётся немного постараться, если не хочешь получить ярлык «бездельник» и стоять у доски с проверкой задач на каждом занятии.</a:t>
            </a:r>
          </a:p>
          <a:p>
            <a:pPr algn="ctr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Скорпион</a:t>
            </a:r>
          </a:p>
          <a:p>
            <a:pPr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Энтузиазм первого месяца учёбы настолько тебя захватит, что есть риск взвалить на свои плечи кучу всяких обязанностей. Но пора уже учиться отделять «мух от котлет», а заодно, не брать на себя слишком много. А то потом будет стыдно смотреть в глаза учителям, которым необдуманно пообещал выступить на конференции с научными работами. 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21507" name="Rectangle 1"/>
          <p:cNvSpPr>
            <a:spLocks noChangeArrowheads="1"/>
          </p:cNvSpPr>
          <p:nvPr/>
        </p:nvSpPr>
        <p:spPr bwMode="auto">
          <a:xfrm>
            <a:off x="4452938" y="-95250"/>
            <a:ext cx="2381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0" hangingPunct="0"/>
            <a:r>
              <a:rPr lang="ru-RU" b="1">
                <a:latin typeface="Calibri" pitchFamily="34" charset="0"/>
                <a:cs typeface="Times New Roman" pitchFamily="18" charset="0"/>
              </a:rPr>
              <a:t> </a:t>
            </a:r>
            <a:endParaRPr lang="ru-RU" sz="600"/>
          </a:p>
          <a:p>
            <a:pPr algn="just" eaLnBrk="0" hangingPunct="0"/>
            <a:endParaRPr lang="ru-RU"/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4348163" y="44450"/>
            <a:ext cx="4476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0" hangingPunct="0"/>
            <a:r>
              <a:rPr lang="ru-RU" b="1">
                <a:latin typeface="Calibri" pitchFamily="34" charset="0"/>
                <a:cs typeface="Times New Roman" pitchFamily="18" charset="0"/>
              </a:rPr>
              <a:t> </a:t>
            </a:r>
            <a:r>
              <a:rPr lang="ru-RU">
                <a:latin typeface="Calibri" pitchFamily="34" charset="0"/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21509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928813"/>
            <a:ext cx="4038600" cy="4572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1510" name="i-main-pic" descr="&amp;Kcy;&amp;acy;&amp;rcy;&amp;tcy;&amp;icy;&amp;ncy;&amp;kcy;&amp;acy; 62 &amp;icy;&amp;zcy; 1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214313"/>
            <a:ext cx="106521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-September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1-September</Template>
  <TotalTime>163</TotalTime>
  <Words>829</Words>
  <Application>Microsoft Office PowerPoint</Application>
  <PresentationFormat>Экран (4:3)</PresentationFormat>
  <Paragraphs>74</Paragraphs>
  <Slides>13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13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1-September</vt:lpstr>
      <vt:lpstr>1-September</vt:lpstr>
      <vt:lpstr>1-September</vt:lpstr>
      <vt:lpstr>1-September</vt:lpstr>
      <vt:lpstr>1-September</vt:lpstr>
      <vt:lpstr>1-September</vt:lpstr>
      <vt:lpstr>1-September</vt:lpstr>
      <vt:lpstr>1-September</vt:lpstr>
      <vt:lpstr>1-September</vt:lpstr>
      <vt:lpstr>Вот и кончилось лето… </vt:lpstr>
      <vt:lpstr>Соскучился по школе </vt:lpstr>
      <vt:lpstr>Что год учебный вам пророчит</vt:lpstr>
      <vt:lpstr>ЧЕГО СТОИТ ОПАСАТЬСЯ В НАСТУПИВШЕМ УЧЕБНОМ ГОДУ </vt:lpstr>
      <vt:lpstr>Маме</vt:lpstr>
      <vt:lpstr>Школьный гороскоп</vt:lpstr>
      <vt:lpstr>Школьный гороскоп</vt:lpstr>
      <vt:lpstr>Школьный гороскоп</vt:lpstr>
      <vt:lpstr>Школьный гороскоп</vt:lpstr>
      <vt:lpstr>Школьный гороскоп</vt:lpstr>
      <vt:lpstr>Пожелай себе любимому (любимой)</vt:lpstr>
      <vt:lpstr>До следующих летних каникул  осталось…204 учебных дня! </vt:lpstr>
      <vt:lpstr>Список,  используемых источников: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Вот и кончилось лето…</dc:title>
  <dc:creator>Admin</dc:creator>
  <cp:lastModifiedBy>1</cp:lastModifiedBy>
  <cp:revision>22</cp:revision>
  <dcterms:created xsi:type="dcterms:W3CDTF">2012-08-23T03:22:10Z</dcterms:created>
  <dcterms:modified xsi:type="dcterms:W3CDTF">2016-08-22T05:44:03Z</dcterms:modified>
</cp:coreProperties>
</file>