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59"/>
          <a:stretch/>
        </p:blipFill>
        <p:spPr>
          <a:xfrm>
            <a:off x="0" y="0"/>
            <a:ext cx="9144000" cy="15733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3342" y="2016545"/>
            <a:ext cx="7135988" cy="1876607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«Наш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класс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– </a:t>
            </a:r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дружная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семья»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7431" y="3981779"/>
            <a:ext cx="8126569" cy="485870"/>
          </a:xfrm>
        </p:spPr>
        <p:txBody>
          <a:bodyPr>
            <a:noAutofit/>
          </a:bodyPr>
          <a:lstStyle/>
          <a:p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Подготовила: учитель начальных классов</a:t>
            </a:r>
          </a:p>
          <a:p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Тербова Евгения Викторовна</a:t>
            </a:r>
          </a:p>
          <a:p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ГБОУ Школа 2065</a:t>
            </a:r>
            <a:endParaRPr lang="ru-RU" sz="28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665" y="330958"/>
            <a:ext cx="8420669" cy="6196084"/>
          </a:xfrm>
          <a:prstGeom prst="rect">
            <a:avLst/>
          </a:prstGeom>
          <a:noFill/>
          <a:ln w="180975">
            <a:solidFill>
              <a:schemeClr val="bg1">
                <a:alpha val="7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74677" y="777926"/>
            <a:ext cx="739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Воспитательный проект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13" y="1883066"/>
            <a:ext cx="7894750" cy="119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5462" y="2959302"/>
            <a:ext cx="7791718" cy="3380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Быть культурным, воспитанным, добрым, не является достоянием избранного круга людей. Стать гармоничной личностью, уметь достойно вести себя в любой обстановке – право и обязанность каждого человека.</a:t>
            </a:r>
            <a:endParaRPr lang="ru-RU" sz="20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Важную роль в формировании подрастающего поколения играет школьный коллектив. Именно он является основной социальной средой, в которой воспитываются способности личности. Отношения в классном коллективе во многом определяют судьбу будущего гражданина. Для успешного осуществления воспитательного процесса составлен проект </a:t>
            </a:r>
            <a:r>
              <a:rPr lang="ru-RU" b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«Наш класс-дружная семья».</a:t>
            </a:r>
            <a:endParaRPr lang="ru-RU" sz="2000" dirty="0"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3240" y="288529"/>
            <a:ext cx="6819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проекта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4346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6975" y="1579969"/>
            <a:ext cx="789474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1600" b="1" dirty="0">
              <a:solidFill>
                <a:srgbClr val="333333"/>
              </a:solidFill>
            </a:endParaRPr>
          </a:p>
          <a:p>
            <a:pPr indent="457200" algn="just"/>
            <a:r>
              <a:rPr lang="ru-RU" sz="1600" b="1" dirty="0" smtClean="0">
                <a:solidFill>
                  <a:srgbClr val="333333"/>
                </a:solidFill>
              </a:rPr>
              <a:t>Цель проекта</a:t>
            </a:r>
            <a:r>
              <a:rPr lang="ru-RU" sz="1600" b="1" dirty="0">
                <a:solidFill>
                  <a:srgbClr val="333333"/>
                </a:solidFill>
              </a:rPr>
              <a:t>:</a:t>
            </a:r>
            <a:r>
              <a:rPr lang="ru-RU" sz="1600" dirty="0">
                <a:solidFill>
                  <a:srgbClr val="333333"/>
                </a:solidFill>
              </a:rPr>
              <a:t> создать условия для расширения у учащихся представления о ценностных понятиях: дружба, товарищество, взаимопомощь, развитие коммуникативных навыков.</a:t>
            </a:r>
          </a:p>
          <a:p>
            <a:pPr indent="457200" algn="just"/>
            <a:r>
              <a:rPr lang="ru-RU" sz="1600" b="1" dirty="0">
                <a:solidFill>
                  <a:srgbClr val="333333"/>
                </a:solidFill>
              </a:rPr>
              <a:t>Задачи:</a:t>
            </a:r>
            <a:endParaRPr lang="ru-RU" sz="1600" dirty="0">
              <a:solidFill>
                <a:srgbClr val="333333"/>
              </a:solidFill>
            </a:endParaRPr>
          </a:p>
          <a:p>
            <a:pPr indent="457200" algn="just">
              <a:buFont typeface="Arial"/>
              <a:buChar char="•"/>
            </a:pPr>
            <a:r>
              <a:rPr lang="ru-RU" sz="1600" dirty="0" smtClean="0"/>
              <a:t>сдружить </a:t>
            </a:r>
            <a:r>
              <a:rPr lang="ru-RU" sz="1600" dirty="0"/>
              <a:t>детей между собой;</a:t>
            </a:r>
          </a:p>
          <a:p>
            <a:pPr indent="457200" algn="just">
              <a:buFont typeface="Arial"/>
              <a:buChar char="•"/>
            </a:pPr>
            <a:r>
              <a:rPr lang="ru-RU" sz="1600" dirty="0" smtClean="0"/>
              <a:t>научить уважать законы </a:t>
            </a:r>
            <a:r>
              <a:rPr lang="ru-RU" sz="1600" dirty="0"/>
              <a:t>коллектива, находить своё место в нём;</a:t>
            </a:r>
          </a:p>
          <a:p>
            <a:pPr indent="457200" algn="just">
              <a:buFont typeface="Arial"/>
              <a:buChar char="•"/>
            </a:pPr>
            <a:r>
              <a:rPr lang="ru-RU" sz="1600" dirty="0" smtClean="0"/>
              <a:t>способствовать </a:t>
            </a:r>
            <a:r>
              <a:rPr lang="ru-RU" sz="1600" dirty="0"/>
              <a:t>желанию принимать участие в общественной жизни;</a:t>
            </a:r>
          </a:p>
          <a:p>
            <a:pPr indent="457200" algn="just">
              <a:buFont typeface="Arial"/>
              <a:buChar char="•"/>
            </a:pPr>
            <a:r>
              <a:rPr lang="ru-RU" sz="1600" dirty="0" smtClean="0"/>
              <a:t>научить </a:t>
            </a:r>
            <a:r>
              <a:rPr lang="ru-RU" sz="1600" dirty="0"/>
              <a:t>относиться к окружающим с заботой и терпением, понимать другого человека;</a:t>
            </a:r>
          </a:p>
          <a:p>
            <a:pPr indent="457200" algn="just">
              <a:buFont typeface="Arial"/>
              <a:buChar char="•"/>
            </a:pPr>
            <a:r>
              <a:rPr lang="ru-RU" sz="1600" dirty="0" smtClean="0"/>
              <a:t>развивать </a:t>
            </a:r>
            <a:r>
              <a:rPr lang="ru-RU" sz="1600" dirty="0"/>
              <a:t>стремление прийти на помощь товарищу, когда ему трудно</a:t>
            </a:r>
            <a:r>
              <a:rPr lang="ru-RU" sz="1600" dirty="0" smtClean="0"/>
              <a:t>;</a:t>
            </a:r>
          </a:p>
          <a:p>
            <a:pPr indent="457200" algn="just">
              <a:buFont typeface="Arial"/>
              <a:buChar char="•"/>
            </a:pPr>
            <a:r>
              <a:rPr lang="ru-RU" sz="1600" dirty="0">
                <a:ea typeface="Times New Roman"/>
                <a:cs typeface="Times New Roman"/>
              </a:rPr>
              <a:t>формирование целостного мировоззрения, соответствующего современному уровню развития науки и общественной практики, учитывающего социальное, культурное, языковое, духовное многообразие современного мира;</a:t>
            </a:r>
            <a:endParaRPr lang="ru-RU" sz="1600" dirty="0"/>
          </a:p>
          <a:p>
            <a:pPr indent="457200" algn="just">
              <a:buFont typeface="Arial"/>
              <a:buChar char="•"/>
            </a:pPr>
            <a:r>
              <a:rPr lang="ru-RU" sz="1600" dirty="0"/>
              <a:t>р</a:t>
            </a:r>
            <a:r>
              <a:rPr lang="ru-RU" sz="1600" dirty="0" smtClean="0"/>
              <a:t>азвивать </a:t>
            </a:r>
            <a:r>
              <a:rPr lang="ru-RU" sz="1600" dirty="0"/>
              <a:t>навыки общения со сверстниками</a:t>
            </a:r>
            <a:r>
              <a:rPr lang="ru-RU" sz="1600" dirty="0" smtClean="0"/>
              <a:t>.</a:t>
            </a:r>
          </a:p>
          <a:p>
            <a:pPr indent="457200" algn="just"/>
            <a:r>
              <a:rPr lang="ru-RU" sz="1600" b="1" dirty="0" smtClean="0">
                <a:solidFill>
                  <a:srgbClr val="333333"/>
                </a:solidFill>
              </a:rPr>
              <a:t>Ожидаемый результат:</a:t>
            </a:r>
            <a:endParaRPr lang="ru-RU" sz="1600" dirty="0">
              <a:solidFill>
                <a:srgbClr val="333333"/>
              </a:solidFill>
            </a:endParaRPr>
          </a:p>
          <a:p>
            <a:pPr indent="457200" algn="just">
              <a:buFont typeface="Arial"/>
              <a:buChar char="•"/>
            </a:pPr>
            <a:r>
              <a:rPr lang="ru-RU" sz="1600" dirty="0" smtClean="0">
                <a:solidFill>
                  <a:srgbClr val="333333"/>
                </a:solidFill>
              </a:rPr>
              <a:t>расширение </a:t>
            </a:r>
            <a:r>
              <a:rPr lang="ru-RU" sz="1600" dirty="0">
                <a:solidFill>
                  <a:srgbClr val="333333"/>
                </a:solidFill>
              </a:rPr>
              <a:t>представлений о ценностных понятиях: дружба, взаимопомощь;</a:t>
            </a:r>
          </a:p>
          <a:p>
            <a:pPr indent="457200" algn="just">
              <a:buFont typeface="Arial"/>
              <a:buChar char="•"/>
            </a:pPr>
            <a:r>
              <a:rPr lang="ru-RU" sz="1600" dirty="0" smtClean="0">
                <a:solidFill>
                  <a:srgbClr val="333333"/>
                </a:solidFill>
              </a:rPr>
              <a:t>повышение уровня </a:t>
            </a:r>
            <a:r>
              <a:rPr lang="ru-RU" sz="1600" dirty="0">
                <a:solidFill>
                  <a:srgbClr val="333333"/>
                </a:solidFill>
              </a:rPr>
              <a:t>сознательного поведения и соблюдения социальных правил поведения в обществе;</a:t>
            </a:r>
          </a:p>
          <a:p>
            <a:pPr indent="457200" algn="just">
              <a:buFont typeface="Arial"/>
              <a:buChar char="•"/>
            </a:pPr>
            <a:r>
              <a:rPr lang="ru-RU" sz="1600" dirty="0">
                <a:solidFill>
                  <a:srgbClr val="333333"/>
                </a:solidFill>
              </a:rPr>
              <a:t>Налаживание дружеских отношений с </a:t>
            </a:r>
            <a:r>
              <a:rPr lang="ru-RU" sz="1600" dirty="0" smtClean="0">
                <a:solidFill>
                  <a:srgbClr val="333333"/>
                </a:solidFill>
              </a:rPr>
              <a:t>учениками.</a:t>
            </a:r>
            <a:endParaRPr lang="ru-RU" sz="1600" dirty="0">
              <a:solidFill>
                <a:srgbClr val="333333"/>
              </a:solidFill>
            </a:endParaRPr>
          </a:p>
          <a:p>
            <a:pPr algn="just"/>
            <a:endParaRPr lang="ru-RU" sz="1600" b="0" i="0" dirty="0">
              <a:solidFill>
                <a:srgbClr val="3333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489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88642" y="1640868"/>
            <a:ext cx="7843234" cy="468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sz="1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С</a:t>
            </a:r>
            <a:r>
              <a:rPr lang="ru-RU" sz="1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рок реализации проекта: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Сентябрь 2016 – май 2020 гг.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Этапы </a:t>
            </a:r>
            <a:r>
              <a:rPr lang="ru-RU" sz="1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работы по реализации проекта:</a:t>
            </a:r>
            <a:endParaRPr lang="ru-RU" sz="1400" i="1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Подготовительный этап –  2016г</a:t>
            </a:r>
            <a:r>
              <a:rPr lang="ru-RU" sz="1400" b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1.Включение в учебный цикл общих и специальных мероприятий, направленных на формирование дружеских отношений.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2.Актуализация проблем воспитания толерантного сознания.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Фаза реализации проекта – 2016-2020 гг</a:t>
            </a:r>
            <a:r>
              <a:rPr lang="ru-RU" sz="1400" b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1.Распределение обязанностей между учащимися класса.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2.Создание презентаций о жизни класса, показ на родительских собраниях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3. Проведение праздников, походов, мероприятий, экскурсий.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endParaRPr lang="ru-RU" sz="1400" dirty="0">
              <a:ea typeface="Times New Roman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Заключительный этап – по май 2020 </a:t>
            </a:r>
            <a:r>
              <a:rPr lang="ru-RU" sz="1400" b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года</a:t>
            </a:r>
            <a:endParaRPr lang="ru-RU" sz="1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Подведение итогов.</a:t>
            </a:r>
            <a:endParaRPr lang="ru-RU" sz="1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Оценка результатов.</a:t>
            </a:r>
            <a:endParaRPr lang="ru-RU" sz="1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1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Выпуск классной стенной газеты.</a:t>
            </a:r>
            <a:endParaRPr lang="ru-RU" sz="1400" dirty="0"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95917" y="430197"/>
            <a:ext cx="6428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проекта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5443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90976" y="2016545"/>
            <a:ext cx="3378353" cy="1876607"/>
          </a:xfrm>
        </p:spPr>
        <p:txBody>
          <a:bodyPr>
            <a:noAutofit/>
          </a:bodyPr>
          <a:lstStyle/>
          <a:p>
            <a:endParaRPr lang="ru-RU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7431" y="3981779"/>
            <a:ext cx="8126569" cy="485870"/>
          </a:xfrm>
        </p:spPr>
        <p:txBody>
          <a:bodyPr>
            <a:noAutofit/>
          </a:bodyPr>
          <a:lstStyle/>
          <a:p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665" y="330958"/>
            <a:ext cx="8420669" cy="6196084"/>
          </a:xfrm>
          <a:prstGeom prst="rect">
            <a:avLst/>
          </a:prstGeom>
          <a:noFill/>
          <a:ln w="180975">
            <a:solidFill>
              <a:schemeClr val="bg1">
                <a:alpha val="7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27162" y="1689450"/>
            <a:ext cx="3944838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родители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ктивно участвуют во всех 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ероприятиях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класса,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вляясь надёжной опорой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поддержкой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7161" y="489121"/>
            <a:ext cx="81551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>
                <a:solidFill>
                  <a:srgbClr val="000000"/>
                </a:solidFill>
                <a:latin typeface="Open Sans"/>
              </a:rPr>
              <a:t>Главным направлением в организации сотрудничества классного руководителя и родителей является формирование у родителей понимания принадлежности к школьному образовательно-воспитательному пространству.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492643"/>
            <a:ext cx="4210335" cy="362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199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179</Words>
  <Application>Microsoft Office PowerPoint</Application>
  <PresentationFormat>Экран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«Наш класс – дружная семья»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админ</dc:creator>
  <cp:lastModifiedBy>админ</cp:lastModifiedBy>
  <cp:revision>12</cp:revision>
  <dcterms:created xsi:type="dcterms:W3CDTF">2014-11-21T11:00:06Z</dcterms:created>
  <dcterms:modified xsi:type="dcterms:W3CDTF">2018-02-02T18:44:03Z</dcterms:modified>
</cp:coreProperties>
</file>