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77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199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61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04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404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70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20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072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26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555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29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50822-40E4-46EA-AF8D-9F89595CFAEC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CA622-898C-41F0-8084-5A77DC462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61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yandex.ru/images/search?source=wiz&amp;img_url=http://gaz-kaluga.ru/files/sections_prod/28t.jpg&amp;uinfo=sw-2133-sh-1200-ww-1228-wh-1052-pd-0.8999999761581421-wp-16x9_1920x1080&amp;_=1414565927817&amp;viewport=wide&amp;p=3&amp;text=%D0%B0%D0%B2%D1%82%D0%BE%D0%BC%D0%BE%D0%B1%D0%B8%D0%BB%D0%B8%20%D0%BA%D0%B0%D1%80%D1%82%D0%B8%D0%BD%D0%BA%D0%B8%20%D0%B4%D0%BB%D1%8F%20%D0%B4%D0%B5%D1%82%D0%B5%D0%B9%20%D1%86%D0%B2%D0%B5%D1%82%D0%BD%D1%8B%D0%B5&amp;noreask=1&amp;pos=90&amp;rpt=simage&amp;lr=213&amp;pin=1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7%D0%B5%D0%BB%D0%BE%D0%B2%D0%B5%D0%BA_%D1%80%D0%B0%D0%B7%D1%83%D0%BC%D0%BD%D1%8B%D0%B9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ru.wikipedia.org/wiki/%D0%A2%D1%80%D0%B0%D0%BD%D1%81%D0%BF%D0%BE%D1%80%D1%82" TargetMode="External"/><Relationship Id="rId2" Type="http://schemas.openxmlformats.org/officeDocument/2006/relationships/hyperlink" Target="https://commons.wikimedia.org/wiki/File:CugnotSteamTrolly.png?uselang=ru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F%D0%B0%D1%80%D0%BE%D0%B2%D0%B0%D1%8F_%D0%BC%D0%B0%D1%88%D0%B8%D0%BD%D0%B0" TargetMode="External"/><Relationship Id="rId11" Type="http://schemas.openxmlformats.org/officeDocument/2006/relationships/image" Target="../media/image8.gif"/><Relationship Id="rId5" Type="http://schemas.openxmlformats.org/officeDocument/2006/relationships/hyperlink" Target="https://ru.wikipedia.org/wiki/1768_%D0%B3%D0%BE%D0%B4" TargetMode="External"/><Relationship Id="rId10" Type="http://schemas.openxmlformats.org/officeDocument/2006/relationships/image" Target="../media/image7.jpeg"/><Relationship Id="rId4" Type="http://schemas.openxmlformats.org/officeDocument/2006/relationships/hyperlink" Target="https://ru.wikipedia.org/wiki/%D0%90%D0%B2%D1%82%D0%BE%D0%BC%D0%BE%D0%B1%D0%B8%D0%BB%D1%8C" TargetMode="External"/><Relationship Id="rId9" Type="http://schemas.openxmlformats.org/officeDocument/2006/relationships/hyperlink" Target="https://commons.wikimedia.org/wiki/File:FardierdeCugnot20050111.jpg?uselang=ru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9.jpeg"/><Relationship Id="rId7" Type="http://schemas.openxmlformats.org/officeDocument/2006/relationships/hyperlink" Target="https://commons.wikimedia.org/wiki/File:MW1_signiert_klein.jpg?uselang=ru" TargetMode="External"/><Relationship Id="rId2" Type="http://schemas.openxmlformats.org/officeDocument/2006/relationships/hyperlink" Target="https://commons.wikimedia.org/wiki/File:Oliver_Evans_-_Steam_carriage.jpg?uselang=ru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0%D0%B2%D1%82%D0%BE%D0%BC%D0%BE%D0%B1%D0%B8%D0%BB%D1%8C_%D0%91%D0%B5%D0%BD%D1%86%D0%B0" TargetMode="External"/><Relationship Id="rId5" Type="http://schemas.openxmlformats.org/officeDocument/2006/relationships/image" Target="../media/image10.jpeg"/><Relationship Id="rId10" Type="http://schemas.openxmlformats.org/officeDocument/2006/relationships/image" Target="../media/image12.jpeg"/><Relationship Id="rId4" Type="http://schemas.openxmlformats.org/officeDocument/2006/relationships/hyperlink" Target="https://commons.wikimedia.org/wiki/File:Benz-1.jpg?uselang=ru" TargetMode="External"/><Relationship Id="rId9" Type="http://schemas.openxmlformats.org/officeDocument/2006/relationships/hyperlink" Target="https://commons.wikimedia.org/wiki/File:MW2_05_02_24_klein.jpg?uselang=ru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Renault" TargetMode="External"/><Relationship Id="rId3" Type="http://schemas.openxmlformats.org/officeDocument/2006/relationships/image" Target="../media/image13.jpeg"/><Relationship Id="rId7" Type="http://schemas.openxmlformats.org/officeDocument/2006/relationships/hyperlink" Target="https://ru.wikipedia.org/w/index.php?title=%D0%90%D0%B2%D1%82%D0%BE%D0%BC%D0%BE%D0%B1%D0%B8%D0%BB%D1%8C%D0%BD%D0%B0%D1%8F_%D1%82%D0%B5%D1%85%D0%BD%D0%B8%D0%BA%D0%B0&amp;action=edit&amp;redlink=1" TargetMode="External"/><Relationship Id="rId2" Type="http://schemas.openxmlformats.org/officeDocument/2006/relationships/hyperlink" Target="https://commons.wikimedia.org/wiki/File:Louis_Renault_with_his_first_car.jpg?uselang=ru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1%D0%B5%D0%BD%D1%86,_%D0%9A%D0%B0%D1%80%D0%BB" TargetMode="External"/><Relationship Id="rId5" Type="http://schemas.openxmlformats.org/officeDocument/2006/relationships/hyperlink" Target="https://ru.wikipedia.org/wiki/%D0%93%D0%B5%D1%80%D0%BC%D0%B0%D0%BD%D0%B8%D1%8F" TargetMode="External"/><Relationship Id="rId4" Type="http://schemas.openxmlformats.org/officeDocument/2006/relationships/hyperlink" Target="https://ru.wikipedia.org/wiki/%D0%90%D0%B2%D1%82%D0%BE%D0%BC%D0%BE%D0%B1%D0%B8%D0%BB%D1%8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img_url=http://cs11166.userapi.com/u146572681/153440081/m_b9cd676a.jpg&amp;uinfo=sw-2133-sh-1200-ww-1228-wh-1052-pd-0.8999999761581421-wp-16x9_1920x1080&amp;_=1414565628161&amp;viewport=wide&amp;p=4&amp;text=%D0%BA%D0%B0%D1%80%D1%82%D0%B8%D0%BD%D0%BA%D0%B8%20%D0%B0%D0%B2%D1%82%D0%BE%D0%BC%D0%BE%D0%B1%D0%B8%D0%BB%D0%B8%20%D0%B4%D0%BB%D1%8F%20%D0%B4%D0%B5%D1%82%D0%B5%D0%B9&amp;pos=142&amp;rpt=simage&amp;pin=1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yandex.ru/images/search?img_url=http://www.balsas.lt/05/21/auto11.jpg&amp;uinfo=sw-2133-sh-1200-ww-1228-wh-1052-pd-0.8999999761581421-wp-16x9_1920x1080&amp;_=1414565680533&amp;viewport=wide&amp;p=6&amp;text=%D0%BA%D0%B0%D1%80%D1%82%D0%B8%D0%BD%D0%BA%D0%B8%20%D0%B0%D0%B2%D1%82%D0%BE%D0%BC%D0%BE%D0%B1%D0%B8%D0%BB%D0%B8%20%D0%B4%D0%BB%D1%8F%20%D0%B4%D0%B5%D1%82%D0%B5%D0%B9&amp;pos=186&amp;rpt=simage&amp;pin=1" TargetMode="Externa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3%D0%90%D0%97-%D0%9C-20_%C2%AB%D0%9F%D0%BE%D0%B1%D0%B5%D0%B4%D0%B0%C2%BB" TargetMode="External"/><Relationship Id="rId13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12" Type="http://schemas.openxmlformats.org/officeDocument/2006/relationships/hyperlink" Target="https://en.wikipedia.org/wiki/Morris_Minor" TargetMode="External"/><Relationship Id="rId2" Type="http://schemas.openxmlformats.org/officeDocument/2006/relationships/hyperlink" Target="https://commons.wikimedia.org/wiki/File:1926.Austin.Seven.saloon.jpg?uselang=ru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ommons.wikimedia.org/wiki/File:GAZ-M-20_%22Pobeda%22_on_CMSh_in_Lahti,_Finland.jpg?uselang=ru" TargetMode="External"/><Relationship Id="rId11" Type="http://schemas.openxmlformats.org/officeDocument/2006/relationships/hyperlink" Target="https://ru.wikipedia.org/w/index.php?title=Morris_Minor&amp;action=edit&amp;redlink=1" TargetMode="External"/><Relationship Id="rId5" Type="http://schemas.openxmlformats.org/officeDocument/2006/relationships/image" Target="../media/image20.jpeg"/><Relationship Id="rId10" Type="http://schemas.openxmlformats.org/officeDocument/2006/relationships/image" Target="../media/image22.jpeg"/><Relationship Id="rId4" Type="http://schemas.openxmlformats.org/officeDocument/2006/relationships/hyperlink" Target="https://commons.wikimedia.org/wiki/File:Traction_avant.jpg?uselang=ru" TargetMode="External"/><Relationship Id="rId9" Type="http://schemas.openxmlformats.org/officeDocument/2006/relationships/hyperlink" Target="https://commons.wikimedia.org/wiki/File:Morris.minor.bristol.750pix.jpg?uselang=ru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90%D0%97-2101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%D0%95%D0%B2%D1%80%D0%BE%D0%BF%D0%B5%D0%B9%D1%81%D0%BA%D0%B8%D0%B9_%D0%B0%D0%B2%D1%82%D0%BE%D0%BC%D0%BE%D0%B1%D0%B8%D0%BB%D1%8C_%D0%B3%D0%BE%D0%B4%D0%B0" TargetMode="External"/><Relationship Id="rId4" Type="http://schemas.openxmlformats.org/officeDocument/2006/relationships/hyperlink" Target="https://ru.wikipedia.org/wiki/%D0%A4%D0%B8%D0%B0%D1%82-124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7044" y="1475348"/>
            <a:ext cx="8271353" cy="919379"/>
          </a:xfrm>
        </p:spPr>
        <p:txBody>
          <a:bodyPr>
            <a:noAutofit/>
          </a:bodyPr>
          <a:lstStyle/>
          <a:p>
            <a:r>
              <a:rPr lang="ru-RU" b="1" i="1" dirty="0" smtClean="0"/>
              <a:t>Где и на чем передвигается человек?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1283" y="3589994"/>
            <a:ext cx="3982877" cy="744494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Автомобиль</a:t>
            </a:r>
            <a:endParaRPr lang="ru-RU" sz="4400" b="1" dirty="0"/>
          </a:p>
        </p:txBody>
      </p:sp>
      <p:pic>
        <p:nvPicPr>
          <p:cNvPr id="4" name="Рисунок 3" descr="http://vbibl.ru/pars_docs/refs/82/81434/81434_html_933bab6.jpg"/>
          <p:cNvPicPr/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377" y="207157"/>
            <a:ext cx="1701669" cy="1464701"/>
          </a:xfrm>
          <a:prstGeom prst="rect">
            <a:avLst/>
          </a:prstGeom>
          <a:noFill/>
          <a:ln>
            <a:noFill/>
          </a:ln>
          <a:effectLst>
            <a:softEdge rad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vbibl.ru/pars_docs/refs/82/81434/81434_html_933bab6.jpg"/>
          <p:cNvPicPr/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58399" y="302939"/>
            <a:ext cx="1870589" cy="1595636"/>
          </a:xfrm>
          <a:prstGeom prst="rect">
            <a:avLst/>
          </a:prstGeom>
          <a:noFill/>
          <a:ln>
            <a:noFill/>
          </a:ln>
          <a:effectLst>
            <a:softEdge rad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New Portal: Фото"/>
          <p:cNvPicPr/>
          <p:nvPr/>
        </p:nvPicPr>
        <p:blipFill>
          <a:blip r:embed="rId4" cstate="screen">
            <a:clrChange>
              <a:clrFrom>
                <a:srgbClr val="B6C3CC"/>
              </a:clrFrom>
              <a:clrTo>
                <a:srgbClr val="B6C3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8398" y="2358265"/>
            <a:ext cx="1870589" cy="1594140"/>
          </a:xfrm>
          <a:prstGeom prst="rect">
            <a:avLst/>
          </a:prstGeom>
          <a:noFill/>
          <a:ln>
            <a:noFill/>
          </a:ln>
          <a:effectLst>
            <a:softEdge rad="0"/>
          </a:effectLst>
        </p:spPr>
      </p:pic>
      <p:pic>
        <p:nvPicPr>
          <p:cNvPr id="7" name="Рисунок 6" descr="http://im1-tub-ru.yandex.net/i?id=349a6b7e590931c4c8de871dd0bbcdbe-116-144&amp;n=21">
            <a:hlinkClick r:id="rId5"/>
          </p:cNvPr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3971" y="4830640"/>
            <a:ext cx="2857500" cy="1733550"/>
          </a:xfrm>
          <a:prstGeom prst="rect">
            <a:avLst/>
          </a:prstGeom>
          <a:noFill/>
          <a:ln>
            <a:noFill/>
          </a:ln>
          <a:effectLst>
            <a:softEdge rad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E4FCFE"/>
              </a:clrFrom>
              <a:clrTo>
                <a:srgbClr val="E4FC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85" y="2358265"/>
            <a:ext cx="1885209" cy="1338730"/>
          </a:xfrm>
          <a:prstGeom prst="rect">
            <a:avLst/>
          </a:pr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00825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1528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0" dirty="0" smtClean="0">
                <a:effectLst/>
                <a:ea typeface="Calibri" panose="020F0502020204030204" pitchFamily="34" charset="0"/>
              </a:rPr>
              <a:t>Автомобиль</a:t>
            </a: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одно из самых важных изобретений человечества! Это транспорт, это спорт, это роскошь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До автомобиля люди пользовались различными видами карет и телег, которые работали на лошадиной тяге. </a:t>
            </a:r>
            <a:endParaRPr lang="ru-RU" sz="2400" dirty="0"/>
          </a:p>
        </p:txBody>
      </p:sp>
      <p:pic>
        <p:nvPicPr>
          <p:cNvPr id="3" name="Рисунок 2" descr="https://upload.wikimedia.org/wikipedia/commons/thumb/b/b3/CugnotSteamTrolly.png/350px-CugnotSteamTrolly.png">
            <a:hlinkClick r:id="rId2"/>
          </p:cNvPr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7708" y="2873943"/>
            <a:ext cx="5292969" cy="2630041"/>
          </a:xfrm>
          <a:prstGeom prst="rect">
            <a:avLst/>
          </a:prstGeom>
          <a:noFill/>
          <a:ln>
            <a:noFill/>
          </a:ln>
          <a:effectLst>
            <a:softEdge rad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805825" y="5659280"/>
            <a:ext cx="5062476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Чертеж первой телеги </a:t>
            </a:r>
            <a:r>
              <a:rPr lang="ru-RU" sz="24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Кюньо</a:t>
            </a: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(1769г.)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87394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История </a:t>
            </a:r>
            <a:r>
              <a:rPr lang="ru-RU" sz="2400" b="1" strike="noStrike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4" tooltip="Автомобиль"/>
              </a:rPr>
              <a:t>автомобиля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началась ещё в </a:t>
            </a:r>
            <a:r>
              <a:rPr lang="ru-RU" sz="2400" b="1" strike="noStrike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5" tooltip="1768 год"/>
              </a:rPr>
              <a:t>1768 году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вместе с созданием </a:t>
            </a:r>
            <a:r>
              <a:rPr lang="ru-RU" sz="2400" strike="noStrike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6" tooltip="Паровая машина"/>
              </a:rPr>
              <a:t>паросиловых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strike="noStrike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4" tooltip="Автомобиль"/>
              </a:rPr>
              <a:t>машин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способных </a:t>
            </a:r>
            <a:r>
              <a:rPr lang="ru-RU" sz="2400" strike="noStrike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7" tooltip="Транспорт"/>
              </a:rPr>
              <a:t>перевозить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strike="noStrike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8" tooltip="Человек разумный"/>
              </a:rPr>
              <a:t>человека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Рисунок 6" descr="https://upload.wikimedia.org/wikipedia/commons/thumb/5/56/FardierdeCugnot20050111.jpg/220px-FardierdeCugnot20050111.jpg">
            <a:hlinkClick r:id="rId9"/>
          </p:cNvPr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007" y="4307676"/>
            <a:ext cx="3251313" cy="1671678"/>
          </a:xfrm>
          <a:prstGeom prst="rect">
            <a:avLst/>
          </a:prstGeom>
          <a:noFill/>
          <a:ln>
            <a:noFill/>
          </a:ln>
          <a:effectLst>
            <a:softEdge rad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789007" y="6212757"/>
            <a:ext cx="5149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Вторая паровая телега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Кюньо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(1771г.)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5185" y="208728"/>
            <a:ext cx="3836377" cy="2187334"/>
          </a:xfrm>
          <a:prstGeom prst="rect">
            <a:avLst/>
          </a:pr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04912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commons/thumb/0/02/Oliver_Evans_-_Steam_carriage.jpg/228px-Oliver_Evans_-_Steam_carriage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2211" y="473319"/>
            <a:ext cx="4010758" cy="21467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63061" y="2806897"/>
            <a:ext cx="544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Первая американская машина.   Машина – амфибия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Оливер Эванс.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upload.wikimedia.org/wikipedia/commons/thumb/1/14/Benz-1.jpg/220px-Benz-1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9015" y="175846"/>
            <a:ext cx="3815861" cy="26310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559061" y="2929989"/>
            <a:ext cx="51288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strike="noStrike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 tooltip="Автомобиль Бенца"/>
              </a:rPr>
              <a:t>Автомобиль </a:t>
            </a:r>
            <a:r>
              <a:rPr lang="ru-RU" b="1" strike="noStrike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 tooltip="Автомобиль Бенца"/>
              </a:rPr>
              <a:t>Бенца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1885 год. Первый серийный автомобиль с двигателем внутреннего сгорания.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upload.wikimedia.org/wikipedia/commons/thumb/a/a7/MW1_signiert_klein.jpg/220px-MW1_signiert_klein.jpg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3131" y="3468799"/>
            <a:ext cx="3012831" cy="233412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39590" y="5910444"/>
            <a:ext cx="54402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1870 год, Вена, Австрия: Первый в мире транспорт на бензине. «Первая машина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Маркуса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s://upload.wikimedia.org/wikipedia/commons/thumb/4/4c/MW2_05_02_24_klein.jpg/220px-MW2_05_02_24_klein.jpg">
            <a:hlinkClick r:id="rId9"/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5591" y="3699412"/>
            <a:ext cx="3476624" cy="210351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6335590" y="6048943"/>
            <a:ext cx="4355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Вторая машина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Маркуса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1888г.Вена.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https://upload.wikimedia.org/wikipedia/commons/thumb/1/14/Benz-1.jpg/220px-Benz-1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4851" y="175846"/>
            <a:ext cx="3815861" cy="26310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224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commons/6/6f/Louis_Renault_with_his_first_car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015" y="871472"/>
            <a:ext cx="4202723" cy="3717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334000" y="1021975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Первое производство </a:t>
            </a:r>
            <a:r>
              <a:rPr lang="ru-RU" sz="2400" u="none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 tooltip="Автомобиль"/>
              </a:rPr>
              <a:t>автомобилей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было основано в 1888 г. в </a:t>
            </a:r>
            <a:r>
              <a:rPr lang="ru-RU" sz="2400" u="none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 tooltip="Германия"/>
              </a:rPr>
              <a:t>Германии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u="none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 tooltip="Бенц, Карл"/>
              </a:rPr>
              <a:t>Карлом </a:t>
            </a:r>
            <a:r>
              <a:rPr lang="ru-RU" sz="2400" u="none" strike="noStrike" dirty="0" err="1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 tooltip="Бенц, Карл"/>
              </a:rPr>
              <a:t>Бенцем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течение нескольких лет сотни производителей по всему западному миру стали выпускать автомобили по невероятному количеству различных </a:t>
            </a:r>
            <a:r>
              <a:rPr lang="ru-RU" sz="2400" u="none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 tooltip="Автомобильная техника (страница отсутствует)"/>
              </a:rPr>
              <a:t>технологий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4172" y="4809364"/>
            <a:ext cx="2650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Франция, 1898 год. </a:t>
            </a:r>
            <a:r>
              <a:rPr lang="ru-RU" u="none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 tooltip="Renault"/>
              </a:rPr>
              <a:t>Рено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81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Современная автомобильная промышленность.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                       Конвейер по сборке автомобилей.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upload.wikimedia.org/wikipedia/commons/thumb/2/28/Final_assembly_3.jpg/800px-Final_assembly_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844" y="1481683"/>
            <a:ext cx="5611325" cy="5059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upload.wikimedia.org/wikipedia/commons/thumb/0/0d/Oakville_Assembly.jpg/1280px-Oakville_Assembly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872" y="1481683"/>
            <a:ext cx="5940425" cy="50597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30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1170" y="432974"/>
            <a:ext cx="62425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Загадки про автомобиль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b="1" i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6022" y="1362994"/>
            <a:ext cx="3229707" cy="3620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>Не летает, не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>жужжит, 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>Жук по улице 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endParaRPr lang="ru-RU" sz="2800" b="1" dirty="0">
              <a:solidFill>
                <a:srgbClr val="666666"/>
              </a:solidFill>
              <a:latin typeface="+mj-lt"/>
              <a:ea typeface="Times New Roman" panose="02020603050405020304" pitchFamily="18" charset="0"/>
              <a:cs typeface="Aharoni" panose="02010803020104030203" pitchFamily="2" charset="-79"/>
            </a:endParaRP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>бежит. 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>И горят в глазах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>жука 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> Два блестящих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endParaRPr lang="ru-RU" sz="2800" b="1" dirty="0">
              <a:solidFill>
                <a:srgbClr val="666666"/>
              </a:solidFill>
              <a:latin typeface="+mj-lt"/>
              <a:ea typeface="Times New Roman" panose="02020603050405020304" pitchFamily="18" charset="0"/>
              <a:cs typeface="Aharoni" panose="02010803020104030203" pitchFamily="2" charset="-79"/>
            </a:endParaRP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> огонька.  </a:t>
            </a:r>
            <a:endParaRPr lang="ru-RU" sz="2800" b="1" dirty="0" smtClean="0">
              <a:effectLst/>
              <a:latin typeface="+mj-lt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666666"/>
                </a:solidFill>
                <a:effectLst/>
                <a:latin typeface="+mj-lt"/>
                <a:ea typeface="Times New Roman" panose="02020603050405020304" pitchFamily="18" charset="0"/>
                <a:cs typeface="Aharoni" panose="02010803020104030203" pitchFamily="2" charset="-79"/>
              </a:rPr>
              <a:t> </a:t>
            </a:r>
            <a:endParaRPr lang="ru-RU" sz="2800" b="1" dirty="0">
              <a:effectLst/>
              <a:latin typeface="+mj-lt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4" name="Рисунок 3" descr="http://parkoffka.ru/media/6/20070112-carssunshine.jpg"/>
          <p:cNvPicPr/>
          <p:nvPr/>
        </p:nvPicPr>
        <p:blipFill>
          <a:blip r:embed="rId2" cstate="screen">
            <a:clrChange>
              <a:clrFrom>
                <a:srgbClr val="3F3F41"/>
              </a:clrFrom>
              <a:clrTo>
                <a:srgbClr val="3F3F4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541" y="4847624"/>
            <a:ext cx="2271352" cy="1619901"/>
          </a:xfrm>
          <a:prstGeom prst="rect">
            <a:avLst/>
          </a:prstGeom>
          <a:noFill/>
          <a:ln>
            <a:noFill/>
          </a:ln>
          <a:effectLst>
            <a:softEdge rad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8434752" y="1289960"/>
            <a:ext cx="3546231" cy="249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Пьёт бензин, как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молоко, 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Может бегать далеко,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Носит обувь из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endParaRPr lang="ru-RU" sz="2400" b="1" dirty="0">
              <a:solidFill>
                <a:srgbClr val="666666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резины,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зовут её ...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://im2-tub-ru.yandex.net/i?id=4916f7e604fe9f7efe251449ab470b21-132-144&amp;n=21">
            <a:hlinkClick r:id="rId3"/>
          </p:cNvPr>
          <p:cNvPicPr/>
          <p:nvPr/>
        </p:nvPicPr>
        <p:blipFill>
          <a:blip r:embed="rId4">
            <a:clrChange>
              <a:clrFrom>
                <a:srgbClr val="FDE6C7"/>
              </a:clrFrom>
              <a:clrTo>
                <a:srgbClr val="FDE6C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1502" y="4192288"/>
            <a:ext cx="2212729" cy="1510780"/>
          </a:xfrm>
          <a:prstGeom prst="rect">
            <a:avLst/>
          </a:prstGeom>
          <a:noFill/>
          <a:ln>
            <a:noFill/>
          </a:ln>
          <a:effectLst>
            <a:softEdge rad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174024" y="3173361"/>
            <a:ext cx="4363917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Моргает глазами, скрипит</a:t>
            </a:r>
          </a:p>
          <a:p>
            <a:pPr>
              <a:lnSpc>
                <a:spcPts val="1725"/>
              </a:lnSpc>
              <a:spcAft>
                <a:spcPts val="0"/>
              </a:spcAft>
            </a:pPr>
            <a:endParaRPr lang="ru-RU" sz="2400" b="1" dirty="0" smtClean="0">
              <a:solidFill>
                <a:srgbClr val="66666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тормозами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725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http://im3-tub-ru.yandex.net/i?id=1b4763bb983a184de0915f6ac2922e70-91-144&amp;n=21">
            <a:hlinkClick r:id="rId5"/>
          </p:cNvPr>
          <p:cNvPicPr/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41"/>
          <a:stretch/>
        </p:blipFill>
        <p:spPr bwMode="auto">
          <a:xfrm>
            <a:off x="4713409" y="4137728"/>
            <a:ext cx="2363663" cy="1619900"/>
          </a:xfrm>
          <a:prstGeom prst="rect">
            <a:avLst/>
          </a:prstGeom>
          <a:noFill/>
          <a:ln>
            <a:noFill/>
          </a:ln>
          <a:effectLst>
            <a:softEdge rad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4880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commons/thumb/8/8d/1926.Austin.Seven.saloon.jpg/220px-1926.Austin.Seven.saloon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43" y="140678"/>
            <a:ext cx="2741734" cy="215626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81708" y="2296943"/>
            <a:ext cx="3757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Austin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 коробка-седан, 1926 год.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upload.wikimedia.org/wikipedia/commons/thumb/d/db/Traction_avant.jpg/220px-Traction_avant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8954" y="140677"/>
            <a:ext cx="3239965" cy="201558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356589" y="2207186"/>
            <a:ext cx="229691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Citroën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Traction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Avant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upload.wikimedia.org/wikipedia/commons/thumb/c/cd/GAZ-M-20_%22Pobeda%22_on_CMSh_in_Lahti%2C_Finland.jpg/220px-GAZ-M-20_%22Pobeda%22_on_CMSh_in_Lahti%2C_Finland.jp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9307" y="140677"/>
            <a:ext cx="3112477" cy="215626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7649307" y="2435442"/>
            <a:ext cx="2866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1946г. </a:t>
            </a:r>
            <a:r>
              <a:rPr lang="ru-RU" u="none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8" tooltip="ГАЗ-М-20 «Победа»"/>
              </a:rPr>
              <a:t>ГАЗ-М-20 «Победа»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8" name="Рисунок 7" descr="https://upload.wikimedia.org/wikipedia/commons/thumb/6/64/Morris.minor.bristol.750pix.jpg/220px-Morris.minor.bristol.750pix.jpg">
            <a:hlinkClick r:id="rId9"/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43" y="2876396"/>
            <a:ext cx="3922468" cy="23234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99343" y="5409923"/>
            <a:ext cx="3710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1953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г.</a:t>
            </a:r>
            <a:r>
              <a:rPr lang="en-US" u="none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11" tooltip="Morris Minor (страница отсутствует)"/>
              </a:rPr>
              <a:t>Morris Minor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(</a:t>
            </a:r>
            <a:r>
              <a:rPr lang="ru-RU" i="1" u="none" strike="noStrike" dirty="0" err="1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12" tooltip="en:Morris Minor"/>
              </a:rPr>
              <a:t>англ</a:t>
            </a:r>
            <a:r>
              <a:rPr lang="en-US" i="1" u="none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12" tooltip="en:Morris Minor"/>
              </a:rPr>
              <a:t>.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Серия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II. </a:t>
            </a:r>
            <a:endParaRPr lang="ru-RU" dirty="0"/>
          </a:p>
        </p:txBody>
      </p:sp>
      <p:pic>
        <p:nvPicPr>
          <p:cNvPr id="10" name="Рисунок 9" descr="https://upload.wikimedia.org/wikipedia/commons/b/b7/Plymouth_Station_Waagon_1954.jpg"/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8936" y="2943274"/>
            <a:ext cx="4392569" cy="218965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5059973" y="540992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1954г. один из первых цельнометаллических универсалов.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34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1677" y="169128"/>
            <a:ext cx="8628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Символ Российского автопрома.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upload.wikimedia.org/wikipedia/commons/thumb/c/cb/Lada_1200.jpg/1280px-Lada_120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3236" y="1787236"/>
            <a:ext cx="4799545" cy="317465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86862" y="5042118"/>
            <a:ext cx="1002345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u="none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 tooltip="ВАЗ-2101"/>
              </a:rPr>
              <a:t>ВАЗ-2101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символ советского автопрома, лицензионная копия итальянского </a:t>
            </a:r>
            <a:r>
              <a:rPr lang="ru-RU" sz="2800" u="none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 tooltip="Фиат-124"/>
              </a:rPr>
              <a:t>Фиат-124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u="none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 tooltip="Европейский автомобиль года"/>
              </a:rPr>
              <a:t>«автомобиля года»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Европы 1966 г., выпускавшегося также в нескольких других странах.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1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8139" y="2655167"/>
            <a:ext cx="85578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6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Спасибо за внимание. </a:t>
            </a:r>
            <a:endParaRPr lang="ru-RU" sz="6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541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207</Words>
  <Application>Microsoft Office PowerPoint</Application>
  <PresentationFormat>Широкоэкранный</PresentationFormat>
  <Paragraphs>57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Aharoni</vt:lpstr>
      <vt:lpstr>Arial</vt:lpstr>
      <vt:lpstr>Calibri</vt:lpstr>
      <vt:lpstr>Calibri Light</vt:lpstr>
      <vt:lpstr>Times New Roman</vt:lpstr>
      <vt:lpstr>Тема Office</vt:lpstr>
      <vt:lpstr>Где и на чем передвигается человек?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и на чем передвигается человек?</dc:title>
  <dc:creator>Windows User</dc:creator>
  <cp:lastModifiedBy>Пользователь Windows</cp:lastModifiedBy>
  <cp:revision>17</cp:revision>
  <dcterms:created xsi:type="dcterms:W3CDTF">2014-10-29T07:23:55Z</dcterms:created>
  <dcterms:modified xsi:type="dcterms:W3CDTF">2018-07-01T06:35:24Z</dcterms:modified>
</cp:coreProperties>
</file>