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sldIdLst>
    <p:sldId id="256" r:id="rId2"/>
    <p:sldId id="257" r:id="rId3"/>
    <p:sldId id="258" r:id="rId4"/>
    <p:sldId id="259" r:id="rId5"/>
    <p:sldId id="278" r:id="rId6"/>
    <p:sldId id="260" r:id="rId7"/>
    <p:sldId id="264" r:id="rId8"/>
    <p:sldId id="267" r:id="rId9"/>
    <p:sldId id="270" r:id="rId10"/>
    <p:sldId id="275" r:id="rId11"/>
    <p:sldId id="271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168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24152" y="1844489"/>
            <a:ext cx="81003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ВЛИЯНИЕ ШУМА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365104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Козенко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Сергей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Николаевич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 10 класса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Ермоловской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Сальникова Татьяна Константиновна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6309320"/>
            <a:ext cx="2052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 учебный год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32656"/>
            <a:ext cx="770485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Муниципальное казённое общеобразовательное учреждение</a:t>
            </a:r>
            <a:endParaRPr lang="ru-RU" dirty="0" smtClean="0">
              <a:latin typeface="Calibri"/>
              <a:ea typeface="Times New Roman"/>
              <a:cs typeface="Times New Roman"/>
            </a:endParaRP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Ермоловская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средняя общеобразовательная школа»</a:t>
            </a:r>
            <a:endParaRPr lang="ru-RU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1026" name="Picture 2" descr="H:\фото для исследоват.раб\IMG_20180307_0857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29135"/>
            <a:ext cx="2733768" cy="3645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анкеты: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28486308"/>
              </p:ext>
            </p:extLst>
          </p:nvPr>
        </p:nvGraphicFramePr>
        <p:xfrm>
          <a:off x="1187624" y="764702"/>
          <a:ext cx="7632847" cy="5616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2847"/>
              </a:tblGrid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Какое направление в музыке вы предпочитаете?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Включаете ли вы музыку, когда делаете уроки?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Каким образом вы предпочитаете слушать музыку?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Раздражает ли вас посторонний шум?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Можете ли вы отвлечься от окружающих шумов?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Можете ли вы заснуть под громкий, надоедливый шум?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237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Просыпаетесь ли вы под звук будильника?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9080"/>
            <a:ext cx="8100392" cy="460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836712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школьников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80728"/>
            <a:ext cx="7776864" cy="5616624"/>
          </a:xfrm>
        </p:spPr>
        <p:txBody>
          <a:bodyPr>
            <a:normAutofit fontScale="62500" lnSpcReduction="20000"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Чрезмерный шум – одна из важнейших проблем. Его вредное воздействие на организм совершается незаметно. Нарушения в организме обнаруживаются не сразу. К тому же организм человека против шума практически беззащитен.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гигиенических позиций  относительно комфортным считается акустический режим при уровне звука до 60 дБ, для нервной системы вреден шум свыше 50— 60 дБ, а при уровнях выше 80 дБ начинается область максимального дискомфорта. Чрезмерный шум способствует снижению качества внимания школьника, и это плохо сказывается на его успеваемости.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обезопасить себя от ненужных звуков в школе, не следует кричать на переменах, включать музыку на полную мощность.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улице нельзя слишком громко включать наушники, т. к. на уличный шум, ставший уже обыденным, будет накладываться музыка, и тем самым превысит допустимую норму.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Полностью оградить себя от шума невозможно, но мы можем сами уменьшить его влияние на себя и окружающих.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852936"/>
            <a:ext cx="7776864" cy="829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9590" y="260648"/>
            <a:ext cx="81003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изучить влияние шума на здоровье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человека.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976646"/>
            <a:ext cx="691276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Проанализировать научную литературу по проблеме исследования.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  Выяснить, каково  влияние шума на физиологическое состояние школьника.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Определить, как шум воздействует на качество внимания школьника.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Разработать здоровьесберегающие рекомендации для учащихся.</a:t>
            </a:r>
            <a:endParaRPr lang="ru-RU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26876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59340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учащиеся могут обезопасить себя от вредного воздействия шума и повысить умственную работоспособность, если: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 знания об особенностях звука  и его влиянии на слух человека;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понизят «шумовое загрязнение» на переменах;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отнесутся к  рекомендациям, разработанным в ходе выполнения исследовательской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43608" y="2642722"/>
            <a:ext cx="79208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Компьютер\Desktop\Козенко с почты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89040"/>
            <a:ext cx="1996430" cy="1400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омпьютер\Desktop\Козенко с почты\slide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912" y="74743"/>
            <a:ext cx="4959424" cy="3719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омпьютер\Desktop\Козенко с почты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83405"/>
            <a:ext cx="1976627" cy="1399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1403648" y="1340768"/>
            <a:ext cx="7498080" cy="4800600"/>
          </a:xfrm>
        </p:spPr>
        <p:txBody>
          <a:bodyPr/>
          <a:lstStyle/>
          <a:p>
            <a:pPr marL="95250" indent="-12700">
              <a:buNone/>
            </a:pPr>
            <a:endParaRPr lang="ru-RU" dirty="0"/>
          </a:p>
        </p:txBody>
      </p:sp>
      <p:pic>
        <p:nvPicPr>
          <p:cNvPr id="4098" name="Picture 2" descr="H:\фото для исследоват.раб\IMG_20180314_10024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500" r="36693" b="16655"/>
          <a:stretch/>
        </p:blipFill>
        <p:spPr bwMode="auto">
          <a:xfrm>
            <a:off x="1285852" y="1857364"/>
            <a:ext cx="2168969" cy="3464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фото для исследоват.раб\IMG_20180314_1002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2214554"/>
            <a:ext cx="2243007" cy="29906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:\фото для исследоват.раб\IMG_20180314_1003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2643182"/>
            <a:ext cx="2232248" cy="16741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1"/>
            <a:ext cx="7632848" cy="1856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400"/>
              </a:spcBef>
              <a:buSzPts val="1200"/>
            </a:pP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Эксперимент №1.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ctr">
              <a:spcBef>
                <a:spcPts val="400"/>
              </a:spcBef>
              <a:buSzPts val="1200"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«Определение остроты слуха»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82296" indent="0" algn="ctr" fontAlgn="base">
              <a:spcBef>
                <a:spcPts val="400"/>
              </a:spcBef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способом аудиометрия </a:t>
            </a:r>
            <a:endParaRPr lang="ru-RU" sz="2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звукового раздражителя были использованы ручные часы учителя русского языка Юлии Александровны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4401" y="555788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Громкость тиканья часов составляет 50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Дб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60648"/>
            <a:ext cx="7498080" cy="6048672"/>
          </a:xfrm>
        </p:spPr>
        <p:txBody>
          <a:bodyPr/>
          <a:lstStyle/>
          <a:p>
            <a:pPr marL="0" lvl="0" indent="0" algn="ctr">
              <a:spcBef>
                <a:spcPts val="400"/>
              </a:spcBef>
              <a:spcAft>
                <a:spcPts val="0"/>
              </a:spcAft>
              <a:buSzPts val="120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Эксперимент №1.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SzPts val="1200"/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остроты слуха»</a:t>
            </a:r>
            <a:endParaRPr lang="ru-RU" sz="2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82296" indent="0" algn="ctr" fontAlgn="base">
              <a:spcBef>
                <a:spcPts val="400"/>
              </a:spcBef>
              <a:spcAft>
                <a:spcPts val="0"/>
              </a:spcAft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способом 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аудиометрия 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539496" indent="-457200" algn="ctr">
              <a:buNone/>
            </a:pPr>
            <a:endParaRPr lang="ru-RU" sz="280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321398" y="2727926"/>
            <a:ext cx="1319818" cy="3617016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Острота слуха снижена</a:t>
            </a:r>
            <a:endParaRPr lang="ru-RU" sz="3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660232" y="1774559"/>
            <a:ext cx="1452957" cy="4572765"/>
          </a:xfrm>
          <a:prstGeom prst="rect">
            <a:avLst/>
          </a:prstGeom>
          <a:solidFill>
            <a:srgbClr val="DA1F2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rPr>
              <a:t>Нормальный слух 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0414" y="6308266"/>
            <a:ext cx="131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42 %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6347324"/>
            <a:ext cx="1452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58 %</a:t>
            </a:r>
            <a:endParaRPr lang="ru-RU" dirty="0"/>
          </a:p>
        </p:txBody>
      </p:sp>
      <p:pic>
        <p:nvPicPr>
          <p:cNvPr id="3074" name="Picture 2" descr="H:\фото для исследоват.раб\IMG_20180307_0856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75519"/>
            <a:ext cx="1995686" cy="26609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фото для исследоват.раб\IMG_20180307_0902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340" y="1788820"/>
            <a:ext cx="2060710" cy="2747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фото для исследоват.раб\IMG_20180307_0903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53" b="35245"/>
          <a:stretch/>
        </p:blipFill>
        <p:spPr bwMode="auto">
          <a:xfrm>
            <a:off x="1043608" y="4874176"/>
            <a:ext cx="2736304" cy="1842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971600" y="188640"/>
            <a:ext cx="7858120" cy="6480720"/>
          </a:xfrm>
        </p:spPr>
        <p:txBody>
          <a:bodyPr/>
          <a:lstStyle/>
          <a:p>
            <a:pPr marL="0" lvl="0" indent="0" algn="ctr">
              <a:spcAft>
                <a:spcPts val="0"/>
              </a:spcAft>
              <a:buSzPts val="1200"/>
              <a:buNone/>
            </a:pPr>
            <a:r>
              <a:rPr lang="ru-RU" sz="2400" b="1" dirty="0">
                <a:latin typeface="Times New Roman"/>
                <a:ea typeface="Times New Roman"/>
              </a:rPr>
              <a:t>Эксперимент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ru-RU" sz="2400" b="1" dirty="0">
                <a:latin typeface="Times New Roman"/>
                <a:ea typeface="Times New Roman"/>
              </a:rPr>
              <a:t>№2</a:t>
            </a:r>
            <a:br>
              <a:rPr lang="ru-RU" sz="2400" b="1" dirty="0">
                <a:latin typeface="Times New Roman"/>
                <a:ea typeface="Times New Roman"/>
              </a:rPr>
            </a:br>
            <a:r>
              <a:rPr lang="ru-RU" sz="2400" b="1" dirty="0">
                <a:latin typeface="Times New Roman"/>
                <a:ea typeface="Times New Roman"/>
              </a:rPr>
              <a:t>«Влияние шума на </a:t>
            </a:r>
            <a:r>
              <a:rPr lang="ru-RU" sz="2400" b="1" dirty="0" smtClean="0">
                <a:latin typeface="Times New Roman"/>
                <a:ea typeface="Times New Roman"/>
              </a:rPr>
              <a:t>физиологическое</a:t>
            </a:r>
          </a:p>
          <a:p>
            <a:pPr marL="0" lvl="0" indent="0" algn="ctr">
              <a:spcAft>
                <a:spcPts val="0"/>
              </a:spcAft>
              <a:buSzPts val="1200"/>
              <a:buNone/>
            </a:pPr>
            <a:r>
              <a:rPr lang="ru-RU" sz="2400" b="1" dirty="0" smtClean="0">
                <a:latin typeface="Times New Roman"/>
                <a:ea typeface="Times New Roman"/>
              </a:rPr>
              <a:t> </a:t>
            </a:r>
            <a:r>
              <a:rPr lang="ru-RU" sz="2400" b="1" dirty="0">
                <a:latin typeface="Times New Roman"/>
                <a:ea typeface="Times New Roman"/>
              </a:rPr>
              <a:t>состояние школьников»</a:t>
            </a:r>
            <a:endParaRPr lang="ru-RU" sz="2400" dirty="0">
              <a:latin typeface="Times New Roman"/>
              <a:ea typeface="Times New Roman"/>
            </a:endParaRPr>
          </a:p>
          <a:p>
            <a:pPr marL="95250" indent="-12700">
              <a:buNone/>
            </a:pPr>
            <a:endParaRPr lang="ru-RU" dirty="0"/>
          </a:p>
        </p:txBody>
      </p:sp>
      <p:pic>
        <p:nvPicPr>
          <p:cNvPr id="5122" name="Picture 2" descr="H:\фото для исследоват.раб\IMG_20180307_0919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87" y="2095006"/>
            <a:ext cx="2350646" cy="31341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фото для исследоват.раб\IMG_20180307_090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060848"/>
            <a:ext cx="2918523" cy="38913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:\фото для исследоват.раб\IMG_20180307_0902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682" y="2060848"/>
            <a:ext cx="2376264" cy="3168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02128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Измерение давления и пульса до воздействия громкой музыки и после.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839" y="692696"/>
            <a:ext cx="7508471" cy="604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9581" y="215105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эксперимента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эксперимента №3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38730527"/>
              </p:ext>
            </p:extLst>
          </p:nvPr>
        </p:nvGraphicFramePr>
        <p:xfrm>
          <a:off x="1043608" y="836708"/>
          <a:ext cx="7920881" cy="5640692"/>
        </p:xfrm>
        <a:graphic>
          <a:graphicData uri="http://schemas.openxmlformats.org/drawingml/2006/table">
            <a:tbl>
              <a:tblPr firstRow="1" firstCol="1" bandRow="1"/>
              <a:tblGrid>
                <a:gridCol w="1086628"/>
                <a:gridCol w="2308154"/>
                <a:gridCol w="2630086"/>
                <a:gridCol w="1896013"/>
              </a:tblGrid>
              <a:tr h="12534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ошибок до воздействия громкой музыки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(%)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ошибок  после воздействия музыки (%)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Разница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(%)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Среднее значение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303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Результат эксперимента №3</vt:lpstr>
      <vt:lpstr>Вопросы анкеты: </vt:lpstr>
      <vt:lpstr>Слайд 11</vt:lpstr>
      <vt:lpstr>Выводы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 Козенко</dc:creator>
  <cp:lastModifiedBy>ученик</cp:lastModifiedBy>
  <cp:revision>21</cp:revision>
  <dcterms:created xsi:type="dcterms:W3CDTF">2018-03-19T10:05:39Z</dcterms:created>
  <dcterms:modified xsi:type="dcterms:W3CDTF">2018-04-02T08:42:18Z</dcterms:modified>
</cp:coreProperties>
</file>