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9" r:id="rId4"/>
    <p:sldId id="258" r:id="rId5"/>
    <p:sldId id="260" r:id="rId6"/>
    <p:sldId id="261" r:id="rId7"/>
    <p:sldId id="273" r:id="rId8"/>
    <p:sldId id="262" r:id="rId9"/>
    <p:sldId id="272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81" r:id="rId25"/>
    <p:sldId id="28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B821F-4151-4D9C-9B7B-2A76B0295471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D650-0D82-48B0-9020-EF4E68F90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B821F-4151-4D9C-9B7B-2A76B0295471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D650-0D82-48B0-9020-EF4E68F90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B821F-4151-4D9C-9B7B-2A76B0295471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D650-0D82-48B0-9020-EF4E68F90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B821F-4151-4D9C-9B7B-2A76B0295471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D650-0D82-48B0-9020-EF4E68F90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B821F-4151-4D9C-9B7B-2A76B0295471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D650-0D82-48B0-9020-EF4E68F90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B821F-4151-4D9C-9B7B-2A76B0295471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D650-0D82-48B0-9020-EF4E68F90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B821F-4151-4D9C-9B7B-2A76B0295471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D650-0D82-48B0-9020-EF4E68F90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B821F-4151-4D9C-9B7B-2A76B0295471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D650-0D82-48B0-9020-EF4E68F90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B821F-4151-4D9C-9B7B-2A76B0295471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D650-0D82-48B0-9020-EF4E68F90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B821F-4151-4D9C-9B7B-2A76B0295471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D650-0D82-48B0-9020-EF4E68F90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B821F-4151-4D9C-9B7B-2A76B0295471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529D650-0D82-48B0-9020-EF4E68F909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9B821F-4151-4D9C-9B7B-2A76B0295471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29D650-0D82-48B0-9020-EF4E68F9092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8071048" cy="18288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Arial Black" pitchFamily="34" charset="0"/>
              </a:rPr>
              <a:t>Тема:</a:t>
            </a:r>
            <a:br>
              <a:rPr lang="ru-RU" sz="2400" b="1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«</a:t>
            </a:r>
            <a:r>
              <a:rPr lang="ru-RU" sz="2400" b="1" dirty="0" smtClean="0">
                <a:latin typeface="Arial Black" pitchFamily="34" charset="0"/>
              </a:rPr>
              <a:t>Формирование </a:t>
            </a:r>
            <a:r>
              <a:rPr lang="ru-RU" sz="2400" b="1" dirty="0">
                <a:latin typeface="Arial Black" pitchFamily="34" charset="0"/>
              </a:rPr>
              <a:t>у учащихся иноязычной речевой компетентности в ходе сознательной самостоятельной </a:t>
            </a:r>
            <a:r>
              <a:rPr lang="ru-RU" sz="2400" b="1" dirty="0" smtClean="0">
                <a:latin typeface="Arial Black" pitchFamily="34" charset="0"/>
              </a:rPr>
              <a:t>работы»</a:t>
            </a:r>
            <a:r>
              <a:rPr lang="ru-RU" sz="2400" dirty="0">
                <a:latin typeface="Arial Black" pitchFamily="34" charset="0"/>
              </a:rPr>
              <a:t/>
            </a:r>
            <a:br>
              <a:rPr lang="ru-RU" sz="2400" dirty="0">
                <a:latin typeface="Arial Black" pitchFamily="34" charset="0"/>
              </a:rPr>
            </a:b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600" dirty="0" smtClean="0">
                <a:latin typeface="Arial Black" pitchFamily="34" charset="0"/>
              </a:rPr>
              <a:t>Выполнила </a:t>
            </a:r>
          </a:p>
          <a:p>
            <a:pPr algn="r"/>
            <a:r>
              <a:rPr lang="ru-RU" sz="1600" dirty="0" smtClean="0">
                <a:latin typeface="Arial Black" pitchFamily="34" charset="0"/>
              </a:rPr>
              <a:t>учитель немецкого языка</a:t>
            </a:r>
          </a:p>
          <a:p>
            <a:pPr algn="r"/>
            <a:r>
              <a:rPr lang="ru-RU" sz="1600" dirty="0" smtClean="0">
                <a:latin typeface="Arial Black" pitchFamily="34" charset="0"/>
              </a:rPr>
              <a:t> МОУ СОШ №61 г.Саратова </a:t>
            </a:r>
          </a:p>
          <a:p>
            <a:pPr algn="r"/>
            <a:r>
              <a:rPr lang="ru-RU" sz="1600" dirty="0" smtClean="0">
                <a:latin typeface="Arial Black" pitchFamily="34" charset="0"/>
              </a:rPr>
              <a:t>Кудрявцева Галина Николаевна</a:t>
            </a:r>
            <a:endParaRPr lang="ru-RU" sz="1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Закрепляющие самостоятельные работы</a:t>
            </a: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Плюсы:</a:t>
            </a:r>
          </a:p>
          <a:p>
            <a:r>
              <a:rPr lang="ru-RU" dirty="0" smtClean="0"/>
              <a:t>показывают, насколько прочно усвоен учебный материал учащимися;</a:t>
            </a:r>
          </a:p>
          <a:p>
            <a:r>
              <a:rPr lang="ru-RU" dirty="0" smtClean="0"/>
              <a:t>по результатам проверки заданий данного типа учитель определяет количество времени, которое нужно посвятить повторению и закреплению данной темы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Обзорные или тематические самостоятельные работы 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могут содержать задания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составлению докладов на определенные темы, -подготовка к олимпиадам,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научно - исследовательским конференциям,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в школе декад  иностранных языков и др.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Контрольные самостоятельные работы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контрольные задания должны быть равноценными по содержанию и объему работы; 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направлены на отработку основных навыков;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обеспечивают достоверную проверку уровня знаний; 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стимулируют учащихся, позволяя им продемонстрировать все их навыки и умения.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Парная и групповая формы самостоятельной работы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Большим потенциалом обладают парная и групповая формы самостоятельной работы. Организовать такую работу можно, используя групповой метод обучения или обучение в сотрудничестве.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“Главная идея обучения в сотрудничестве – учиться вместе, а не просто делать что-то вместе”.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Главное не соперничество, а сотрудничество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Работа с учебником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Работа с учебником помогает формировать навыки самостоятельной работы учащихся и способствует развитию их мыслительной деятельности. При работе с учебной книгой ученикам предлагаются такие задания: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 ответ на заранее поставленные вопросы;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  правила, на основании которых идет речь в тексте;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аргументируй  правила, на основании которых выполняется предлагаемое упражнение;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составь  план рассказа;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заполни  таблицу по материалу учебника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Работа со словарем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Полезный вид работы - работа со словарем.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развивает мышление, познавательную деятельность и самостоятельность.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Ведение индивидуальных словарей позволяет развивать зрительную и моторную память учащихся.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/>
              <a:t>Работа с «Рабочей тетрадью»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 Цели использования «Рабочей тетради»:</a:t>
            </a:r>
          </a:p>
          <a:p>
            <a:pPr>
              <a:buNone/>
            </a:pPr>
            <a:r>
              <a:rPr lang="ru-RU" dirty="0" smtClean="0"/>
              <a:t> -  формирование умения письма; </a:t>
            </a:r>
          </a:p>
          <a:p>
            <a:pPr>
              <a:buNone/>
            </a:pPr>
            <a:r>
              <a:rPr lang="ru-RU" dirty="0" smtClean="0"/>
              <a:t>-  создание системы в понимании грамматических явлений; </a:t>
            </a:r>
          </a:p>
          <a:p>
            <a:pPr>
              <a:buNone/>
            </a:pPr>
            <a:r>
              <a:rPr lang="ru-RU" dirty="0" smtClean="0"/>
              <a:t>-   разработка системы упражнений, помогающей закреплению знаний по лексике и грамматике, а также углублению разговорных навыков.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87208" cy="2016224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 smtClean="0"/>
              <a:t>Нетрадиционные  формы уроков в процессе самостоятельной работы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урок — лекция по теме: «Праздники в Германии»;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урок — путешествие по теме: «Путешествие по городам Германии»;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урок — игра по теме:  «Путешествие по Рейну»;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урок - соревнование  по теме: Что вы знаете о Германии, Австрии, Швейцарии?»;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урок-викторина по теме: «Знаменитые люди Германии»;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видео-урок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теме: «Путешествие по Берлину, Вене, Берну»;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конференция по теме: «Система образования в России и Германии»;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урок-защита проекта  по теме: «Средства массовой информации»;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урок-зачет: «Что я думаю о будущем?»;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урок - экскурсия  по темам: «Мой город», «Покупки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киноурок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Глава 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методы формирования у учащихся иноязычной речевой компетентности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ходе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самостоятельной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работы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внеурочное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время и дома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основе внеклассной работы лежит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самоуправление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школьников.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они являются субъектами внеклассной работы: она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проводится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ими ради них самих.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желания и интересы являются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определяющими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 выборе форм и содержания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внеклассной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Значение выбранной темы работы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 темы бесспорна: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Одной 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 обучения иностранным языкам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современном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этапе реализации ФГОС является вооружение учащихся приемами самостоятельной работы по всем видам речевой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самого школьника самостоятельная работа должна быть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осознана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как свободная по выбору, внутренне мотивированная деятельность.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Изучение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иностранного языка требует от учащихся постоянной,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систематической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работы не только на уроке, но и во внеурочное время, а также  во время сознательной самостоятельной работы дома.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/>
              <a:t>Формы </a:t>
            </a:r>
            <a:r>
              <a:rPr lang="ru-RU" sz="2800" b="1" i="1" dirty="0"/>
              <a:t>внеурочной самостоятельной работы </a:t>
            </a:r>
            <a:r>
              <a:rPr lang="ru-RU" sz="2800" b="1" i="1" dirty="0" smtClean="0"/>
              <a:t>для формирования иноязычной речевой компетентности учащихся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ктуализируются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приобретенные знания языкового материала и умение читать, что стимулирует дальнейшее накопление знаний и развитие этого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умения);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олимпиада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(создаются условия для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допрофессиональной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и профессиональной ориентации учащихся через развитие их интеллектуальных и творческих способностей);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викторина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(повышается учебная мотивация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положительное отношение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предмету;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развиваются умения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сотрудничать, проявлять смекалку, эрудицию, убеждать и соотносить свои действия с действиями своих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товарищей);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научно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исследовательские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конференции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призваны вырабатывать у учащихся мастерство лектора, что связано не только с содержательным обеспечением сообщения, но и с развитием речи учащихся, её правильности,  выразительности,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четкости);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театральные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внеклассные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мероприятия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(формируют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коммуникативно-компетентную личность, свободно пользующуюся языковыми навыками в любой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ситуации). 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 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Внеурочные мероприятия для обеспечения профессиональной ориентации учащихся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учащимися презентаций о любимой профессии;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«Угадай профессию?»,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КВН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тему: «Калейдоскоп профессий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/>
              <a:t>Домашняя работа как форма организации учебной </a:t>
            </a:r>
            <a:r>
              <a:rPr lang="ru-RU" sz="2800" b="1" i="1" dirty="0" smtClean="0"/>
              <a:t>самостоятельной деятельности учащихся 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«Уроки на дом имеют большое значение. Правильно организованные, они приучают к самостоятельной работе, воспитывают чувство ответственности, помогают овладевать знаниями, навыками».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Н.К. Крупская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7571184" cy="1512168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>Возможные </a:t>
            </a:r>
            <a:r>
              <a:rPr lang="ru-RU" sz="2700" b="1" i="1" dirty="0" smtClean="0"/>
              <a:t>самостоятельные  домашние задания для формирования речевой компетенции учащихся</a:t>
            </a:r>
            <a:r>
              <a:rPr lang="ru-RU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составить </a:t>
            </a:r>
            <a:r>
              <a:rPr lang="ru-RU" dirty="0" err="1"/>
              <a:t>синквейн</a:t>
            </a:r>
            <a:r>
              <a:rPr lang="ru-RU" b="1" dirty="0"/>
              <a:t> </a:t>
            </a:r>
            <a:r>
              <a:rPr lang="ru-RU" b="1" dirty="0" smtClean="0"/>
              <a:t> </a:t>
            </a:r>
            <a:r>
              <a:rPr lang="ru-RU" sz="1400" dirty="0" smtClean="0"/>
              <a:t>(</a:t>
            </a:r>
            <a:r>
              <a:rPr lang="ru-RU" sz="1600" dirty="0" smtClean="0"/>
              <a:t>повышается познавательный интерес, задействуется </a:t>
            </a:r>
            <a:r>
              <a:rPr lang="ru-RU" sz="1600" dirty="0"/>
              <a:t>творческий потенциал </a:t>
            </a:r>
            <a:r>
              <a:rPr lang="ru-RU" sz="1600" dirty="0" smtClean="0"/>
              <a:t>учащихся. </a:t>
            </a:r>
            <a:r>
              <a:rPr lang="ru-RU" sz="1600" dirty="0"/>
              <a:t>Стихи обогащают словарный запас </a:t>
            </a:r>
            <a:r>
              <a:rPr lang="ru-RU" sz="1600" dirty="0" smtClean="0"/>
              <a:t>учащихся);</a:t>
            </a:r>
            <a:endParaRPr lang="ru-RU" sz="1600" b="1" dirty="0" smtClean="0"/>
          </a:p>
          <a:p>
            <a:r>
              <a:rPr lang="ru-RU" dirty="0"/>
              <a:t>составить ребус, кроссворд по заданной </a:t>
            </a:r>
            <a:r>
              <a:rPr lang="ru-RU" dirty="0" smtClean="0"/>
              <a:t>теме</a:t>
            </a:r>
            <a:r>
              <a:rPr lang="ru-RU" b="1" dirty="0" smtClean="0"/>
              <a:t> </a:t>
            </a:r>
            <a:r>
              <a:rPr lang="ru-RU" sz="1600" dirty="0" smtClean="0"/>
              <a:t>(активизируется изученная лексика, </a:t>
            </a:r>
            <a:r>
              <a:rPr lang="ru-RU" sz="1600" dirty="0"/>
              <a:t>побуждает учащихся к её непроизвольному </a:t>
            </a:r>
            <a:r>
              <a:rPr lang="ru-RU" sz="1600" dirty="0" smtClean="0"/>
              <a:t>запоминанию);</a:t>
            </a:r>
            <a:endParaRPr lang="ru-RU" sz="1600" dirty="0"/>
          </a:p>
          <a:p>
            <a:r>
              <a:rPr lang="ru-RU" dirty="0" smtClean="0"/>
              <a:t>написать сочинение </a:t>
            </a:r>
            <a:r>
              <a:rPr lang="ru-RU" sz="1600" dirty="0" smtClean="0"/>
              <a:t>(применяются </a:t>
            </a:r>
            <a:r>
              <a:rPr lang="ru-RU" sz="1600" dirty="0"/>
              <a:t>приобретённые знания в разнообразной по своему содержанию письменной речи на иностранном языке, </a:t>
            </a:r>
            <a:r>
              <a:rPr lang="ru-RU" sz="1600" dirty="0" smtClean="0"/>
              <a:t>содействуют </a:t>
            </a:r>
            <a:r>
              <a:rPr lang="ru-RU" sz="1600" dirty="0"/>
              <a:t>её </a:t>
            </a:r>
            <a:r>
              <a:rPr lang="ru-RU" sz="1600" dirty="0" smtClean="0"/>
              <a:t>развитию);</a:t>
            </a:r>
          </a:p>
          <a:p>
            <a:r>
              <a:rPr lang="ru-RU" dirty="0" smtClean="0"/>
              <a:t>литературный перевод стихов </a:t>
            </a:r>
            <a:r>
              <a:rPr lang="ru-RU" sz="1700" dirty="0" smtClean="0"/>
              <a:t>(даётся </a:t>
            </a:r>
            <a:r>
              <a:rPr lang="ru-RU" sz="1700" dirty="0"/>
              <a:t>возможность попробовать свои силы и в качестве переводчика, и в качестве поэта, а также </a:t>
            </a:r>
            <a:r>
              <a:rPr lang="ru-RU" sz="1700" dirty="0" smtClean="0"/>
              <a:t>развивается мыслительная </a:t>
            </a:r>
            <a:r>
              <a:rPr lang="ru-RU" sz="1700" dirty="0"/>
              <a:t>деятельность и творческий потенциал </a:t>
            </a:r>
            <a:r>
              <a:rPr lang="ru-RU" sz="1700" dirty="0" smtClean="0"/>
              <a:t>учащихся). </a:t>
            </a:r>
            <a:endParaRPr lang="ru-RU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  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Самостоятельная работа учащихся - это коллективная, групповая, индивидуальная, парная, осознанная, внутренне мотивированная деятельность учащихся, осуществляемая ими на классных, внеклассных занятиях, дома по заданиям без непосредственного участия учителя. 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2. Рассмотренные формы и методы способствуют успешному формированию у учащихся иноязычной речевой компетентности в ходе сознательной  самостоятельной работы на уроке, во внеурочное время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и дома.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Цель работы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демонстрация форм и методов при формировании иноязычной речевой компетентности в процессе сознательной самостоятельной работы  учащихся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Задачи работы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рассмотреть ситуации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практического применения самостоятельной работы учащихся на уроках иностранного языка, во внеурочное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время,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дома;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проанализировать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используемые формы и методы в ходе сознательной самостоятельной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работы обучающихся</a:t>
            </a:r>
            <a:r>
              <a:rPr lang="ru-RU" dirty="0" smtClean="0"/>
              <a:t>.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Глава 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методы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 учащихся иноязычной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речевой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компетентности в ходе сознательной  самостоятельной работы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уроке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Ключевые компетенции </a:t>
            </a:r>
            <a:br>
              <a:rPr lang="ru-RU" sz="3200" b="1" i="1" dirty="0" smtClean="0"/>
            </a:br>
            <a:r>
              <a:rPr lang="ru-RU" sz="3200" b="1" i="1" dirty="0" smtClean="0"/>
              <a:t>при изучении иностранного языка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Autofit/>
          </a:bodyPr>
          <a:lstStyle/>
          <a:p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речевая </a:t>
            </a:r>
            <a:r>
              <a:rPr lang="ru-RU" sz="1900" i="1" dirty="0">
                <a:latin typeface="Times New Roman" pitchFamily="18" charset="0"/>
                <a:cs typeface="Times New Roman" pitchFamily="18" charset="0"/>
              </a:rPr>
              <a:t>компетенция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 (развитие коммуникативных умений в четырёх основных видах речевой деятельности: говорение,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, чтение и письмо); 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языковая </a:t>
            </a:r>
            <a:r>
              <a:rPr lang="ru-RU" sz="1900" i="1" dirty="0">
                <a:latin typeface="Times New Roman" pitchFamily="18" charset="0"/>
                <a:cs typeface="Times New Roman" pitchFamily="18" charset="0"/>
              </a:rPr>
              <a:t>компетенция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 (овладение фонетическими, орфографическими, лексическими и грамматическими языковыми средствами); 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i="1" dirty="0" err="1" smtClean="0">
                <a:latin typeface="Times New Roman" pitchFamily="18" charset="0"/>
                <a:cs typeface="Times New Roman" pitchFamily="18" charset="0"/>
              </a:rPr>
              <a:t>социокультурная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i="1" dirty="0">
                <a:latin typeface="Times New Roman" pitchFamily="18" charset="0"/>
                <a:cs typeface="Times New Roman" pitchFamily="18" charset="0"/>
              </a:rPr>
              <a:t>компетенция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 (приобщение учащихся к культуре, традициям и реалиям страны изучаемого языка в рамках тем, сфер и ситуаций общения, а также умения представлять свою страну, её культуру в условиях иноязычного межкультурного общения); 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компенсаторная </a:t>
            </a:r>
            <a:r>
              <a:rPr lang="ru-RU" sz="1900" i="1" dirty="0">
                <a:latin typeface="Times New Roman" pitchFamily="18" charset="0"/>
                <a:cs typeface="Times New Roman" pitchFamily="18" charset="0"/>
              </a:rPr>
              <a:t>компетенция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 (развитие умений выходить из положения в условиях дефицита языковых средств при получении и передаче информации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i="1" dirty="0" err="1" smtClean="0"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i="1" dirty="0">
                <a:latin typeface="Times New Roman" pitchFamily="18" charset="0"/>
                <a:cs typeface="Times New Roman" pitchFamily="18" charset="0"/>
              </a:rPr>
              <a:t>– познавательная компетенция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 (дальнейшее развитие общих и специальных учебных умений и ознакомление с доступными учащимся способами и приёмами самостоятельного изучения языков и культур с использованием новых информационных технологий).</a:t>
            </a:r>
          </a:p>
          <a:p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Самостоятельная работа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высшая форма учебной деятельности, которая требует от ученика способности 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самому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самостоятельно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организовать свою деятельность в соответствии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поставленными задачами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полным осознанием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пониманием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необходимости её выполнения.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/>
              <a:t>Речевая компетенция - важнейшая составляющая иноязычной </a:t>
            </a:r>
            <a:r>
              <a:rPr lang="ru-RU" sz="2400" b="1" i="1" dirty="0"/>
              <a:t>коммуникативной компетентности 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endParaRPr lang="ru-RU" sz="2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Работа с письменными самостоятельными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работами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(тренировочные,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закрепляющие,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обзорные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тематические,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творческие, контрольные);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учебником;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словарем;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«Рабочей тетрадью</a:t>
            </a:r>
            <a:r>
              <a:rPr lang="ru-RU" sz="2800" dirty="0" smtClean="0"/>
              <a:t>».</a:t>
            </a:r>
            <a:endParaRPr lang="ru-RU" sz="2800" dirty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Тренировочные самостоятельные работы 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Плюсы: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позволяют отрабатывать основные умения и навыки, тем самым создать базу для дальнейшего изучения материала;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создается благоприятный климат для слабо- занимающихся учащихся;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 возможны задания по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разноуровневым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карточкам.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141</TotalTime>
  <Words>910</Words>
  <Application>Microsoft Office PowerPoint</Application>
  <PresentationFormat>Экран (4:3)</PresentationFormat>
  <Paragraphs>121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Тема: «Формирование у учащихся иноязычной речевой компетентности в ходе сознательной самостоятельной работы» </vt:lpstr>
      <vt:lpstr>Значение выбранной темы работы</vt:lpstr>
      <vt:lpstr>Цель работы:</vt:lpstr>
      <vt:lpstr>Задачи работы:</vt:lpstr>
      <vt:lpstr>Глава 1.</vt:lpstr>
      <vt:lpstr>Ключевые компетенции  при изучении иностранного языка</vt:lpstr>
      <vt:lpstr>Самостоятельная работа </vt:lpstr>
      <vt:lpstr>Речевая компетенция - важнейшая составляющая иноязычной коммуникативной компетентности  </vt:lpstr>
      <vt:lpstr>Тренировочные самостоятельные работы </vt:lpstr>
      <vt:lpstr>Закрепляющие самостоятельные работы </vt:lpstr>
      <vt:lpstr>Обзорные или тематические самостоятельные работы </vt:lpstr>
      <vt:lpstr>Контрольные самостоятельные работы</vt:lpstr>
      <vt:lpstr>Парная и групповая формы самостоятельной работы</vt:lpstr>
      <vt:lpstr>Работа с учебником</vt:lpstr>
      <vt:lpstr>Работа со словарем</vt:lpstr>
      <vt:lpstr>Работа с «Рабочей тетрадью»</vt:lpstr>
      <vt:lpstr>  Нетрадиционные  формы уроков в процессе самостоятельной работы  </vt:lpstr>
      <vt:lpstr>Глава 2.</vt:lpstr>
      <vt:lpstr>Слайд 19</vt:lpstr>
      <vt:lpstr>Формы внеурочной самостоятельной работы для формирования иноязычной речевой компетентности учащихся</vt:lpstr>
      <vt:lpstr>Внеурочные мероприятия для обеспечения профессиональной ориентации учащихся</vt:lpstr>
      <vt:lpstr>Домашняя работа как форма организации учебной самостоятельной деятельности учащихся </vt:lpstr>
      <vt:lpstr>      Возможные самостоятельные  домашние задания для формирования речевой компетенции учащихся: </vt:lpstr>
      <vt:lpstr>Вывод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 учащихся иноязычной речевой компетентности в ходе сознательной самостоятельной работы </dc:title>
  <dc:creator>User</dc:creator>
  <cp:lastModifiedBy>User</cp:lastModifiedBy>
  <cp:revision>116</cp:revision>
  <dcterms:created xsi:type="dcterms:W3CDTF">2017-09-21T13:46:53Z</dcterms:created>
  <dcterms:modified xsi:type="dcterms:W3CDTF">2017-09-22T15:33:28Z</dcterms:modified>
</cp:coreProperties>
</file>