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69" r:id="rId7"/>
    <p:sldId id="270" r:id="rId8"/>
    <p:sldId id="276" r:id="rId9"/>
    <p:sldId id="271" r:id="rId10"/>
    <p:sldId id="275" r:id="rId11"/>
    <p:sldId id="273" r:id="rId12"/>
    <p:sldId id="274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01" autoAdjust="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30.06.2018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 smtClean="0"/>
              <a:t>09.10.2016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 smtClean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 smtClean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 smtClean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30.06.2018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" y="0"/>
            <a:ext cx="6981062" cy="5718219"/>
          </a:xfrm>
        </p:spPr>
        <p:txBody>
          <a:bodyPr rtlCol="0" anchor="ctr">
            <a:normAutofit/>
          </a:bodyPr>
          <a:lstStyle/>
          <a:p>
            <a:pPr algn="ctr"/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"</a:t>
            </a:r>
            <a:r>
              <a:rPr lang="ru-RU" dirty="0" smtClean="0"/>
              <a:t>Книга – лучший друг"</a:t>
            </a:r>
            <a:r>
              <a:rPr lang="ru-RU" dirty="0"/>
              <a:t>	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-579549" y="4056846"/>
            <a:ext cx="7418499" cy="1410504"/>
          </a:xfrm>
        </p:spPr>
        <p:txBody>
          <a:bodyPr rtlCol="0">
            <a:normAutofit lnSpcReduction="10000"/>
          </a:bodyPr>
          <a:lstStyle/>
          <a:p>
            <a:pPr lvl="1"/>
            <a:r>
              <a:rPr lang="ru-RU" sz="2800" dirty="0" smtClean="0"/>
              <a:t>Старшая группа</a:t>
            </a:r>
          </a:p>
          <a:p>
            <a:pPr lvl="1"/>
            <a:endParaRPr lang="ru-RU" dirty="0"/>
          </a:p>
          <a:p>
            <a:pPr lvl="1"/>
            <a:r>
              <a:rPr lang="ru-RU" dirty="0" smtClean="0"/>
              <a:t>ГБОУ Школа № 438,д.о. 3-6</a:t>
            </a:r>
          </a:p>
          <a:p>
            <a:pPr lvl="1"/>
            <a:r>
              <a:rPr lang="ru-RU" dirty="0" smtClean="0"/>
              <a:t>Ванеева  Елена Николаевна</a:t>
            </a:r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59" r="128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7343" y="-657898"/>
            <a:ext cx="12012861" cy="1726844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Работа в уголке книги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Мини-музей книги                         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338" y="2040244"/>
            <a:ext cx="5805960" cy="32658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3774" y="1600200"/>
            <a:ext cx="2740383" cy="4871792"/>
          </a:xfrm>
        </p:spPr>
      </p:pic>
    </p:spTree>
    <p:extLst>
      <p:ext uri="{BB962C8B-B14F-4D97-AF65-F5344CB8AC3E}">
        <p14:creationId xmlns:p14="http://schemas.microsoft.com/office/powerpoint/2010/main" val="192010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НОД «Лисонька-кума в сказках»                НОД «У нас в гостях сказочный герой»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88" y="1893195"/>
            <a:ext cx="5222114" cy="356744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5143" y="1893194"/>
            <a:ext cx="5565551" cy="3567447"/>
          </a:xfrm>
        </p:spPr>
      </p:pic>
    </p:spTree>
    <p:extLst>
      <p:ext uri="{BB962C8B-B14F-4D97-AF65-F5344CB8AC3E}">
        <p14:creationId xmlns:p14="http://schemas.microsoft.com/office/powerpoint/2010/main" val="340588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НОД «Моя любимая домашняя книга»                  НОД «Самодельная книга»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2503884"/>
            <a:ext cx="4914900" cy="27646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503884"/>
            <a:ext cx="4914900" cy="2764631"/>
          </a:xfrm>
        </p:spPr>
      </p:pic>
    </p:spTree>
    <p:extLst>
      <p:ext uri="{BB962C8B-B14F-4D97-AF65-F5344CB8AC3E}">
        <p14:creationId xmlns:p14="http://schemas.microsoft.com/office/powerpoint/2010/main" val="151967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НОД «Мой любимый сказочный герой»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рисование                                                                     лепка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503884"/>
            <a:ext cx="4914900" cy="276463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2179597"/>
            <a:ext cx="4914900" cy="3413206"/>
          </a:xfrm>
        </p:spPr>
      </p:pic>
    </p:spTree>
    <p:extLst>
      <p:ext uri="{BB962C8B-B14F-4D97-AF65-F5344CB8AC3E}">
        <p14:creationId xmlns:p14="http://schemas.microsoft.com/office/powerpoint/2010/main" val="31467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Конкурс выразительного чтения стихов          Кукольный театр в группе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2503884"/>
            <a:ext cx="4914900" cy="27646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212129"/>
            <a:ext cx="4914900" cy="3348141"/>
          </a:xfrm>
        </p:spPr>
      </p:pic>
    </p:spTree>
    <p:extLst>
      <p:ext uri="{BB962C8B-B14F-4D97-AF65-F5344CB8AC3E}">
        <p14:creationId xmlns:p14="http://schemas.microsoft.com/office/powerpoint/2010/main" val="168991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Игры книжного уголка                                                      Лото «Собери сказку»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24" y="1983347"/>
            <a:ext cx="5542676" cy="341851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199" y="1983347"/>
            <a:ext cx="5722389" cy="3335090"/>
          </a:xfrm>
        </p:spPr>
      </p:pic>
    </p:spTree>
    <p:extLst>
      <p:ext uri="{BB962C8B-B14F-4D97-AF65-F5344CB8AC3E}">
        <p14:creationId xmlns:p14="http://schemas.microsoft.com/office/powerpoint/2010/main" val="259522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НОД «Книга заболела.»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681" y="2150370"/>
            <a:ext cx="5703639" cy="320829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75" y="2150772"/>
            <a:ext cx="5702925" cy="3207895"/>
          </a:xfrm>
        </p:spPr>
      </p:pic>
    </p:spTree>
    <p:extLst>
      <p:ext uri="{BB962C8B-B14F-4D97-AF65-F5344CB8AC3E}">
        <p14:creationId xmlns:p14="http://schemas.microsoft.com/office/powerpoint/2010/main" val="379305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Ежедневные дневные чтения.                               Самодельные книжки-малышки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2503884"/>
            <a:ext cx="4914900" cy="27646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212" y="1600200"/>
            <a:ext cx="3434876" cy="4572000"/>
          </a:xfrm>
        </p:spPr>
      </p:pic>
    </p:spTree>
    <p:extLst>
      <p:ext uri="{BB962C8B-B14F-4D97-AF65-F5344CB8AC3E}">
        <p14:creationId xmlns:p14="http://schemas.microsoft.com/office/powerpoint/2010/main" val="197917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1165" y="297209"/>
            <a:ext cx="107452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Литература:</a:t>
            </a:r>
          </a:p>
          <a:p>
            <a:r>
              <a:rPr lang="ru-RU" dirty="0"/>
              <a:t>Арбузова В. Ф. Беседа с детьми «Какие бывают книги»</a:t>
            </a:r>
          </a:p>
          <a:p>
            <a:r>
              <a:rPr lang="ru-RU" dirty="0" err="1"/>
              <a:t>Карасени</a:t>
            </a:r>
            <a:r>
              <a:rPr lang="ru-RU" dirty="0"/>
              <a:t> С. В. «Путешествие в прошлое книги».</a:t>
            </a:r>
          </a:p>
          <a:p>
            <a:r>
              <a:rPr lang="ru-RU" dirty="0" err="1"/>
              <a:t>Карпунина</a:t>
            </a:r>
            <a:r>
              <a:rPr lang="ru-RU" dirty="0"/>
              <a:t> О. Г. «</a:t>
            </a:r>
            <a:r>
              <a:rPr lang="ru-RU" dirty="0" err="1"/>
              <a:t>Книжкина</a:t>
            </a:r>
            <a:r>
              <a:rPr lang="ru-RU" dirty="0"/>
              <a:t> больница».</a:t>
            </a:r>
          </a:p>
          <a:p>
            <a:r>
              <a:rPr lang="ru-RU" dirty="0"/>
              <a:t>Поликарпова И. Б. Конспект сюжетно-ролевой игры «Библиотека»</a:t>
            </a:r>
          </a:p>
          <a:p>
            <a:r>
              <a:rPr lang="ru-RU" dirty="0" smtClean="0"/>
              <a:t>Праздник </a:t>
            </a:r>
            <a:r>
              <a:rPr lang="ru-RU" dirty="0"/>
              <a:t>книги и чтения. Сборник сценариев по привлечению детей к чтению и умению работать с информацией. Российская государственная детская библиотека .-М: Школьная библиотека Программа поддержки чтения.</a:t>
            </a:r>
          </a:p>
          <a:p>
            <a:r>
              <a:rPr lang="ru-RU" dirty="0"/>
              <a:t>Пименова И. П., </a:t>
            </a:r>
            <a:r>
              <a:rPr lang="ru-RU" dirty="0" err="1"/>
              <a:t>Сластникова</a:t>
            </a:r>
            <a:r>
              <a:rPr lang="ru-RU" dirty="0"/>
              <a:t> Л. А. Семейное чтение: Целевая программа на 2008-2010 г.</a:t>
            </a:r>
          </a:p>
          <a:p>
            <a:r>
              <a:rPr lang="ru-RU" dirty="0"/>
              <a:t>Руденко Т., </a:t>
            </a:r>
            <a:r>
              <a:rPr lang="ru-RU" dirty="0" err="1"/>
              <a:t>Мелик</a:t>
            </a:r>
            <a:r>
              <a:rPr lang="ru-RU" dirty="0"/>
              <a:t> – Пашаева М. Книги хорошие, книги плохие. Ж.: Дошкольное образование. 2010. - №6.</a:t>
            </a:r>
          </a:p>
          <a:p>
            <a:r>
              <a:rPr lang="ru-RU" dirty="0"/>
              <a:t>Рубан Н., </a:t>
            </a:r>
            <a:r>
              <a:rPr lang="ru-RU" dirty="0" err="1"/>
              <a:t>Семёнова</a:t>
            </a:r>
            <a:r>
              <a:rPr lang="ru-RU" dirty="0"/>
              <a:t> В., Смоляк АС днем рождения, писатель! Составители: сотрудники российской государственной детской библиотеки. Ж.: Дошкольное образование. 2010. - №1</a:t>
            </a:r>
          </a:p>
          <a:p>
            <a:r>
              <a:rPr lang="ru-RU" dirty="0"/>
              <a:t>Ушакова О.С. «Знакомим с литературой детей 5-7 лет» -М.: -2010 г</a:t>
            </a:r>
          </a:p>
        </p:txBody>
      </p:sp>
    </p:spTree>
    <p:extLst>
      <p:ext uri="{BB962C8B-B14F-4D97-AF65-F5344CB8AC3E}">
        <p14:creationId xmlns:p14="http://schemas.microsoft.com/office/powerpoint/2010/main" val="341163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Тип проекта: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>
              <a:buNone/>
            </a:pPr>
            <a:r>
              <a:rPr lang="ru-RU" dirty="0" smtClean="0"/>
              <a:t>По </a:t>
            </a:r>
            <a:r>
              <a:rPr lang="ru-RU" dirty="0"/>
              <a:t>продолжительности – среднесрочный, 3 месяца(октябрь-декабрь)</a:t>
            </a:r>
          </a:p>
          <a:p>
            <a:pPr marL="0" indent="0">
              <a:buNone/>
            </a:pPr>
            <a:r>
              <a:rPr lang="ru-RU" dirty="0"/>
              <a:t>По составу участников проекта – групповой, семейный.</a:t>
            </a:r>
          </a:p>
          <a:p>
            <a:pPr marL="0" indent="0">
              <a:buNone/>
            </a:pPr>
            <a:r>
              <a:rPr lang="ru-RU" dirty="0"/>
              <a:t>Возраст детей:5 лет.</a:t>
            </a:r>
          </a:p>
          <a:p>
            <a:pPr marL="0" indent="0">
              <a:buNone/>
            </a:pPr>
            <a:r>
              <a:rPr lang="ru-RU" dirty="0"/>
              <a:t>Место проведения: ГБОУ Школа №438, группа 3-6</a:t>
            </a:r>
          </a:p>
          <a:p>
            <a:pPr marL="0" indent="0">
              <a:buNone/>
            </a:pPr>
            <a:r>
              <a:rPr lang="ru-RU" dirty="0"/>
              <a:t>Состав проектной группы :  воспитатель </a:t>
            </a:r>
            <a:r>
              <a:rPr lang="ru-RU" dirty="0" smtClean="0"/>
              <a:t>группы, дети, родители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роблема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082" b="18082"/>
          <a:stretch>
            <a:fillRect/>
          </a:stretch>
        </p:blipFill>
        <p:spPr>
          <a:xfrm>
            <a:off x="7224713" y="1790700"/>
            <a:ext cx="3860800" cy="43815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35616"/>
            <a:ext cx="6004238" cy="4536583"/>
          </a:xfrm>
        </p:spPr>
        <p:txBody>
          <a:bodyPr>
            <a:normAutofit/>
          </a:bodyPr>
          <a:lstStyle/>
          <a:p>
            <a:r>
              <a:rPr lang="ru-RU" dirty="0" smtClean="0"/>
              <a:t>В ходе мониторинга (в сентябре) </a:t>
            </a:r>
            <a:r>
              <a:rPr lang="ru-RU" dirty="0"/>
              <a:t>в группе </a:t>
            </a:r>
            <a:r>
              <a:rPr lang="ru-RU" dirty="0" smtClean="0"/>
              <a:t>я выяснила, </a:t>
            </a:r>
            <a:r>
              <a:rPr lang="ru-RU" dirty="0"/>
              <a:t>что многие наши воспитанники плохо знают детскую художественную литературу. На поставленный вопрос часто ли родители читают им книги, ответили - что нет. </a:t>
            </a:r>
            <a:r>
              <a:rPr lang="ru-RU" dirty="0" smtClean="0"/>
              <a:t>Я провела анкетирование среди родителей. </a:t>
            </a:r>
            <a:r>
              <a:rPr lang="ru-RU" dirty="0"/>
              <a:t>И</a:t>
            </a:r>
            <a:r>
              <a:rPr lang="ru-RU" dirty="0" smtClean="0"/>
              <a:t>тог анкетирования  получился настораживающий.</a:t>
            </a:r>
          </a:p>
          <a:p>
            <a:r>
              <a:rPr lang="ru-RU" dirty="0" smtClean="0"/>
              <a:t>В </a:t>
            </a:r>
            <a:r>
              <a:rPr lang="ru-RU" dirty="0"/>
              <a:t>результате анкетирования родителей, </a:t>
            </a:r>
            <a:r>
              <a:rPr lang="ru-RU" dirty="0" smtClean="0"/>
              <a:t>выяснилось, что </a:t>
            </a:r>
            <a:r>
              <a:rPr lang="ru-RU" dirty="0"/>
              <a:t>всего </a:t>
            </a:r>
            <a:r>
              <a:rPr lang="ru-RU" dirty="0" smtClean="0"/>
              <a:t>30%ь </a:t>
            </a:r>
            <a:r>
              <a:rPr lang="ru-RU" dirty="0"/>
              <a:t>родителей каждый день читают книги своему </a:t>
            </a:r>
            <a:r>
              <a:rPr lang="ru-RU" dirty="0" smtClean="0"/>
              <a:t>ребенку ,а 70% лишь несколько раз в неделю </a:t>
            </a:r>
            <a:r>
              <a:rPr lang="ru-RU" dirty="0"/>
              <a:t>(из – за нехватки </a:t>
            </a:r>
            <a:r>
              <a:rPr lang="ru-RU" dirty="0" smtClean="0"/>
              <a:t>времени).</a:t>
            </a:r>
            <a:r>
              <a:rPr lang="ru-RU" dirty="0"/>
              <a:t>Общеизвестно, что необходимо как можно раньше  начинать читать детям художественную литературу. Художественная литература открывает и объясняет ребенку жизнь </a:t>
            </a:r>
            <a:r>
              <a:rPr lang="ru-RU" dirty="0" smtClean="0"/>
              <a:t>общества, </a:t>
            </a:r>
            <a:r>
              <a:rPr lang="ru-RU" dirty="0"/>
              <a:t>природы, мир человеческих чувств и </a:t>
            </a:r>
            <a:r>
              <a:rPr lang="ru-RU" dirty="0" smtClean="0"/>
              <a:t>взаимоотношений. Книга развивает </a:t>
            </a:r>
            <a:r>
              <a:rPr lang="ru-RU" dirty="0"/>
              <a:t>мышление и воображение ребенка, </a:t>
            </a:r>
            <a:r>
              <a:rPr lang="ru-RU" dirty="0" smtClean="0"/>
              <a:t> расширяет его кругозор.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199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808" y="225660"/>
            <a:ext cx="1118483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</a:t>
            </a:r>
            <a:endParaRPr lang="ru-RU" b="1" dirty="0"/>
          </a:p>
          <a:p>
            <a:r>
              <a:rPr lang="ru-RU" dirty="0"/>
              <a:t>Формирование у детей любви к книге через комплексное воздействие и выполнение </a:t>
            </a:r>
            <a:r>
              <a:rPr lang="ru-RU" dirty="0" smtClean="0"/>
              <a:t>творческих заданий.</a:t>
            </a:r>
            <a:endParaRPr lang="ru-RU" dirty="0"/>
          </a:p>
          <a:p>
            <a:r>
              <a:rPr lang="ru-RU" b="1" dirty="0"/>
              <a:t>Задачи:</a:t>
            </a:r>
          </a:p>
          <a:p>
            <a:r>
              <a:rPr lang="ru-RU" dirty="0"/>
              <a:t>Обучающие:</a:t>
            </a:r>
          </a:p>
          <a:p>
            <a:r>
              <a:rPr lang="ru-RU" dirty="0"/>
              <a:t>Формировать у детей понимание того, что книга – основной источник знаний.</a:t>
            </a:r>
          </a:p>
          <a:p>
            <a:r>
              <a:rPr lang="ru-RU" dirty="0"/>
              <a:t>Обогатить знания детей об истории возникновения книги.</a:t>
            </a:r>
          </a:p>
          <a:p>
            <a:r>
              <a:rPr lang="ru-RU" dirty="0"/>
              <a:t>Расширять представления об изготовлении книг и профессиях людей.</a:t>
            </a:r>
          </a:p>
          <a:p>
            <a:r>
              <a:rPr lang="ru-RU" dirty="0"/>
              <a:t>Развивающие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Развивать </a:t>
            </a:r>
            <a:r>
              <a:rPr lang="ru-RU"/>
              <a:t>коммуникативные </a:t>
            </a:r>
            <a:r>
              <a:rPr lang="ru-RU" smtClean="0"/>
              <a:t>умения детей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Не секрет, что интерес к книге, к чтению, вхождение в книжную литературу с каждым годом снижается. Детей все больше интересуют игры на планшетах, компьютерах и телефонах, а также просмотр телевизоров.</a:t>
            </a:r>
          </a:p>
          <a:p>
            <a:r>
              <a:rPr lang="ru-RU" dirty="0" smtClean="0"/>
              <a:t>Воспитание </a:t>
            </a:r>
            <a:r>
              <a:rPr lang="ru-RU" dirty="0"/>
              <a:t>ребенка, прежде всего, начинается в семье. Родители закладывают чувство любви к книге через свое </a:t>
            </a:r>
            <a:r>
              <a:rPr lang="ru-RU" dirty="0" smtClean="0"/>
              <a:t>отношение</a:t>
            </a:r>
            <a:r>
              <a:rPr lang="ru-RU" dirty="0"/>
              <a:t> к ней? Я</a:t>
            </a:r>
            <a:r>
              <a:rPr lang="ru-RU" dirty="0" smtClean="0"/>
              <a:t> обратила </a:t>
            </a:r>
            <a:r>
              <a:rPr lang="ru-RU" dirty="0"/>
              <a:t>внимание на снижение у детей культуры обращения с книгой (часто ее можно было найти на полу, </a:t>
            </a:r>
            <a:r>
              <a:rPr lang="ru-RU" dirty="0" smtClean="0"/>
              <a:t>дети </a:t>
            </a:r>
            <a:r>
              <a:rPr lang="ru-RU" dirty="0"/>
              <a:t>могли </a:t>
            </a:r>
            <a:r>
              <a:rPr lang="ru-RU" dirty="0" smtClean="0"/>
              <a:t>пройтись по книгам , </a:t>
            </a:r>
            <a:r>
              <a:rPr lang="ru-RU" dirty="0"/>
              <a:t>могли нарисовать в </a:t>
            </a:r>
            <a:r>
              <a:rPr lang="ru-RU" dirty="0" smtClean="0"/>
              <a:t>ней </a:t>
            </a:r>
            <a:r>
              <a:rPr lang="ru-RU" dirty="0"/>
              <a:t>или порвать В настоящее время мы наблюдаем, что дети очень мало знают о книгах, </a:t>
            </a:r>
            <a:r>
              <a:rPr lang="ru-RU" dirty="0" smtClean="0"/>
              <a:t> </a:t>
            </a:r>
            <a:r>
              <a:rPr lang="ru-RU" dirty="0"/>
              <a:t>писателях. Поэтому перед педагогами стоит важная задача: заполнить пробелы по данной теме, грамотно выстроить работу по приобщению детей к книге. Дети дошкольного возраста - слушатели, поэтому необходимо как можно раньше разбудить интерес к художественному слову, к обдумыванию того, что это слово выражает. </a:t>
            </a:r>
          </a:p>
        </p:txBody>
      </p:sp>
    </p:spTree>
    <p:extLst>
      <p:ext uri="{BB962C8B-B14F-4D97-AF65-F5344CB8AC3E}">
        <p14:creationId xmlns:p14="http://schemas.microsoft.com/office/powerpoint/2010/main" val="59919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881" y="244699"/>
            <a:ext cx="115008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Формы работы</a:t>
            </a:r>
          </a:p>
          <a:p>
            <a:r>
              <a:rPr lang="ru-RU" dirty="0"/>
              <a:t>непосредственно образовательная деятельность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Дополнения в  книжный уголок </a:t>
            </a:r>
            <a:r>
              <a:rPr lang="ru-RU" dirty="0"/>
              <a:t>в группе;</a:t>
            </a:r>
          </a:p>
          <a:p>
            <a:r>
              <a:rPr lang="ru-RU" dirty="0"/>
              <a:t>утренние беседы «Рассказ о прочитанной дома книге</a:t>
            </a:r>
            <a:r>
              <a:rPr lang="ru-RU" dirty="0" smtClean="0"/>
              <a:t>»;</a:t>
            </a:r>
            <a:endParaRPr lang="ru-RU" dirty="0"/>
          </a:p>
          <a:p>
            <a:r>
              <a:rPr lang="ru-RU" dirty="0"/>
              <a:t>игры-драматизации, театрализованные игры-драматизации; дидактические игры;</a:t>
            </a:r>
          </a:p>
          <a:p>
            <a:r>
              <a:rPr lang="ru-RU" dirty="0"/>
              <a:t>дневные литературные чтения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создание книг-самоделок, книжные выставки;</a:t>
            </a:r>
          </a:p>
          <a:p>
            <a:r>
              <a:rPr lang="ru-RU" dirty="0"/>
              <a:t> ситуативное обучение</a:t>
            </a:r>
          </a:p>
          <a:p>
            <a:r>
              <a:rPr lang="ru-RU" dirty="0" smtClean="0"/>
              <a:t>открытые </a:t>
            </a:r>
            <a:r>
              <a:rPr lang="ru-RU" dirty="0"/>
              <a:t>мероприятия с участием родителей;</a:t>
            </a:r>
          </a:p>
          <a:p>
            <a:r>
              <a:rPr lang="ru-RU" dirty="0"/>
              <a:t>конкурс семейной рукописной книги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выставки детских рисунков и поделок по прочитанным произведениям;</a:t>
            </a:r>
          </a:p>
          <a:p>
            <a:r>
              <a:rPr lang="ru-RU" dirty="0"/>
              <a:t>экскурсия в </a:t>
            </a:r>
            <a:r>
              <a:rPr lang="ru-RU" dirty="0" smtClean="0"/>
              <a:t>школьную </a:t>
            </a:r>
            <a:r>
              <a:rPr lang="ru-RU" dirty="0"/>
              <a:t>детскую библиотеку;</a:t>
            </a:r>
          </a:p>
          <a:p>
            <a:r>
              <a:rPr lang="ru-RU" dirty="0"/>
              <a:t>книжные </a:t>
            </a:r>
            <a:r>
              <a:rPr lang="ru-RU" dirty="0" smtClean="0"/>
              <a:t>выставки;</a:t>
            </a:r>
            <a:endParaRPr lang="ru-RU" dirty="0"/>
          </a:p>
          <a:p>
            <a:r>
              <a:rPr lang="ru-RU" dirty="0"/>
              <a:t>традиции группы: «Гость группы», «Книга напрокат», </a:t>
            </a:r>
          </a:p>
          <a:p>
            <a:r>
              <a:rPr lang="ru-RU" dirty="0" smtClean="0"/>
              <a:t>Литературная викторина, </a:t>
            </a:r>
            <a:r>
              <a:rPr lang="ru-RU" dirty="0"/>
              <a:t>конкурс </a:t>
            </a:r>
            <a:r>
              <a:rPr lang="ru-RU" dirty="0" smtClean="0"/>
              <a:t>выразительного чтения стихов.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40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617" y="384313"/>
            <a:ext cx="1082702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Ожидаемые результаты</a:t>
            </a:r>
            <a:r>
              <a:rPr lang="ru-RU" dirty="0"/>
              <a:t>:</a:t>
            </a:r>
          </a:p>
          <a:p>
            <a:r>
              <a:rPr lang="ru-RU" i="1" dirty="0"/>
              <a:t>От детей:</a:t>
            </a:r>
          </a:p>
          <a:p>
            <a:r>
              <a:rPr lang="ru-RU" dirty="0"/>
              <a:t>Развитие индивидуальных особенностей в творческой речевой деятельности.</a:t>
            </a:r>
          </a:p>
          <a:p>
            <a:r>
              <a:rPr lang="ru-RU" dirty="0"/>
              <a:t>Использование речевых форм выразительности речи в разных видах деятельности и повседневной жизни.</a:t>
            </a:r>
          </a:p>
          <a:p>
            <a:r>
              <a:rPr lang="ru-RU" dirty="0"/>
              <a:t>Повышение интереса детей к чтению и художественной литературе.</a:t>
            </a:r>
          </a:p>
          <a:p>
            <a:r>
              <a:rPr lang="ru-RU" i="1" dirty="0"/>
              <a:t>От родителей:</a:t>
            </a:r>
          </a:p>
          <a:p>
            <a:r>
              <a:rPr lang="ru-RU" dirty="0"/>
              <a:t>Привлечение родителей к работе по приобщению дошкольников к художественной литературе.</a:t>
            </a:r>
          </a:p>
          <a:p>
            <a:r>
              <a:rPr lang="ru-RU" dirty="0"/>
              <a:t>Участие родителей в совместной продуктивной деятельности, в посещении с детьми детской библиотеки и организации семейного чтения.</a:t>
            </a:r>
          </a:p>
          <a:p>
            <a:r>
              <a:rPr lang="ru-RU" dirty="0"/>
              <a:t>Активное участие родителей в жизни детского сада.</a:t>
            </a:r>
          </a:p>
          <a:p>
            <a:r>
              <a:rPr lang="ru-RU" dirty="0"/>
              <a:t>Установление доверительных и партнёрских отношений семьи и детского сада.</a:t>
            </a:r>
          </a:p>
          <a:p>
            <a:r>
              <a:rPr lang="ru-RU" dirty="0"/>
              <a:t>Возрождение чтения в кругу семьи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b="1" dirty="0" smtClean="0"/>
              <a:t> </a:t>
            </a:r>
            <a:r>
              <a:rPr lang="ru-RU" b="1" dirty="0"/>
              <a:t>Этапы работы над проектом:</a:t>
            </a:r>
          </a:p>
          <a:p>
            <a:r>
              <a:rPr lang="ru-RU" i="1" dirty="0"/>
              <a:t>1.Подготовительный этап:</a:t>
            </a:r>
          </a:p>
          <a:p>
            <a:r>
              <a:rPr lang="ru-RU" dirty="0"/>
              <a:t> </a:t>
            </a:r>
            <a:r>
              <a:rPr lang="ru-RU" dirty="0" smtClean="0"/>
              <a:t>Изучение </a:t>
            </a:r>
            <a:r>
              <a:rPr lang="ru-RU" dirty="0"/>
              <a:t>методико-педагогической литературы по данной теме.</a:t>
            </a:r>
          </a:p>
          <a:p>
            <a:r>
              <a:rPr lang="ru-RU" dirty="0"/>
              <a:t> </a:t>
            </a:r>
            <a:r>
              <a:rPr lang="ru-RU" dirty="0" smtClean="0"/>
              <a:t>Составление </a:t>
            </a:r>
            <a:r>
              <a:rPr lang="ru-RU" dirty="0"/>
              <a:t>конспектов образовательной деятельности, сценария литературного досуга, </a:t>
            </a:r>
            <a:r>
              <a:rPr lang="ru-RU" dirty="0" smtClean="0"/>
              <a:t>    викторин</a:t>
            </a:r>
            <a:r>
              <a:rPr lang="ru-RU" dirty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Разработка </a:t>
            </a:r>
            <a:r>
              <a:rPr lang="ru-RU" dirty="0"/>
              <a:t>перспективного  планирования по работе с детьми в образовательной деятельности и     </a:t>
            </a:r>
            <a:r>
              <a:rPr lang="ru-RU" dirty="0" smtClean="0"/>
              <a:t> режимных </a:t>
            </a:r>
            <a:r>
              <a:rPr lang="ru-RU" dirty="0"/>
              <a:t>моментах.</a:t>
            </a:r>
          </a:p>
          <a:p>
            <a:r>
              <a:rPr lang="ru-RU" dirty="0"/>
              <a:t>Обновление развивающей среды(подбор дидактического  и  методического материала по проекту).   Проведение педагогической диагностики с детьми на начальном этапе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70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546" y="283335"/>
            <a:ext cx="1134628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Проведение педагогической диагностики с детьми на начальном этапе.</a:t>
            </a:r>
          </a:p>
          <a:p>
            <a:r>
              <a:rPr lang="ru-RU" dirty="0" smtClean="0"/>
              <a:t>Разработка </a:t>
            </a:r>
            <a:r>
              <a:rPr lang="ru-RU" dirty="0"/>
              <a:t>перспективного планирования по взаимодействию с родителями.</a:t>
            </a:r>
          </a:p>
          <a:p>
            <a:r>
              <a:rPr lang="ru-RU" dirty="0"/>
              <a:t>Оформление консультаций для родителей: «Какую книгу выбрать для ребенка», «Рекомендательный список для совместного чтения с детьми старшего дошкольного возраста», «Книга в кругу семьи».</a:t>
            </a:r>
          </a:p>
          <a:p>
            <a:r>
              <a:rPr lang="ru-RU" dirty="0"/>
              <a:t>Анкетирование родителей «Чтение дома</a:t>
            </a:r>
            <a:r>
              <a:rPr lang="ru-RU" dirty="0" smtClean="0"/>
              <a:t>».</a:t>
            </a:r>
          </a:p>
          <a:p>
            <a:endParaRPr lang="ru-RU" i="1" dirty="0"/>
          </a:p>
          <a:p>
            <a:r>
              <a:rPr lang="ru-RU" i="1" dirty="0"/>
              <a:t>2. Основной  (практический) </a:t>
            </a:r>
            <a:r>
              <a:rPr lang="ru-RU" i="1" dirty="0" smtClean="0"/>
              <a:t>этап. Схема </a:t>
            </a:r>
            <a:r>
              <a:rPr lang="ru-RU" i="1" dirty="0"/>
              <a:t>осуществления проекта</a:t>
            </a:r>
            <a:r>
              <a:rPr lang="ru-RU" i="1" dirty="0" smtClean="0"/>
              <a:t>:</a:t>
            </a:r>
          </a:p>
          <a:p>
            <a:endParaRPr lang="ru-RU" i="1" dirty="0"/>
          </a:p>
          <a:p>
            <a:r>
              <a:rPr lang="ru-RU" i="1" dirty="0"/>
              <a:t>Социально коммуникативное </a:t>
            </a:r>
            <a:r>
              <a:rPr lang="ru-RU" i="1" dirty="0" smtClean="0"/>
              <a:t>развитие</a:t>
            </a:r>
          </a:p>
          <a:p>
            <a:r>
              <a:rPr lang="ru-RU" dirty="0" smtClean="0"/>
              <a:t>НОД </a:t>
            </a:r>
            <a:r>
              <a:rPr lang="ru-RU" dirty="0"/>
              <a:t>«Берегите книги», «Посещаю библиотеку»</a:t>
            </a:r>
          </a:p>
          <a:p>
            <a:r>
              <a:rPr lang="ru-RU" dirty="0"/>
              <a:t>Театрализация «</a:t>
            </a:r>
            <a:r>
              <a:rPr lang="ru-RU" dirty="0" err="1"/>
              <a:t>Заюшкина</a:t>
            </a:r>
            <a:r>
              <a:rPr lang="ru-RU" dirty="0"/>
              <a:t> избушка», драматизация сказки «Репка»</a:t>
            </a:r>
          </a:p>
          <a:p>
            <a:r>
              <a:rPr lang="ru-RU" dirty="0"/>
              <a:t>Сюжетно ролевые игры «Библиотека», «Книжный магазин»</a:t>
            </a:r>
          </a:p>
          <a:p>
            <a:r>
              <a:rPr lang="ru-RU" dirty="0"/>
              <a:t>Эксперименты с бумагой.</a:t>
            </a:r>
          </a:p>
          <a:p>
            <a:r>
              <a:rPr lang="ru-RU" dirty="0"/>
              <a:t>Игровые упражнения и дидактические игры:</a:t>
            </a:r>
          </a:p>
          <a:p>
            <a:r>
              <a:rPr lang="ru-RU" dirty="0"/>
              <a:t>«Какая это сказка?», «Чей это предмет?», «В гостях у </a:t>
            </a:r>
            <a:r>
              <a:rPr lang="ru-RU" dirty="0" err="1" smtClean="0"/>
              <a:t>сказки»;«Кто</a:t>
            </a:r>
            <a:r>
              <a:rPr lang="ru-RU" dirty="0" smtClean="0"/>
              <a:t> </a:t>
            </a:r>
            <a:r>
              <a:rPr lang="ru-RU" dirty="0"/>
              <a:t>где живет?», «Кого не стало»;</a:t>
            </a:r>
          </a:p>
          <a:p>
            <a:r>
              <a:rPr lang="ru-RU" dirty="0"/>
              <a:t>«Чей голос?», «Соедини по точкам», «Собери сказку»,  «Покажи </a:t>
            </a:r>
            <a:r>
              <a:rPr lang="ru-RU" dirty="0" err="1"/>
              <a:t>иназови</a:t>
            </a:r>
            <a:r>
              <a:rPr lang="ru-RU" dirty="0"/>
              <a:t>»; «Угадай по описанию», «4 лишний».</a:t>
            </a:r>
          </a:p>
          <a:p>
            <a:r>
              <a:rPr lang="ru-RU" dirty="0"/>
              <a:t>Познавательное развитие</a:t>
            </a:r>
          </a:p>
          <a:p>
            <a:r>
              <a:rPr lang="ru-RU" dirty="0"/>
              <a:t>НОД «Путешествие в прошлое книги».</a:t>
            </a:r>
          </a:p>
          <a:p>
            <a:r>
              <a:rPr lang="ru-RU" dirty="0"/>
              <a:t>Решение проблемной ситуации: «Для чего нужны книги?», «Книга-гостья нашей группы!», «Что может произойти, если не читать совсем».</a:t>
            </a:r>
          </a:p>
          <a:p>
            <a:r>
              <a:rPr lang="ru-RU" dirty="0"/>
              <a:t>Беседы «Для чего необходимо читать книги? », «Как появилась книга», «Правила обращения с книгой», «Твоя любимая книга», «Пользу или вред приносят книги?».</a:t>
            </a:r>
          </a:p>
        </p:txBody>
      </p:sp>
    </p:spTree>
    <p:extLst>
      <p:ext uri="{BB962C8B-B14F-4D97-AF65-F5344CB8AC3E}">
        <p14:creationId xmlns:p14="http://schemas.microsoft.com/office/powerpoint/2010/main" val="242821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699" y="270455"/>
            <a:ext cx="115652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Речевое развитие</a:t>
            </a:r>
          </a:p>
          <a:p>
            <a:r>
              <a:rPr lang="ru-RU" dirty="0"/>
              <a:t>НОД по развитию речи «Книжка заболела», НОД «Встреча с </a:t>
            </a:r>
            <a:r>
              <a:rPr lang="ru-RU" dirty="0" smtClean="0"/>
              <a:t>Красной шапочкой» </a:t>
            </a:r>
            <a:r>
              <a:rPr lang="ru-RU" dirty="0"/>
              <a:t>Разучивание пословиц и поговорок, отгадывание загадок о книгах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Проведение конкурса выразительного чтения стихов об осени</a:t>
            </a:r>
            <a:endParaRPr lang="ru-RU" dirty="0"/>
          </a:p>
          <a:p>
            <a:r>
              <a:rPr lang="ru-RU" dirty="0"/>
              <a:t>Стихи А. </a:t>
            </a:r>
            <a:r>
              <a:rPr lang="ru-RU" dirty="0" err="1"/>
              <a:t>Барто</a:t>
            </a:r>
            <a:r>
              <a:rPr lang="ru-RU" dirty="0"/>
              <a:t>, </a:t>
            </a:r>
            <a:r>
              <a:rPr lang="ru-RU" dirty="0" err="1"/>
              <a:t>С.Михалкова</a:t>
            </a:r>
            <a:r>
              <a:rPr lang="ru-RU" dirty="0"/>
              <a:t>, </a:t>
            </a:r>
            <a:r>
              <a:rPr lang="ru-RU" dirty="0" err="1" smtClean="0"/>
              <a:t>С.Маршака</a:t>
            </a:r>
            <a:r>
              <a:rPr lang="ru-RU" dirty="0" smtClean="0"/>
              <a:t>, </a:t>
            </a:r>
            <a:r>
              <a:rPr lang="ru-RU" dirty="0" err="1"/>
              <a:t>Э.Успенского</a:t>
            </a:r>
            <a:r>
              <a:rPr lang="ru-RU" dirty="0"/>
              <a:t>, </a:t>
            </a:r>
            <a:r>
              <a:rPr lang="ru-RU" dirty="0" err="1" smtClean="0"/>
              <a:t>Е.Благининой,Сказки</a:t>
            </a:r>
            <a:r>
              <a:rPr lang="ru-RU" dirty="0" smtClean="0"/>
              <a:t> </a:t>
            </a:r>
            <a:r>
              <a:rPr lang="ru-RU" dirty="0" err="1"/>
              <a:t>К.Чуковского</a:t>
            </a:r>
            <a:r>
              <a:rPr lang="ru-RU" dirty="0"/>
              <a:t>, Русские народные сказки </a:t>
            </a:r>
            <a:r>
              <a:rPr lang="ru-RU" dirty="0" smtClean="0"/>
              <a:t>«</a:t>
            </a:r>
            <a:r>
              <a:rPr lang="ru-RU" dirty="0" err="1" smtClean="0"/>
              <a:t>Заюшкина</a:t>
            </a:r>
            <a:r>
              <a:rPr lang="ru-RU" dirty="0" smtClean="0"/>
              <a:t> избушка», </a:t>
            </a:r>
            <a:r>
              <a:rPr lang="ru-RU" dirty="0"/>
              <a:t>«Кот и лиса», «Лиса и журавль» «Крошечка-</a:t>
            </a:r>
            <a:r>
              <a:rPr lang="ru-RU" dirty="0" err="1"/>
              <a:t>Хаврошечка</a:t>
            </a:r>
            <a:r>
              <a:rPr lang="ru-RU" dirty="0"/>
              <a:t>», сказки о природе В. Бианки и Н. Сладкова, сказки о животных, сказки народов Мира.</a:t>
            </a:r>
          </a:p>
          <a:p>
            <a:r>
              <a:rPr lang="ru-RU" dirty="0"/>
              <a:t>Словесные игры: «Скажи наоборот», «Назови ласково</a:t>
            </a:r>
            <a:r>
              <a:rPr lang="ru-RU" dirty="0" smtClean="0"/>
              <a:t>», </a:t>
            </a:r>
            <a:r>
              <a:rPr lang="ru-RU" dirty="0"/>
              <a:t>«Большой – маленький</a:t>
            </a:r>
            <a:r>
              <a:rPr lang="ru-RU" dirty="0" smtClean="0"/>
              <a:t>», </a:t>
            </a:r>
            <a:r>
              <a:rPr lang="ru-RU" dirty="0"/>
              <a:t>«Угадай по описанию», «Чье это?»</a:t>
            </a:r>
          </a:p>
          <a:p>
            <a:r>
              <a:rPr lang="ru-RU" i="1" dirty="0"/>
              <a:t>Художественно-эстетическое развитие</a:t>
            </a:r>
          </a:p>
          <a:p>
            <a:r>
              <a:rPr lang="ru-RU" dirty="0"/>
              <a:t>НОД Рисование  «В гостях у сказки</a:t>
            </a:r>
            <a:r>
              <a:rPr lang="ru-RU" dirty="0" smtClean="0"/>
              <a:t>».</a:t>
            </a:r>
          </a:p>
          <a:p>
            <a:r>
              <a:rPr lang="ru-RU" dirty="0"/>
              <a:t>НОД Лепка «Мой любимый герой из сказки».</a:t>
            </a:r>
          </a:p>
          <a:p>
            <a:r>
              <a:rPr lang="ru-RU" dirty="0"/>
              <a:t>НОД Аппликация «Закладки для книг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/>
              <a:t>Раскрашивание силуэтов любимых героев книг.</a:t>
            </a:r>
          </a:p>
          <a:p>
            <a:r>
              <a:rPr lang="ru-RU" dirty="0"/>
              <a:t>Рисование героев сказки «Колобок</a:t>
            </a:r>
            <a:r>
              <a:rPr lang="ru-RU" dirty="0" smtClean="0"/>
              <a:t>».</a:t>
            </a:r>
          </a:p>
          <a:p>
            <a:r>
              <a:rPr lang="ru-RU" dirty="0"/>
              <a:t>Слушание аудиозаписей сказок.</a:t>
            </a:r>
          </a:p>
          <a:p>
            <a:r>
              <a:rPr lang="ru-RU" dirty="0"/>
              <a:t>Разучивание песен из кинофильма «Красная Шапочка», « Приключение Буратино», «Приключения Крокодила Гены и его друзей</a:t>
            </a:r>
            <a:r>
              <a:rPr lang="ru-RU" dirty="0" smtClean="0"/>
              <a:t>».</a:t>
            </a:r>
          </a:p>
          <a:p>
            <a:r>
              <a:rPr lang="ru-RU" i="1" dirty="0"/>
              <a:t>Физическое </a:t>
            </a:r>
            <a:r>
              <a:rPr lang="ru-RU" i="1" dirty="0" smtClean="0"/>
              <a:t>развитие</a:t>
            </a:r>
            <a:endParaRPr lang="ru-RU" dirty="0"/>
          </a:p>
          <a:p>
            <a:r>
              <a:rPr lang="ru-RU" dirty="0"/>
              <a:t>Подвижные игры «Сокол и лиса», «Колобок», «Охотники и зайцы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/>
              <a:t>Пальчиковые игры «Коза-Дереза», «Сорока- белобока», «</a:t>
            </a:r>
            <a:r>
              <a:rPr lang="ru-RU" dirty="0" smtClean="0"/>
              <a:t>Петушок»</a:t>
            </a:r>
          </a:p>
          <a:p>
            <a:r>
              <a:rPr lang="ru-RU" dirty="0" smtClean="0"/>
              <a:t>Дыхательная </a:t>
            </a:r>
            <a:r>
              <a:rPr lang="ru-RU" dirty="0"/>
              <a:t>гимнастика «Пчелка», «Курочки</a:t>
            </a:r>
          </a:p>
        </p:txBody>
      </p:sp>
    </p:spTree>
    <p:extLst>
      <p:ext uri="{BB962C8B-B14F-4D97-AF65-F5344CB8AC3E}">
        <p14:creationId xmlns:p14="http://schemas.microsoft.com/office/powerpoint/2010/main" val="269940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424" y="334851"/>
            <a:ext cx="1126901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3.Заключительный  этап</a:t>
            </a:r>
          </a:p>
          <a:p>
            <a:r>
              <a:rPr lang="ru-RU" dirty="0"/>
              <a:t> Проведение педагогической диагностики детей на заключительном этапе.</a:t>
            </a:r>
          </a:p>
          <a:p>
            <a:r>
              <a:rPr lang="ru-RU" dirty="0"/>
              <a:t> </a:t>
            </a:r>
            <a:r>
              <a:rPr lang="ru-RU" dirty="0" smtClean="0"/>
              <a:t>Обработка </a:t>
            </a:r>
            <a:r>
              <a:rPr lang="ru-RU" dirty="0"/>
              <a:t>результатов реализации  проекта.</a:t>
            </a:r>
          </a:p>
          <a:p>
            <a:r>
              <a:rPr lang="ru-RU" dirty="0" smtClean="0"/>
              <a:t> </a:t>
            </a:r>
            <a:r>
              <a:rPr lang="ru-RU" dirty="0"/>
              <a:t>Оформление методической рекомендации «Семейное чтение, как один из аспектов подготовки ребенка к школьному обучению».</a:t>
            </a:r>
          </a:p>
          <a:p>
            <a:r>
              <a:rPr lang="ru-RU" dirty="0" smtClean="0"/>
              <a:t>Продукты </a:t>
            </a:r>
            <a:r>
              <a:rPr lang="ru-RU" dirty="0"/>
              <a:t>проекта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 smtClean="0"/>
              <a:t>4.Результативность</a:t>
            </a:r>
            <a:r>
              <a:rPr lang="ru-RU" b="1" dirty="0"/>
              <a:t>:</a:t>
            </a:r>
          </a:p>
          <a:p>
            <a:r>
              <a:rPr lang="ru-RU" dirty="0"/>
              <a:t>Совместная подготовка по проектной деятельности  сблизила нас и родителей, родителей и детей, подружила семьи</a:t>
            </a:r>
            <a:r>
              <a:rPr lang="ru-RU" dirty="0" smtClean="0"/>
              <a:t>. </a:t>
            </a:r>
            <a:r>
              <a:rPr lang="ru-RU" dirty="0"/>
              <a:t>У многих родителей открылись скрытые таланты, о которых они не подозревали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непосредственно образовательной деятельности с детьми были проведены познавательные занятия, на которых дети расширили свои представления о книгах. С детьми были организованы беседы, в ходе которых воспитанники систематизировали знания о возникновении книги, о необходимости книг в жизни людей</a:t>
            </a:r>
            <a:r>
              <a:rPr lang="ru-RU" dirty="0" smtClean="0"/>
              <a:t>.</a:t>
            </a:r>
          </a:p>
          <a:p>
            <a:r>
              <a:rPr lang="ru-RU" dirty="0"/>
              <a:t>К окончанию проекта «Книги разные важны, книги каждому </a:t>
            </a:r>
            <a:r>
              <a:rPr lang="ru-RU" dirty="0" err="1"/>
              <a:t>нужны»дети</a:t>
            </a:r>
            <a:r>
              <a:rPr lang="ru-RU" dirty="0"/>
              <a:t> старшей группы узнали:</a:t>
            </a:r>
          </a:p>
          <a:p>
            <a:r>
              <a:rPr lang="ru-RU" dirty="0"/>
              <a:t>- о разнообразии книг, жанрах произведений;</a:t>
            </a:r>
          </a:p>
          <a:p>
            <a:r>
              <a:rPr lang="ru-RU" dirty="0"/>
              <a:t>- историю происхождения и изготовления книги;</a:t>
            </a:r>
          </a:p>
          <a:p>
            <a:r>
              <a:rPr lang="ru-RU" dirty="0"/>
              <a:t>- о профессиях библиотекаря, писателя, художника-иллюстратора;</a:t>
            </a:r>
          </a:p>
          <a:p>
            <a:r>
              <a:rPr lang="ru-RU" dirty="0"/>
              <a:t>- правила общения с книгой.</a:t>
            </a:r>
          </a:p>
          <a:p>
            <a:r>
              <a:rPr lang="ru-RU" dirty="0"/>
              <a:t>Дети стали бережнее относиться к книгам (не бросают их на пол, не рвут, аккуратно перелистывают страницы). В непосредственной образовательной деятельности с удовольствием придумывают и рисуют свои книги. Дети чаще стали обращаться к книге за знаниями, рассматривать  </a:t>
            </a:r>
            <a:r>
              <a:rPr lang="ru-RU" dirty="0" smtClean="0"/>
              <a:t>энциклопедии.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93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9411662_TF03431380_TF03431380.potx" id="{3442B1B1-FE9E-4009-A7C4-AC049039973C}" vid="{B3BD9ACF-76CB-44DC-AA6B-25949BA0423D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0</TotalTime>
  <Words>1510</Words>
  <Application>Microsoft Office PowerPoint</Application>
  <PresentationFormat>Широкоэкранный</PresentationFormat>
  <Paragraphs>128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Euphemia</vt:lpstr>
      <vt:lpstr>Plantagenet Cherokee</vt:lpstr>
      <vt:lpstr>Wingdings</vt:lpstr>
      <vt:lpstr>Научная литература 16 х 9</vt:lpstr>
      <vt:lpstr>Проект  "Книга – лучший друг" </vt:lpstr>
      <vt:lpstr>Тип проекта:</vt:lpstr>
      <vt:lpstr>Проблема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Работа в уголке книги Мини-музей книги                          </vt:lpstr>
      <vt:lpstr>НОД «Лисонька-кума в сказках»                НОД «У нас в гостях сказочный герой»</vt:lpstr>
      <vt:lpstr>НОД «Моя любимая домашняя книга»                  НОД «Самодельная книга»</vt:lpstr>
      <vt:lpstr>                                НОД «Мой любимый сказочный герой»                       рисование                                                                     лепка</vt:lpstr>
      <vt:lpstr>Конкурс выразительного чтения стихов          Кукольный театр в группе</vt:lpstr>
      <vt:lpstr>Игры книжного уголка                                                      Лото «Собери сказку»</vt:lpstr>
      <vt:lpstr>                                               НОД «Книга заболела.»</vt:lpstr>
      <vt:lpstr>Ежедневные дневные чтения.                               Самодельные книжки-малышки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2017-11-29T17:51:34Z</dcterms:created>
  <dcterms:modified xsi:type="dcterms:W3CDTF">2018-06-30T13:27:13Z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