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77" r:id="rId13"/>
    <p:sldId id="272" r:id="rId14"/>
    <p:sldId id="273" r:id="rId15"/>
    <p:sldId id="271" r:id="rId16"/>
    <p:sldId id="270" r:id="rId17"/>
    <p:sldId id="267" r:id="rId18"/>
    <p:sldId id="268" r:id="rId19"/>
    <p:sldId id="269"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1768" autoAdjust="0"/>
    <p:restoredTop sz="94660"/>
  </p:normalViewPr>
  <p:slideViewPr>
    <p:cSldViewPr>
      <p:cViewPr varScale="1">
        <p:scale>
          <a:sx n="59" d="100"/>
          <a:sy n="59" d="100"/>
        </p:scale>
        <p:origin x="-96" y="-7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8D7D96-7B2B-48EE-82FA-682E105ECB13}" type="datetimeFigureOut">
              <a:rPr lang="ru-RU" smtClean="0"/>
              <a:pPr/>
              <a:t>09.04.2014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701672-63E6-47D2-91EE-7AEBF746497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9701672-63E6-47D2-91EE-7AEBF7464973}" type="slidenum">
              <a:rPr lang="ru-RU" smtClean="0"/>
              <a:pPr/>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C6EBE9D-D8FA-4670-8781-07D4AAB7A42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6EBE9D-D8FA-4670-8781-07D4AAB7A42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6EBE9D-D8FA-4670-8781-07D4AAB7A42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0F52CE6-A90B-4182-BE61-3D3679BC534A}" type="datetimeFigureOut">
              <a:rPr lang="ru-RU" smtClean="0"/>
              <a:pPr/>
              <a:t>09.04.2014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C6EBE9D-D8FA-4670-8781-07D4AAB7A426}"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0F52CE6-A90B-4182-BE61-3D3679BC534A}" type="datetimeFigureOut">
              <a:rPr lang="ru-RU" smtClean="0"/>
              <a:pPr/>
              <a:t>09.04.2014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6EBE9D-D8FA-4670-8781-07D4AAB7A426}"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razvitierebenka.com/2010/03/blog-post_22.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razvitierebenka.com/2011/03/blog-post_31.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http://3.bp.blogspot.com/-rzOau63zmuk/TZQ6sO3gnMI/AAAAAAAAG6w/u_8tukhYhyo/s1600/%25D0%25A1%25D0%259B%25D0%259E%25D0%2593%25D0%2598-%25D0%25B1%25D1%2583%25D0%25BA%25D0%25B2%25D0%25B0-%25D0%25A0.jpg" TargetMode="Externa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285992"/>
            <a:ext cx="7851648" cy="1828800"/>
          </a:xfrm>
        </p:spPr>
        <p:txBody>
          <a:bodyPr>
            <a:normAutofit fontScale="90000"/>
          </a:bodyPr>
          <a:lstStyle/>
          <a:p>
            <a:r>
              <a:rPr lang="ru-RU" sz="3600" dirty="0" smtClean="0">
                <a:solidFill>
                  <a:srgbClr val="FFFF00"/>
                </a:solidFill>
                <a:effectLst>
                  <a:outerShdw blurRad="38100" dist="38100" dir="2700000" algn="tl">
                    <a:srgbClr val="000000">
                      <a:alpha val="43137"/>
                    </a:srgbClr>
                  </a:outerShdw>
                </a:effectLst>
              </a:rPr>
              <a:t/>
            </a:r>
            <a:br>
              <a:rPr lang="ru-RU" sz="3600" dirty="0" smtClean="0">
                <a:solidFill>
                  <a:srgbClr val="FFFF00"/>
                </a:solidFill>
                <a:effectLst>
                  <a:outerShdw blurRad="38100" dist="38100" dir="2700000" algn="tl">
                    <a:srgbClr val="000000">
                      <a:alpha val="43137"/>
                    </a:srgbClr>
                  </a:outerShdw>
                </a:effectLst>
              </a:rPr>
            </a:br>
            <a:r>
              <a:rPr lang="ru-RU" sz="3600" dirty="0" smtClean="0">
                <a:solidFill>
                  <a:srgbClr val="FFFF00"/>
                </a:solidFill>
                <a:effectLst>
                  <a:outerShdw blurRad="38100" dist="38100" dir="2700000" algn="tl">
                    <a:srgbClr val="000000">
                      <a:alpha val="43137"/>
                    </a:srgbClr>
                  </a:outerShdw>
                </a:effectLst>
              </a:rPr>
              <a:t/>
            </a:r>
            <a:br>
              <a:rPr lang="ru-RU" sz="3600" dirty="0" smtClean="0">
                <a:solidFill>
                  <a:srgbClr val="FFFF00"/>
                </a:solidFill>
                <a:effectLst>
                  <a:outerShdw blurRad="38100" dist="38100" dir="2700000" algn="tl">
                    <a:srgbClr val="000000">
                      <a:alpha val="43137"/>
                    </a:srgbClr>
                  </a:outerShdw>
                </a:effectLst>
              </a:rPr>
            </a:br>
            <a:r>
              <a:rPr lang="ru-RU" sz="3600" dirty="0" smtClean="0">
                <a:solidFill>
                  <a:srgbClr val="FFFF00"/>
                </a:solidFill>
                <a:effectLst>
                  <a:outerShdw blurRad="38100" dist="38100" dir="2700000" algn="tl">
                    <a:srgbClr val="000000">
                      <a:alpha val="43137"/>
                    </a:srgbClr>
                  </a:outerShdw>
                </a:effectLst>
              </a:rPr>
              <a:t>Проект «Коррекционный процесс на логопедических занятиях , постановка и автоматизация звука «Р» у старших дошкольников в условиях </a:t>
            </a:r>
            <a:r>
              <a:rPr lang="ru-RU" sz="3600" dirty="0" err="1" smtClean="0">
                <a:solidFill>
                  <a:srgbClr val="FFFF00"/>
                </a:solidFill>
                <a:effectLst>
                  <a:outerShdw blurRad="38100" dist="38100" dir="2700000" algn="tl">
                    <a:srgbClr val="000000">
                      <a:alpha val="43137"/>
                    </a:srgbClr>
                  </a:outerShdw>
                </a:effectLst>
              </a:rPr>
              <a:t>логопункта</a:t>
            </a:r>
            <a:r>
              <a:rPr lang="ru-RU" sz="3600" dirty="0" smtClean="0">
                <a:solidFill>
                  <a:srgbClr val="FFFF00"/>
                </a:solidFill>
                <a:effectLst>
                  <a:outerShdw blurRad="38100" dist="38100" dir="2700000" algn="tl">
                    <a:srgbClr val="000000">
                      <a:alpha val="43137"/>
                    </a:srgbClr>
                  </a:outerShdw>
                </a:effectLst>
              </a:rPr>
              <a:t> в ДОУ»</a:t>
            </a:r>
            <a:endParaRPr lang="ru-RU" dirty="0">
              <a:solidFill>
                <a:srgbClr val="FFFF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928662" y="4429132"/>
            <a:ext cx="7854696" cy="1752600"/>
          </a:xfrm>
        </p:spPr>
        <p:txBody>
          <a:bodyPr/>
          <a:lstStyle/>
          <a:p>
            <a:r>
              <a:rPr lang="ru-RU" dirty="0" smtClean="0"/>
              <a:t>Подготовила :</a:t>
            </a:r>
          </a:p>
          <a:p>
            <a:r>
              <a:rPr lang="ru-RU" dirty="0" smtClean="0"/>
              <a:t>Учитель-логопед </a:t>
            </a:r>
            <a:r>
              <a:rPr lang="ru-RU" dirty="0" err="1" smtClean="0"/>
              <a:t>Халимова</a:t>
            </a:r>
            <a:r>
              <a:rPr lang="ru-RU" dirty="0" smtClean="0"/>
              <a:t> М.Р.</a:t>
            </a:r>
          </a:p>
          <a:p>
            <a:r>
              <a:rPr lang="ru-RU" dirty="0" err="1" smtClean="0"/>
              <a:t>Сабинский</a:t>
            </a:r>
            <a:r>
              <a:rPr lang="ru-RU" dirty="0" smtClean="0"/>
              <a:t> детский сад №2 «</a:t>
            </a:r>
            <a:r>
              <a:rPr lang="ru-RU" dirty="0" err="1" smtClean="0"/>
              <a:t>Эллуки</a:t>
            </a:r>
            <a:r>
              <a:rPr lang="ru-RU" dirty="0" smtClean="0"/>
              <a:t>»</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tx1"/>
                </a:solidFill>
              </a:rPr>
              <a:t>Оценка результатов</a:t>
            </a:r>
            <a:r>
              <a:rPr lang="ru-RU" b="1" i="1" dirty="0" smtClean="0"/>
              <a:t/>
            </a:r>
            <a:br>
              <a:rPr lang="ru-RU" b="1" i="1"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b="1" i="1" dirty="0" smtClean="0"/>
              <a:t>Оценка эффективности программы будет проводиться по трем на­правлениям — педагоги, дети и их родители.</a:t>
            </a:r>
          </a:p>
          <a:p>
            <a:r>
              <a:rPr lang="ru-RU" b="1" i="1" dirty="0" smtClean="0"/>
              <a:t>Оценка качества овладения умениями и навыками воспитанников будет проводиться с помощью речевого развития на начало и конец года, то есть до и после использования пособия с играми на занятиях, отслеживаться через беседы с детьми, наблюдения за ними во время занятий, через беседы с родителями.</a:t>
            </a:r>
          </a:p>
          <a:p>
            <a:r>
              <a:rPr lang="ru-RU" b="1" i="1" dirty="0" smtClean="0"/>
              <a:t>Оценка качества практической деятельности при проведении заня­тий с использованием системы речевых игр педагогами в ДОУ будет оцениваться руководителями проекта при непосредственном посе­щении занятий, семинаров и мастер-классов, при помощи анкет для участников, отзывов коллег с учетом количества речевых игр в карто­теке.</a:t>
            </a:r>
          </a:p>
          <a:p>
            <a:r>
              <a:rPr lang="ru-RU" b="1" i="1" dirty="0" smtClean="0"/>
              <a:t>Оценка заинтересованности родителей будет отслеживаться по их включенности, активности, удовлетворенности от участия в проекте, а также через беседы и интервью.</a:t>
            </a:r>
          </a:p>
          <a:p>
            <a:r>
              <a:rPr lang="ru-RU" b="1" i="1" dirty="0" smtClean="0"/>
              <a:t>По итогам реализации проекта предполагается обобщение мате­риала в виде публикации в средствах массовой информации, анализа анкет и отзывов.</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tx1"/>
                </a:solidFill>
              </a:rPr>
              <a:t>Литература</a:t>
            </a:r>
            <a:r>
              <a:rPr lang="ru-RU" b="1" i="1" dirty="0" smtClean="0"/>
              <a:t/>
            </a:r>
            <a:br>
              <a:rPr lang="ru-RU" b="1" i="1" dirty="0" smtClean="0"/>
            </a:br>
            <a:endParaRPr lang="ru-RU" dirty="0"/>
          </a:p>
        </p:txBody>
      </p:sp>
      <p:sp>
        <p:nvSpPr>
          <p:cNvPr id="3" name="Содержимое 2"/>
          <p:cNvSpPr>
            <a:spLocks noGrp="1"/>
          </p:cNvSpPr>
          <p:nvPr>
            <p:ph idx="1"/>
          </p:nvPr>
        </p:nvSpPr>
        <p:spPr>
          <a:xfrm>
            <a:off x="457200" y="1214422"/>
            <a:ext cx="8229600" cy="5110178"/>
          </a:xfrm>
        </p:spPr>
        <p:txBody>
          <a:bodyPr>
            <a:normAutofit fontScale="25000" lnSpcReduction="20000"/>
          </a:bodyPr>
          <a:lstStyle/>
          <a:p>
            <a:pPr lvl="0"/>
            <a:r>
              <a:rPr lang="ru-RU" sz="5600" b="1" i="1" dirty="0" smtClean="0"/>
              <a:t>Богданова О. Ю. Учусь говорить правильно за 20 минут в день. Уникальная логопедическая программа для работы с детьми дома и в детском саду. — М.: </a:t>
            </a:r>
            <a:r>
              <a:rPr lang="en-US" sz="5600" b="1" i="1" dirty="0" smtClean="0"/>
              <a:t>ACT</a:t>
            </a:r>
            <a:r>
              <a:rPr lang="ru-RU" sz="5600" b="1" i="1" dirty="0" smtClean="0"/>
              <a:t>, 2009.</a:t>
            </a:r>
            <a:endParaRPr lang="ru-RU" sz="5600" dirty="0" smtClean="0"/>
          </a:p>
          <a:p>
            <a:pPr lvl="0"/>
            <a:r>
              <a:rPr lang="ru-RU" sz="5600" b="1" i="1" dirty="0" smtClean="0"/>
              <a:t>Герасимова А. С.</a:t>
            </a:r>
            <a:r>
              <a:rPr lang="ru-RU" sz="5600" dirty="0" smtClean="0"/>
              <a:t> Популярная логопедия: Занятия с дошкольниками. — М.: Айрис-пресс, 2009.</a:t>
            </a:r>
          </a:p>
          <a:p>
            <a:pPr lvl="0"/>
            <a:r>
              <a:rPr lang="ru-RU" sz="5600" b="1" i="1" dirty="0" err="1" smtClean="0"/>
              <a:t>ЕльцоваО</a:t>
            </a:r>
            <a:r>
              <a:rPr lang="ru-RU" sz="5600" b="1" i="1" dirty="0" smtClean="0"/>
              <a:t>. М</a:t>
            </a:r>
            <a:r>
              <a:rPr lang="ru-RU" sz="5600" dirty="0" smtClean="0"/>
              <a:t> </a:t>
            </a:r>
            <a:r>
              <a:rPr lang="ru-RU" sz="5600" dirty="0" err="1" smtClean="0"/>
              <a:t>Риторикадлядошкольников</a:t>
            </a:r>
            <a:r>
              <a:rPr lang="ru-RU" sz="5600" dirty="0" smtClean="0"/>
              <a:t>. </a:t>
            </a:r>
            <a:r>
              <a:rPr lang="ru-RU" sz="5600" dirty="0" err="1" smtClean="0"/>
              <a:t>Учебнометодическое</a:t>
            </a:r>
            <a:r>
              <a:rPr lang="ru-RU" sz="5600" dirty="0" smtClean="0"/>
              <a:t> пособие для воспитателей ДОУ. — Новосибирск: </a:t>
            </a:r>
            <a:r>
              <a:rPr lang="ru-RU" sz="5600" dirty="0" err="1" smtClean="0"/>
              <a:t>НИПКиПРО</a:t>
            </a:r>
            <a:r>
              <a:rPr lang="ru-RU" sz="5600" dirty="0" smtClean="0"/>
              <a:t>, 2004.</a:t>
            </a:r>
          </a:p>
          <a:p>
            <a:pPr lvl="0"/>
            <a:r>
              <a:rPr lang="ru-RU" sz="5600" b="1" i="1" dirty="0" smtClean="0"/>
              <a:t>Клюева Н. В., Касаткина Ю. В.</a:t>
            </a:r>
            <a:r>
              <a:rPr lang="ru-RU" sz="5600" dirty="0" smtClean="0"/>
              <a:t> Учим детей общению. Характер, коммуникабельность. Популярное пособие для родителей и педаго­гов. -— Ярославль: Академия развития, 1996.</a:t>
            </a:r>
          </a:p>
          <a:p>
            <a:pPr lvl="0"/>
            <a:r>
              <a:rPr lang="ru-RU" sz="5600" b="1" i="1" dirty="0" err="1" smtClean="0"/>
              <a:t>Малетина</a:t>
            </a:r>
            <a:r>
              <a:rPr lang="ru-RU" sz="5600" b="1" i="1" dirty="0" smtClean="0"/>
              <a:t> Н. С.</a:t>
            </a:r>
            <a:r>
              <a:rPr lang="ru-RU" sz="5600" dirty="0" smtClean="0"/>
              <a:t> Развитие речевого общения дошкольников. — Нижневартовск: Изд-во </a:t>
            </a:r>
            <a:r>
              <a:rPr lang="ru-RU" sz="5600" dirty="0" err="1" smtClean="0"/>
              <a:t>Нижневартовского</a:t>
            </a:r>
            <a:r>
              <a:rPr lang="ru-RU" sz="5600" dirty="0" smtClean="0"/>
              <a:t> ПИ, 2003.</a:t>
            </a:r>
          </a:p>
          <a:p>
            <a:pPr lvl="0"/>
            <a:r>
              <a:rPr lang="ru-RU" sz="5600" b="1" i="1" dirty="0" err="1" smtClean="0"/>
              <a:t>Нищева</a:t>
            </a:r>
            <a:r>
              <a:rPr lang="ru-RU" sz="5600" b="1" i="1" dirty="0" smtClean="0"/>
              <a:t> Н. В.</a:t>
            </a:r>
            <a:r>
              <a:rPr lang="ru-RU" sz="5600" dirty="0" smtClean="0"/>
              <a:t> Картотека заданий для автоматизации правильного произношения и дифференциации звуков разных групп. — СПб.: ДЕТСТВО-ПРЕСС, 2009.</a:t>
            </a:r>
          </a:p>
          <a:p>
            <a:pPr lvl="0"/>
            <a:r>
              <a:rPr lang="ru-RU" sz="5600" b="1" i="1" dirty="0" err="1" smtClean="0"/>
              <a:t>Нищева</a:t>
            </a:r>
            <a:r>
              <a:rPr lang="ru-RU" sz="5600" b="1" i="1" dirty="0" smtClean="0"/>
              <a:t> Н. В.</a:t>
            </a:r>
            <a:r>
              <a:rPr lang="ru-RU" sz="5600" dirty="0" smtClean="0"/>
              <a:t> Система коррекционной работы в логопедической группе для детей с общим недоразвитием речи. — СПб.: ДЕТСТВО- ПРЕСС, 2007.</a:t>
            </a:r>
          </a:p>
          <a:p>
            <a:pPr lvl="0"/>
            <a:r>
              <a:rPr lang="ru-RU" sz="5600" b="1" i="1" dirty="0" smtClean="0"/>
              <a:t>Пережогин </a:t>
            </a:r>
            <a:r>
              <a:rPr lang="en-US" sz="5600" b="1" i="1" dirty="0" smtClean="0"/>
              <a:t>JI</a:t>
            </a:r>
            <a:r>
              <a:rPr lang="ru-RU" sz="5600" b="1" i="1" dirty="0" smtClean="0"/>
              <a:t>. О.</a:t>
            </a:r>
            <a:r>
              <a:rPr lang="ru-RU" sz="5600" dirty="0" smtClean="0"/>
              <a:t> Специфические расстройства речи и школьных навыков. — М.: Сфера, 2005.</a:t>
            </a:r>
          </a:p>
          <a:p>
            <a:pPr lvl="0"/>
            <a:r>
              <a:rPr lang="ru-RU" sz="5600" b="1" i="1" dirty="0" smtClean="0"/>
              <a:t>Петровский В. А. и др.</a:t>
            </a:r>
            <a:r>
              <a:rPr lang="ru-RU" sz="5600" dirty="0" smtClean="0"/>
              <a:t> Построение развивающей среды в дошкольном учреждении // Дошкольное образование в России. — М.,</a:t>
            </a:r>
          </a:p>
          <a:p>
            <a:r>
              <a:rPr lang="ru-RU" sz="5600" dirty="0" smtClean="0"/>
              <a:t>1996.</a:t>
            </a:r>
          </a:p>
          <a:p>
            <a:pPr lvl="0"/>
            <a:r>
              <a:rPr lang="ru-RU" sz="5600" b="1" i="1" dirty="0" err="1" smtClean="0"/>
              <a:t>Самоукина</a:t>
            </a:r>
            <a:r>
              <a:rPr lang="ru-RU" sz="5600" b="1" i="1" dirty="0" smtClean="0"/>
              <a:t> Н. В.</a:t>
            </a:r>
            <a:r>
              <a:rPr lang="ru-RU" sz="5600" dirty="0" smtClean="0"/>
              <a:t> Игры в школе и дома: психотехнические упражнения и коррекционные программы. — М.: Новая школа, 1995.</a:t>
            </a:r>
          </a:p>
          <a:p>
            <a:pPr lvl="0"/>
            <a:r>
              <a:rPr lang="ru-RU" sz="5600" dirty="0" smtClean="0"/>
              <a:t>Скажи по-другому: Речевые игры, упражнения, ситуации, сценарии / под ред. О. С. Ушаковой. — Самара, 1994.</a:t>
            </a:r>
          </a:p>
          <a:p>
            <a:pPr lvl="0"/>
            <a:r>
              <a:rPr lang="ru-RU" sz="5600" b="1" i="1" dirty="0" err="1" smtClean="0"/>
              <a:t>Тумакова</a:t>
            </a:r>
            <a:r>
              <a:rPr lang="ru-RU" sz="5600" b="1" i="1" dirty="0" smtClean="0"/>
              <a:t> Г. А.</a:t>
            </a:r>
            <a:r>
              <a:rPr lang="ru-RU" sz="5600" dirty="0" smtClean="0"/>
              <a:t> Ознакомление дошкольников со звучащим словом. — М.: Просвещение, 1991.</a:t>
            </a:r>
          </a:p>
          <a:p>
            <a:pPr lvl="0"/>
            <a:r>
              <a:rPr lang="ru-RU" sz="5600" b="1" i="1" dirty="0" smtClean="0"/>
              <a:t>Чистякова М. И.</a:t>
            </a:r>
            <a:r>
              <a:rPr lang="ru-RU" sz="5600" dirty="0" smtClean="0"/>
              <a:t> </a:t>
            </a:r>
            <a:r>
              <a:rPr lang="ru-RU" sz="5600" dirty="0" err="1" smtClean="0"/>
              <a:t>Психогимнастика</a:t>
            </a:r>
            <a:r>
              <a:rPr lang="ru-RU" sz="5600" dirty="0" smtClean="0"/>
              <a:t>. — М.: Просвещение, 1995.</a:t>
            </a:r>
          </a:p>
          <a:p>
            <a:pPr lvl="0"/>
            <a:r>
              <a:rPr lang="ru-RU" sz="5600" b="1" i="1" dirty="0" err="1" smtClean="0"/>
              <a:t>Цвынтарный</a:t>
            </a:r>
            <a:r>
              <a:rPr lang="ru-RU" sz="5600" b="1" i="1" dirty="0" smtClean="0"/>
              <a:t> В. В.</a:t>
            </a:r>
            <a:r>
              <a:rPr lang="ru-RU" sz="5600" dirty="0" smtClean="0"/>
              <a:t> Играем, слушаем, подражаем, звуки получаем. — СПб.: Лань, 2000.</a:t>
            </a:r>
          </a:p>
          <a:p>
            <a:pPr lvl="0"/>
            <a:r>
              <a:rPr lang="ru-RU" sz="5600" b="1" i="1" dirty="0" err="1" smtClean="0"/>
              <a:t>Эльконин</a:t>
            </a:r>
            <a:r>
              <a:rPr lang="ru-RU" sz="5600" b="1" i="1" dirty="0" smtClean="0"/>
              <a:t> Д. Б.</a:t>
            </a:r>
            <a:r>
              <a:rPr lang="ru-RU" sz="5600" dirty="0" smtClean="0"/>
              <a:t> Развитие речи и обучение чтению // </a:t>
            </a:r>
            <a:r>
              <a:rPr lang="ru-RU" sz="5600" dirty="0" err="1" smtClean="0"/>
              <a:t>Избр</a:t>
            </a:r>
            <a:r>
              <a:rPr lang="ru-RU" sz="5600" dirty="0" smtClean="0"/>
              <a:t>. </a:t>
            </a:r>
            <a:r>
              <a:rPr lang="ru-RU" sz="5600" dirty="0" err="1" smtClean="0"/>
              <a:t>пси-хол</a:t>
            </a:r>
            <a:r>
              <a:rPr lang="ru-RU" sz="5600" dirty="0" smtClean="0"/>
              <a:t>. труды. — М., 1989.</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28" y="704088"/>
            <a:ext cx="3686172" cy="3939358"/>
          </a:xfrm>
        </p:spPr>
        <p:txBody>
          <a:bodyPr>
            <a:normAutofit/>
          </a:bodyPr>
          <a:lstStyle/>
          <a:p>
            <a:r>
              <a:rPr lang="en-US" sz="12000" dirty="0" smtClean="0">
                <a:latin typeface="Comic Sans MS" pitchFamily="66" charset="0"/>
              </a:rPr>
              <a:t>[</a:t>
            </a:r>
            <a:r>
              <a:rPr lang="ru-RU" sz="12000" b="1" dirty="0" smtClean="0">
                <a:latin typeface="Comic Sans MS" pitchFamily="66" charset="0"/>
              </a:rPr>
              <a:t>Р</a:t>
            </a:r>
            <a:r>
              <a:rPr lang="en-US" sz="12000" dirty="0" smtClean="0">
                <a:latin typeface="Comic Sans MS" pitchFamily="66" charset="0"/>
              </a:rPr>
              <a:t>]</a:t>
            </a:r>
            <a:r>
              <a:rPr lang="ru-RU" sz="9600" dirty="0" smtClean="0">
                <a:latin typeface="Comic Sans MS" pitchFamily="66" charset="0"/>
              </a:rPr>
              <a:t/>
            </a:r>
            <a:br>
              <a:rPr lang="ru-RU" sz="9600" dirty="0" smtClean="0">
                <a:latin typeface="Comic Sans MS" pitchFamily="66" charset="0"/>
              </a:rPr>
            </a:br>
            <a:endParaRPr lang="ru-RU" dirty="0"/>
          </a:p>
        </p:txBody>
      </p:sp>
      <p:pic>
        <p:nvPicPr>
          <p:cNvPr id="4" name="Picture 2" descr="http://www.pedlib.ru/books1/2/0001/37.gif"/>
          <p:cNvPicPr>
            <a:picLocks noGrp="1" noChangeAspect="1" noChangeArrowheads="1"/>
          </p:cNvPicPr>
          <p:nvPr>
            <p:ph idx="1"/>
          </p:nvPr>
        </p:nvPicPr>
        <p:blipFill>
          <a:blip r:embed="rId2" cstate="print"/>
          <a:srcRect/>
          <a:stretch>
            <a:fillRect/>
          </a:stretch>
        </p:blipFill>
        <p:spPr bwMode="auto">
          <a:xfrm>
            <a:off x="357158" y="1142984"/>
            <a:ext cx="4572032" cy="56457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214422"/>
            <a:ext cx="8229600" cy="642942"/>
          </a:xfrm>
        </p:spPr>
        <p:txBody>
          <a:bodyPr>
            <a:normAutofit fontScale="90000"/>
          </a:bodyPr>
          <a:lstStyle/>
          <a:p>
            <a:r>
              <a:rPr lang="ru-RU" sz="2400" b="1" dirty="0" smtClean="0">
                <a:solidFill>
                  <a:schemeClr val="accent1">
                    <a:lumMod val="50000"/>
                  </a:schemeClr>
                </a:solidFill>
              </a:rPr>
              <a:t>Комплекс артикуляционных упражнений для постановки и коррекции звуков Р, </a:t>
            </a:r>
            <a:r>
              <a:rPr lang="ru-RU" sz="2400" b="1" dirty="0" err="1" smtClean="0">
                <a:solidFill>
                  <a:schemeClr val="accent1">
                    <a:lumMod val="50000"/>
                  </a:schemeClr>
                </a:solidFill>
              </a:rPr>
              <a:t>Рь</a:t>
            </a:r>
            <a:r>
              <a:rPr lang="ru-RU" sz="2400" b="1" dirty="0" smtClean="0">
                <a:solidFill>
                  <a:schemeClr val="accent1">
                    <a:lumMod val="50000"/>
                  </a:schemeClr>
                </a:solidFill>
              </a:rPr>
              <a:t>.</a:t>
            </a:r>
            <a:r>
              <a:rPr lang="ru-RU" sz="2400" dirty="0" smtClean="0"/>
              <a:t> </a:t>
            </a:r>
            <a:r>
              <a:rPr lang="ru-RU" sz="1300" dirty="0" smtClean="0">
                <a:solidFill>
                  <a:schemeClr val="tx1"/>
                </a:solidFill>
              </a:rPr>
              <a:t>Для произнесения звуков "Р, </a:t>
            </a:r>
            <a:r>
              <a:rPr lang="ru-RU" sz="1300" dirty="0" err="1" smtClean="0">
                <a:solidFill>
                  <a:schemeClr val="tx1"/>
                </a:solidFill>
              </a:rPr>
              <a:t>Рь</a:t>
            </a:r>
            <a:r>
              <a:rPr lang="ru-RU" sz="1300" dirty="0" smtClean="0">
                <a:solidFill>
                  <a:schemeClr val="tx1"/>
                </a:solidFill>
              </a:rPr>
              <a:t>" необходима сложная работа всех мышц языка. При произнесении звука "Р" рот открыт, кончик языка и его передняя часть широко распластаны и подняты к основаниям верхних зубов, напряжены; кончик языка неплотно прилегает к верхним альвеолам и </a:t>
            </a:r>
            <a:br>
              <a:rPr lang="ru-RU" sz="1300" dirty="0" smtClean="0">
                <a:solidFill>
                  <a:schemeClr val="tx1"/>
                </a:solidFill>
              </a:rPr>
            </a:br>
            <a:r>
              <a:rPr lang="ru-RU" sz="1300" dirty="0" smtClean="0">
                <a:solidFill>
                  <a:schemeClr val="tx1"/>
                </a:solidFill>
              </a:rPr>
              <a:t>вибрирует в проходящей воздушной струе.  Выдыхаемая струя воздуха проходит по середине языка. Струя должна быть сильной, направленной.</a:t>
            </a:r>
            <a:br>
              <a:rPr lang="ru-RU" sz="1300" dirty="0" smtClean="0">
                <a:solidFill>
                  <a:schemeClr val="tx1"/>
                </a:solidFill>
              </a:rPr>
            </a:br>
            <a:r>
              <a:rPr lang="ru-RU" sz="1300" dirty="0" smtClean="0">
                <a:solidFill>
                  <a:schemeClr val="tx1"/>
                </a:solidFill>
              </a:rPr>
              <a:t>Мягкий звук "</a:t>
            </a:r>
            <a:r>
              <a:rPr lang="ru-RU" sz="1300" dirty="0" err="1" smtClean="0">
                <a:solidFill>
                  <a:schemeClr val="tx1"/>
                </a:solidFill>
              </a:rPr>
              <a:t>Рь</a:t>
            </a:r>
            <a:r>
              <a:rPr lang="ru-RU" sz="1300" dirty="0" smtClean="0">
                <a:solidFill>
                  <a:schemeClr val="tx1"/>
                </a:solidFill>
              </a:rPr>
              <a:t> отличается от твердого тем, что при его </a:t>
            </a:r>
            <a:r>
              <a:rPr lang="ru-RU" sz="1300" dirty="0" err="1" smtClean="0">
                <a:solidFill>
                  <a:schemeClr val="tx1"/>
                </a:solidFill>
              </a:rPr>
              <a:t>артикулировании</a:t>
            </a:r>
            <a:r>
              <a:rPr lang="ru-RU" sz="1300" dirty="0" smtClean="0">
                <a:solidFill>
                  <a:schemeClr val="tx1"/>
                </a:solidFill>
              </a:rPr>
              <a:t> средняя часть спинки языка поднимается к твердому нёбу, кончик языка находится несколько ниже, чем при произнесении звука "Р".</a:t>
            </a:r>
            <a:endParaRPr lang="ru-RU" sz="1300" dirty="0">
              <a:solidFill>
                <a:schemeClr val="tx1"/>
              </a:solidFill>
            </a:endParaRPr>
          </a:p>
        </p:txBody>
      </p:sp>
      <p:graphicFrame>
        <p:nvGraphicFramePr>
          <p:cNvPr id="4" name="Содержимое 3"/>
          <p:cNvGraphicFramePr>
            <a:graphicFrameLocks noGrp="1"/>
          </p:cNvGraphicFramePr>
          <p:nvPr>
            <p:ph idx="1"/>
          </p:nvPr>
        </p:nvGraphicFramePr>
        <p:xfrm>
          <a:off x="0" y="1935160"/>
          <a:ext cx="9144000" cy="5182708"/>
        </p:xfrm>
        <a:graphic>
          <a:graphicData uri="http://schemas.openxmlformats.org/drawingml/2006/table">
            <a:tbl>
              <a:tblPr firstRow="1" bandRow="1">
                <a:tableStyleId>{5C22544A-7EE6-4342-B048-85BDC9FD1C3A}</a:tableStyleId>
              </a:tblPr>
              <a:tblGrid>
                <a:gridCol w="2286000"/>
                <a:gridCol w="2286000"/>
                <a:gridCol w="2286000"/>
                <a:gridCol w="2286000"/>
              </a:tblGrid>
              <a:tr h="7080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1. Лопатка</a:t>
                      </a:r>
                      <a:endParaRPr lang="ru-RU" sz="1800" dirty="0" smtClean="0">
                        <a:solidFill>
                          <a:schemeClr val="bg1"/>
                        </a:solidFill>
                        <a:latin typeface="verdana"/>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2. Кто дальше загонит мяч?</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3. Почистим зубы</a:t>
                      </a:r>
                      <a:endParaRPr lang="ru-RU" sz="1800" dirty="0" smtClean="0">
                        <a:solidFill>
                          <a:schemeClr val="bg1"/>
                        </a:solidFill>
                        <a:latin typeface="verdana"/>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4. Забиваем гвозди</a:t>
                      </a:r>
                    </a:p>
                    <a:p>
                      <a:endParaRPr lang="ru-RU" dirty="0"/>
                    </a:p>
                  </a:txBody>
                  <a:tcPr/>
                </a:tc>
              </a:tr>
              <a:tr h="1865324">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r h="4286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accent3">
                              <a:lumMod val="50000"/>
                            </a:schemeClr>
                          </a:solidFill>
                          <a:latin typeface="verdana"/>
                        </a:rPr>
                        <a:t>5. Качели</a:t>
                      </a:r>
                    </a:p>
                    <a:p>
                      <a:endParaRPr lang="ru-RU" dirty="0"/>
                    </a:p>
                  </a:txBody>
                  <a:tcPr/>
                </a:tc>
                <a:tc>
                  <a:txBody>
                    <a:bodyPr/>
                    <a:lstStyle/>
                    <a:p>
                      <a:pPr marR="152400" algn="ctr"/>
                      <a:r>
                        <a:rPr lang="ru-RU" sz="1800" b="1" dirty="0" smtClean="0">
                          <a:solidFill>
                            <a:schemeClr val="accent3">
                              <a:lumMod val="50000"/>
                            </a:schemeClr>
                          </a:solidFill>
                          <a:latin typeface="verdana"/>
                        </a:rPr>
                        <a:t>6. Маляр</a:t>
                      </a:r>
                      <a:endParaRPr lang="ru-RU" sz="1800" b="1" dirty="0">
                        <a:solidFill>
                          <a:schemeClr val="accent3">
                            <a:lumMod val="50000"/>
                          </a:schemeClr>
                        </a:solidFill>
                        <a:latin typeface="verdana"/>
                      </a:endParaRPr>
                    </a:p>
                  </a:txBody>
                  <a:tcPr marL="50505" marR="50505" marT="50505" marB="5050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accent3">
                              <a:lumMod val="50000"/>
                            </a:schemeClr>
                          </a:solidFill>
                          <a:latin typeface="verdana"/>
                        </a:rPr>
                        <a:t>7. Барабанщик</a:t>
                      </a:r>
                    </a:p>
                    <a:p>
                      <a:endParaRPr lang="ru-RU" dirty="0"/>
                    </a:p>
                  </a:txBody>
                  <a:tcPr/>
                </a:tc>
                <a:tc>
                  <a:txBody>
                    <a:bodyPr/>
                    <a:lstStyle/>
                    <a:p>
                      <a:pPr marR="152400" algn="ctr"/>
                      <a:r>
                        <a:rPr lang="ru-RU" sz="1800" b="1" dirty="0" smtClean="0">
                          <a:solidFill>
                            <a:schemeClr val="accent3">
                              <a:lumMod val="50000"/>
                            </a:schemeClr>
                          </a:solidFill>
                          <a:latin typeface="verdana"/>
                        </a:rPr>
                        <a:t>8. Вкусное варенье</a:t>
                      </a:r>
                      <a:endParaRPr lang="ru-RU" sz="1800" b="1" dirty="0">
                        <a:solidFill>
                          <a:schemeClr val="accent3">
                            <a:lumMod val="50000"/>
                          </a:schemeClr>
                        </a:solidFill>
                        <a:latin typeface="verdana"/>
                      </a:endParaRPr>
                    </a:p>
                  </a:txBody>
                  <a:tcPr/>
                </a:tc>
              </a:tr>
              <a:tr h="1762904">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pic>
        <p:nvPicPr>
          <p:cNvPr id="5" name="Picture 2" descr="http://demosfen-plus.ucoz.ru/kartinri/k1.png"/>
          <p:cNvPicPr>
            <a:picLocks noChangeAspect="1" noChangeArrowheads="1"/>
          </p:cNvPicPr>
          <p:nvPr/>
        </p:nvPicPr>
        <p:blipFill>
          <a:blip r:embed="rId2" cstate="print"/>
          <a:srcRect/>
          <a:stretch>
            <a:fillRect/>
          </a:stretch>
        </p:blipFill>
        <p:spPr bwMode="auto">
          <a:xfrm>
            <a:off x="0" y="2643183"/>
            <a:ext cx="2143108" cy="2074005"/>
          </a:xfrm>
          <a:prstGeom prst="rect">
            <a:avLst/>
          </a:prstGeom>
          <a:blipFill>
            <a:blip r:embed="rId3" cstate="print"/>
            <a:tile tx="0" ty="0" sx="100000" sy="100000" flip="none" algn="tl"/>
          </a:blipFill>
        </p:spPr>
      </p:pic>
      <p:pic>
        <p:nvPicPr>
          <p:cNvPr id="7" name="Picture 3" descr="http://demosfen-plus.ucoz.ru/kartinri/k2.png"/>
          <p:cNvPicPr>
            <a:picLocks noChangeAspect="1" noChangeArrowheads="1"/>
          </p:cNvPicPr>
          <p:nvPr/>
        </p:nvPicPr>
        <p:blipFill>
          <a:blip r:embed="rId4" cstate="print"/>
          <a:srcRect/>
          <a:stretch>
            <a:fillRect/>
          </a:stretch>
        </p:blipFill>
        <p:spPr bwMode="auto">
          <a:xfrm>
            <a:off x="2357422" y="2714620"/>
            <a:ext cx="2041086" cy="2000264"/>
          </a:xfrm>
          <a:prstGeom prst="rect">
            <a:avLst/>
          </a:prstGeom>
          <a:noFill/>
        </p:spPr>
      </p:pic>
      <p:pic>
        <p:nvPicPr>
          <p:cNvPr id="8" name="Picture 6" descr="http://demosfen-plus.ucoz.ru/kartinri/k3.png"/>
          <p:cNvPicPr>
            <a:picLocks noChangeAspect="1" noChangeArrowheads="1"/>
          </p:cNvPicPr>
          <p:nvPr/>
        </p:nvPicPr>
        <p:blipFill>
          <a:blip r:embed="rId5" cstate="print"/>
          <a:srcRect/>
          <a:stretch>
            <a:fillRect/>
          </a:stretch>
        </p:blipFill>
        <p:spPr bwMode="auto">
          <a:xfrm>
            <a:off x="4643438" y="2714620"/>
            <a:ext cx="2071702" cy="2071702"/>
          </a:xfrm>
          <a:prstGeom prst="rect">
            <a:avLst/>
          </a:prstGeom>
          <a:noFill/>
        </p:spPr>
      </p:pic>
      <p:pic>
        <p:nvPicPr>
          <p:cNvPr id="9" name="Picture 9" descr="http://demosfen-plus.ucoz.ru/kartinri/k4.png"/>
          <p:cNvPicPr>
            <a:picLocks noChangeAspect="1" noChangeArrowheads="1"/>
          </p:cNvPicPr>
          <p:nvPr/>
        </p:nvPicPr>
        <p:blipFill>
          <a:blip r:embed="rId6" cstate="print"/>
          <a:srcRect/>
          <a:stretch>
            <a:fillRect/>
          </a:stretch>
        </p:blipFill>
        <p:spPr bwMode="auto">
          <a:xfrm>
            <a:off x="6929454" y="2714652"/>
            <a:ext cx="2071670" cy="2071670"/>
          </a:xfrm>
          <a:prstGeom prst="rect">
            <a:avLst/>
          </a:prstGeom>
          <a:noFill/>
        </p:spPr>
      </p:pic>
      <p:pic>
        <p:nvPicPr>
          <p:cNvPr id="10" name="Picture 12" descr="http://demosfen-plus.ucoz.ru/kartinri/k5.png"/>
          <p:cNvPicPr>
            <a:picLocks noChangeAspect="1" noChangeArrowheads="1"/>
          </p:cNvPicPr>
          <p:nvPr/>
        </p:nvPicPr>
        <p:blipFill>
          <a:blip r:embed="rId7" cstate="print"/>
          <a:srcRect/>
          <a:stretch>
            <a:fillRect/>
          </a:stretch>
        </p:blipFill>
        <p:spPr bwMode="auto">
          <a:xfrm>
            <a:off x="0" y="5214950"/>
            <a:ext cx="1928794" cy="1941653"/>
          </a:xfrm>
          <a:prstGeom prst="rect">
            <a:avLst/>
          </a:prstGeom>
          <a:noFill/>
        </p:spPr>
      </p:pic>
      <p:pic>
        <p:nvPicPr>
          <p:cNvPr id="11" name="Picture 15" descr="http://demosfen-plus.ucoz.ru/kartinri/k6.png"/>
          <p:cNvPicPr>
            <a:picLocks noChangeAspect="1" noChangeArrowheads="1"/>
          </p:cNvPicPr>
          <p:nvPr/>
        </p:nvPicPr>
        <p:blipFill>
          <a:blip r:embed="rId8" cstate="print"/>
          <a:srcRect/>
          <a:stretch>
            <a:fillRect/>
          </a:stretch>
        </p:blipFill>
        <p:spPr bwMode="auto">
          <a:xfrm>
            <a:off x="2357422" y="5214950"/>
            <a:ext cx="1928826" cy="1915969"/>
          </a:xfrm>
          <a:prstGeom prst="rect">
            <a:avLst/>
          </a:prstGeom>
          <a:noFill/>
        </p:spPr>
      </p:pic>
      <p:pic>
        <p:nvPicPr>
          <p:cNvPr id="12" name="Picture 18" descr="http://demosfen-plus.ucoz.ru/kartinri/k4.png"/>
          <p:cNvPicPr>
            <a:picLocks noChangeAspect="1" noChangeArrowheads="1"/>
          </p:cNvPicPr>
          <p:nvPr/>
        </p:nvPicPr>
        <p:blipFill>
          <a:blip r:embed="rId6" cstate="print"/>
          <a:srcRect/>
          <a:stretch>
            <a:fillRect/>
          </a:stretch>
        </p:blipFill>
        <p:spPr bwMode="auto">
          <a:xfrm>
            <a:off x="4857752" y="5214950"/>
            <a:ext cx="1928826" cy="1928826"/>
          </a:xfrm>
          <a:prstGeom prst="rect">
            <a:avLst/>
          </a:prstGeom>
          <a:noFill/>
        </p:spPr>
      </p:pic>
      <p:pic>
        <p:nvPicPr>
          <p:cNvPr id="13" name="Picture 21" descr="http://demosfen-plus.ucoz.ru/kartinri/k7.png"/>
          <p:cNvPicPr>
            <a:picLocks noChangeAspect="1" noChangeArrowheads="1"/>
          </p:cNvPicPr>
          <p:nvPr/>
        </p:nvPicPr>
        <p:blipFill>
          <a:blip r:embed="rId9" cstate="print"/>
          <a:srcRect/>
          <a:stretch>
            <a:fillRect/>
          </a:stretch>
        </p:blipFill>
        <p:spPr bwMode="auto">
          <a:xfrm>
            <a:off x="7000892" y="5286388"/>
            <a:ext cx="1903445" cy="185738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0" y="714354"/>
          <a:ext cx="9144000" cy="6311717"/>
        </p:xfrm>
        <a:graphic>
          <a:graphicData uri="http://schemas.openxmlformats.org/drawingml/2006/table">
            <a:tbl>
              <a:tblPr firstRow="1" bandRow="1">
                <a:tableStyleId>{5C22544A-7EE6-4342-B048-85BDC9FD1C3A}</a:tableStyleId>
              </a:tblPr>
              <a:tblGrid>
                <a:gridCol w="2286000"/>
                <a:gridCol w="2286000"/>
                <a:gridCol w="2286000"/>
                <a:gridCol w="2286000"/>
              </a:tblGrid>
              <a:tr h="6729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9. Фокус</a:t>
                      </a:r>
                      <a:endParaRPr lang="ru-RU" sz="1800" dirty="0" smtClean="0">
                        <a:solidFill>
                          <a:schemeClr val="bg1"/>
                        </a:solidFill>
                        <a:latin typeface="verdana"/>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10. Грибок</a:t>
                      </a:r>
                      <a:endParaRPr lang="ru-RU" sz="1800" dirty="0" smtClean="0">
                        <a:solidFill>
                          <a:schemeClr val="bg1"/>
                        </a:solidFill>
                        <a:latin typeface="verdana"/>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11. Гармошка</a:t>
                      </a:r>
                      <a:endParaRPr lang="ru-RU" sz="1800" dirty="0" smtClean="0">
                        <a:solidFill>
                          <a:schemeClr val="bg1"/>
                        </a:solidFill>
                        <a:latin typeface="verdana"/>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bg1"/>
                          </a:solidFill>
                          <a:latin typeface="verdana"/>
                        </a:rPr>
                        <a:t>12.</a:t>
                      </a:r>
                      <a:r>
                        <a:rPr lang="ru-RU" sz="1800" b="1" baseline="0" dirty="0" smtClean="0">
                          <a:solidFill>
                            <a:schemeClr val="bg1"/>
                          </a:solidFill>
                          <a:latin typeface="verdana"/>
                        </a:rPr>
                        <a:t> </a:t>
                      </a:r>
                      <a:r>
                        <a:rPr lang="ru-RU" sz="1800" b="1" dirty="0" smtClean="0">
                          <a:solidFill>
                            <a:schemeClr val="bg1"/>
                          </a:solidFill>
                          <a:latin typeface="verdana"/>
                        </a:rPr>
                        <a:t>Пощелкать кончиком языка</a:t>
                      </a:r>
                      <a:endParaRPr lang="ru-RU" sz="1800" dirty="0" smtClean="0">
                        <a:solidFill>
                          <a:schemeClr val="bg1"/>
                        </a:solidFill>
                        <a:latin typeface="verdana"/>
                      </a:endParaRPr>
                    </a:p>
                    <a:p>
                      <a:endParaRPr lang="ru-RU" dirty="0"/>
                    </a:p>
                  </a:txBody>
                  <a:tcPr/>
                </a:tc>
              </a:tr>
              <a:tr h="2383182">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r h="672939">
                <a:tc>
                  <a:txBody>
                    <a:bodyPr/>
                    <a:lstStyle/>
                    <a:p>
                      <a:pPr algn="ctr"/>
                      <a:r>
                        <a:rPr lang="ru-RU" sz="1800" b="1" dirty="0" smtClean="0">
                          <a:solidFill>
                            <a:schemeClr val="accent3">
                              <a:lumMod val="50000"/>
                            </a:schemeClr>
                          </a:solidFill>
                          <a:latin typeface="verdana"/>
                        </a:rPr>
                        <a:t>13. Лошадка</a:t>
                      </a:r>
                      <a:endParaRPr lang="ru-RU" sz="1800" dirty="0">
                        <a:solidFill>
                          <a:schemeClr val="accent3">
                            <a:lumMod val="50000"/>
                          </a:schemeClr>
                        </a:solidFill>
                        <a:latin typeface="verdan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accent3">
                              <a:lumMod val="50000"/>
                            </a:schemeClr>
                          </a:solidFill>
                          <a:latin typeface="verdana"/>
                        </a:rPr>
                        <a:t>14. Автомат</a:t>
                      </a:r>
                      <a:endParaRPr lang="ru-RU" sz="1800" dirty="0" smtClean="0">
                        <a:solidFill>
                          <a:schemeClr val="accent3">
                            <a:lumMod val="50000"/>
                          </a:schemeClr>
                        </a:solidFill>
                        <a:latin typeface="verdana"/>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accent3">
                              <a:lumMod val="50000"/>
                            </a:schemeClr>
                          </a:solidFill>
                          <a:latin typeface="verdana"/>
                        </a:rPr>
                        <a:t>15. Индюк</a:t>
                      </a:r>
                    </a:p>
                    <a:p>
                      <a:endParaRPr lang="ru-RU" dirty="0"/>
                    </a:p>
                  </a:txBody>
                  <a:tcPr/>
                </a:tc>
                <a:tc>
                  <a:txBody>
                    <a:bodyPr/>
                    <a:lstStyle/>
                    <a:p>
                      <a:pPr marL="114300" marR="152400" algn="ctr">
                        <a:spcAft>
                          <a:spcPts val="0"/>
                        </a:spcAft>
                      </a:pPr>
                      <a:r>
                        <a:rPr lang="ru-RU" sz="1800" b="1" dirty="0" smtClean="0">
                          <a:solidFill>
                            <a:schemeClr val="accent3">
                              <a:lumMod val="50000"/>
                            </a:schemeClr>
                          </a:solidFill>
                          <a:latin typeface="verdana"/>
                        </a:rPr>
                        <a:t>16. Комарик</a:t>
                      </a:r>
                      <a:endParaRPr lang="ru-RU" sz="1800" b="1" dirty="0">
                        <a:solidFill>
                          <a:schemeClr val="accent3">
                            <a:lumMod val="50000"/>
                          </a:schemeClr>
                        </a:solidFill>
                        <a:latin typeface="verdana"/>
                      </a:endParaRPr>
                    </a:p>
                  </a:txBody>
                  <a:tcPr/>
                </a:tc>
              </a:tr>
              <a:tr h="2066876">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pic>
        <p:nvPicPr>
          <p:cNvPr id="5" name="Picture 2" descr="http://demosfen-plus.ucoz.ru/kartinri/k7.png"/>
          <p:cNvPicPr>
            <a:picLocks noChangeAspect="1" noChangeArrowheads="1"/>
          </p:cNvPicPr>
          <p:nvPr/>
        </p:nvPicPr>
        <p:blipFill>
          <a:blip r:embed="rId2" cstate="print"/>
          <a:srcRect/>
          <a:stretch>
            <a:fillRect/>
          </a:stretch>
        </p:blipFill>
        <p:spPr bwMode="auto">
          <a:xfrm>
            <a:off x="0" y="1857364"/>
            <a:ext cx="2214546" cy="2244074"/>
          </a:xfrm>
          <a:prstGeom prst="rect">
            <a:avLst/>
          </a:prstGeom>
          <a:noFill/>
          <a:ln>
            <a:solidFill>
              <a:srgbClr val="7030A0"/>
            </a:solidFill>
          </a:ln>
        </p:spPr>
      </p:pic>
      <p:pic>
        <p:nvPicPr>
          <p:cNvPr id="6" name="Picture 5" descr="http://demosfen-plus.ucoz.ru/kartinri/k8.png"/>
          <p:cNvPicPr>
            <a:picLocks noChangeAspect="1" noChangeArrowheads="1"/>
          </p:cNvPicPr>
          <p:nvPr/>
        </p:nvPicPr>
        <p:blipFill>
          <a:blip r:embed="rId3" cstate="print"/>
          <a:srcRect/>
          <a:stretch>
            <a:fillRect/>
          </a:stretch>
        </p:blipFill>
        <p:spPr bwMode="auto">
          <a:xfrm>
            <a:off x="2357422" y="1857364"/>
            <a:ext cx="2214578" cy="2214578"/>
          </a:xfrm>
          <a:prstGeom prst="rect">
            <a:avLst/>
          </a:prstGeom>
          <a:noFill/>
          <a:ln>
            <a:solidFill>
              <a:srgbClr val="7030A0"/>
            </a:solidFill>
          </a:ln>
        </p:spPr>
      </p:pic>
      <p:pic>
        <p:nvPicPr>
          <p:cNvPr id="7" name="Picture 8" descr="http://demosfen-plus.ucoz.ru/kartinri/k8.png"/>
          <p:cNvPicPr>
            <a:picLocks noChangeAspect="1" noChangeArrowheads="1"/>
          </p:cNvPicPr>
          <p:nvPr/>
        </p:nvPicPr>
        <p:blipFill>
          <a:blip r:embed="rId3" cstate="print"/>
          <a:srcRect/>
          <a:stretch>
            <a:fillRect/>
          </a:stretch>
        </p:blipFill>
        <p:spPr bwMode="auto">
          <a:xfrm>
            <a:off x="4714876" y="1857364"/>
            <a:ext cx="2214578" cy="2286016"/>
          </a:xfrm>
          <a:prstGeom prst="rect">
            <a:avLst/>
          </a:prstGeom>
          <a:noFill/>
          <a:ln>
            <a:solidFill>
              <a:srgbClr val="7030A0"/>
            </a:solidFill>
          </a:ln>
        </p:spPr>
      </p:pic>
      <p:pic>
        <p:nvPicPr>
          <p:cNvPr id="8" name="Picture 11" descr="http://demosfen-plus.ucoz.ru/kartinri/k4.png"/>
          <p:cNvPicPr>
            <a:picLocks noChangeAspect="1" noChangeArrowheads="1"/>
          </p:cNvPicPr>
          <p:nvPr/>
        </p:nvPicPr>
        <p:blipFill>
          <a:blip r:embed="rId4" cstate="print"/>
          <a:srcRect/>
          <a:stretch>
            <a:fillRect/>
          </a:stretch>
        </p:blipFill>
        <p:spPr bwMode="auto">
          <a:xfrm>
            <a:off x="6929454" y="1857364"/>
            <a:ext cx="2214546" cy="2285984"/>
          </a:xfrm>
          <a:prstGeom prst="rect">
            <a:avLst/>
          </a:prstGeom>
          <a:noFill/>
          <a:ln>
            <a:solidFill>
              <a:srgbClr val="7030A0"/>
            </a:solidFill>
          </a:ln>
        </p:spPr>
      </p:pic>
      <p:pic>
        <p:nvPicPr>
          <p:cNvPr id="11" name="Picture 14" descr="http://demosfen-plus.ucoz.ru/kartinri/k6.png"/>
          <p:cNvPicPr>
            <a:picLocks noChangeAspect="1" noChangeArrowheads="1"/>
          </p:cNvPicPr>
          <p:nvPr/>
        </p:nvPicPr>
        <p:blipFill>
          <a:blip r:embed="rId5" cstate="print"/>
          <a:srcRect/>
          <a:stretch>
            <a:fillRect/>
          </a:stretch>
        </p:blipFill>
        <p:spPr bwMode="auto">
          <a:xfrm>
            <a:off x="0" y="4929198"/>
            <a:ext cx="2157522" cy="2143140"/>
          </a:xfrm>
          <a:prstGeom prst="rect">
            <a:avLst/>
          </a:prstGeom>
          <a:noFill/>
          <a:ln>
            <a:solidFill>
              <a:srgbClr val="7030A0"/>
            </a:solidFill>
          </a:ln>
        </p:spPr>
      </p:pic>
      <p:pic>
        <p:nvPicPr>
          <p:cNvPr id="12" name="Picture 17" descr="http://demosfen-plus.ucoz.ru/kartinri/k9.png"/>
          <p:cNvPicPr>
            <a:picLocks noChangeAspect="1" noChangeArrowheads="1"/>
          </p:cNvPicPr>
          <p:nvPr/>
        </p:nvPicPr>
        <p:blipFill>
          <a:blip r:embed="rId6" cstate="print"/>
          <a:srcRect/>
          <a:stretch>
            <a:fillRect/>
          </a:stretch>
        </p:blipFill>
        <p:spPr bwMode="auto">
          <a:xfrm>
            <a:off x="2428860" y="4929198"/>
            <a:ext cx="2143140" cy="2128854"/>
          </a:xfrm>
          <a:prstGeom prst="rect">
            <a:avLst/>
          </a:prstGeom>
          <a:noFill/>
          <a:ln>
            <a:solidFill>
              <a:srgbClr val="7030A0"/>
            </a:solidFill>
          </a:ln>
        </p:spPr>
      </p:pic>
      <p:pic>
        <p:nvPicPr>
          <p:cNvPr id="13" name="Picture 20" descr="http://demosfen-plus.ucoz.ru/kartinri/k10.png"/>
          <p:cNvPicPr>
            <a:picLocks noChangeAspect="1" noChangeArrowheads="1"/>
          </p:cNvPicPr>
          <p:nvPr/>
        </p:nvPicPr>
        <p:blipFill>
          <a:blip r:embed="rId7" cstate="print"/>
          <a:srcRect/>
          <a:stretch>
            <a:fillRect/>
          </a:stretch>
        </p:blipFill>
        <p:spPr bwMode="auto">
          <a:xfrm>
            <a:off x="4714876" y="4929174"/>
            <a:ext cx="2071702" cy="2071702"/>
          </a:xfrm>
          <a:prstGeom prst="rect">
            <a:avLst/>
          </a:prstGeom>
          <a:noFill/>
          <a:ln>
            <a:solidFill>
              <a:srgbClr val="7030A0"/>
            </a:solidFill>
          </a:ln>
        </p:spPr>
      </p:pic>
      <p:pic>
        <p:nvPicPr>
          <p:cNvPr id="14" name="Picture 23" descr="http://demosfen-plus.ucoz.ru/kartinri/k9.png"/>
          <p:cNvPicPr>
            <a:picLocks noChangeAspect="1" noChangeArrowheads="1"/>
          </p:cNvPicPr>
          <p:nvPr/>
        </p:nvPicPr>
        <p:blipFill>
          <a:blip r:embed="rId6" cstate="print"/>
          <a:srcRect/>
          <a:stretch>
            <a:fillRect/>
          </a:stretch>
        </p:blipFill>
        <p:spPr bwMode="auto">
          <a:xfrm>
            <a:off x="6915518" y="4857760"/>
            <a:ext cx="2228481" cy="2213626"/>
          </a:xfrm>
          <a:prstGeom prst="rect">
            <a:avLst/>
          </a:prstGeom>
          <a:noFill/>
          <a:ln>
            <a:solidFill>
              <a:srgbClr val="7030A0"/>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57166"/>
            <a:ext cx="8229600" cy="1143000"/>
          </a:xfrm>
        </p:spPr>
        <p:txBody>
          <a:bodyPr/>
          <a:lstStyle/>
          <a:p>
            <a:r>
              <a:rPr lang="ru-RU" dirty="0" smtClean="0">
                <a:solidFill>
                  <a:schemeClr val="tx1"/>
                </a:solidFill>
                <a:latin typeface="Times New Roman" pitchFamily="18" charset="0"/>
                <a:cs typeface="Times New Roman" pitchFamily="18" charset="0"/>
              </a:rPr>
              <a:t>Фонетик </a:t>
            </a:r>
            <a:r>
              <a:rPr lang="tt-RU" dirty="0" smtClean="0">
                <a:solidFill>
                  <a:schemeClr val="tx1"/>
                </a:solidFill>
                <a:latin typeface="Times New Roman" pitchFamily="18" charset="0"/>
                <a:cs typeface="Times New Roman" pitchFamily="18" charset="0"/>
              </a:rPr>
              <a:t>күнегүләр</a:t>
            </a:r>
            <a:endParaRPr lang="ru-RU"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tt-RU" dirty="0" smtClean="0"/>
              <a:t>1. Эт ничек ырылдый ?(Р-р-р). </a:t>
            </a:r>
          </a:p>
          <a:p>
            <a:r>
              <a:rPr lang="tt-RU" dirty="0" smtClean="0"/>
              <a:t> 2. Песи ничек мырлый? (Мыр-р-р)</a:t>
            </a:r>
          </a:p>
          <a:p>
            <a:pPr>
              <a:buNone/>
            </a:pPr>
            <a:endParaRPr lang="ru-RU" dirty="0"/>
          </a:p>
        </p:txBody>
      </p:sp>
      <p:pic>
        <p:nvPicPr>
          <p:cNvPr id="4" name="Рисунок 3" descr="http://im6-tub-ru.yandex.net/i?id=532767184-51-72&amp;n=21"/>
          <p:cNvPicPr/>
          <p:nvPr/>
        </p:nvPicPr>
        <p:blipFill>
          <a:blip r:embed="rId2" cstate="print"/>
          <a:srcRect/>
          <a:stretch>
            <a:fillRect/>
          </a:stretch>
        </p:blipFill>
        <p:spPr bwMode="auto">
          <a:xfrm>
            <a:off x="214282" y="3571876"/>
            <a:ext cx="4143404" cy="3000386"/>
          </a:xfrm>
          <a:prstGeom prst="rect">
            <a:avLst/>
          </a:prstGeom>
          <a:noFill/>
          <a:ln w="9525">
            <a:noFill/>
            <a:miter lim="800000"/>
            <a:headEnd/>
            <a:tailEnd/>
          </a:ln>
        </p:spPr>
      </p:pic>
      <p:pic>
        <p:nvPicPr>
          <p:cNvPr id="5" name="Рисунок 4" descr="http://im5-tub-ru.yandex.net/i?id=101314310-07-72&amp;n=21"/>
          <p:cNvPicPr/>
          <p:nvPr/>
        </p:nvPicPr>
        <p:blipFill>
          <a:blip r:embed="rId3" cstate="print"/>
          <a:srcRect/>
          <a:stretch>
            <a:fillRect/>
          </a:stretch>
        </p:blipFill>
        <p:spPr bwMode="auto">
          <a:xfrm>
            <a:off x="4714876" y="3643314"/>
            <a:ext cx="4143404" cy="2928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71480"/>
            <a:ext cx="8229600" cy="1143000"/>
          </a:xfrm>
        </p:spPr>
        <p:txBody>
          <a:bodyPr>
            <a:normAutofit fontScale="90000"/>
          </a:bodyPr>
          <a:lstStyle/>
          <a:p>
            <a:pPr algn="ctr"/>
            <a:r>
              <a:rPr lang="en-US" b="1" dirty="0" smtClean="0">
                <a:solidFill>
                  <a:schemeClr val="tx1"/>
                </a:solidFill>
              </a:rPr>
              <a:t>[</a:t>
            </a:r>
            <a:r>
              <a:rPr lang="ru-RU" b="1" dirty="0" smtClean="0">
                <a:solidFill>
                  <a:schemeClr val="tx1"/>
                </a:solidFill>
              </a:rPr>
              <a:t>Р</a:t>
            </a:r>
            <a:r>
              <a:rPr lang="en-US" b="1" dirty="0" smtClean="0">
                <a:solidFill>
                  <a:schemeClr val="tx1"/>
                </a:solidFill>
              </a:rPr>
              <a:t>]</a:t>
            </a:r>
            <a:r>
              <a:rPr lang="ru-RU" dirty="0" smtClean="0">
                <a:solidFill>
                  <a:schemeClr val="tx1"/>
                </a:solidFill>
              </a:rPr>
              <a:t/>
            </a:r>
            <a:br>
              <a:rPr lang="ru-RU" dirty="0" smtClean="0">
                <a:solidFill>
                  <a:schemeClr val="tx1"/>
                </a:solidFill>
              </a:rPr>
            </a:br>
            <a:endParaRPr lang="ru-RU" dirty="0">
              <a:solidFill>
                <a:schemeClr val="tx1"/>
              </a:solidFill>
            </a:endParaRPr>
          </a:p>
        </p:txBody>
      </p:sp>
      <p:graphicFrame>
        <p:nvGraphicFramePr>
          <p:cNvPr id="4" name="Содержимое 3"/>
          <p:cNvGraphicFramePr>
            <a:graphicFrameLocks noGrp="1"/>
          </p:cNvGraphicFramePr>
          <p:nvPr>
            <p:ph idx="1"/>
          </p:nvPr>
        </p:nvGraphicFramePr>
        <p:xfrm>
          <a:off x="0" y="1571604"/>
          <a:ext cx="9144000" cy="5286396"/>
        </p:xfrm>
        <a:graphic>
          <a:graphicData uri="http://schemas.openxmlformats.org/drawingml/2006/table">
            <a:tbl>
              <a:tblPr firstRow="1" bandRow="1">
                <a:tableStyleId>{5C22544A-7EE6-4342-B048-85BDC9FD1C3A}</a:tableStyleId>
              </a:tblPr>
              <a:tblGrid>
                <a:gridCol w="2286000"/>
                <a:gridCol w="2286000"/>
                <a:gridCol w="2286000"/>
                <a:gridCol w="2286000"/>
              </a:tblGrid>
              <a:tr h="2643198">
                <a:tc>
                  <a:txBody>
                    <a:bodyPr/>
                    <a:lstStyle/>
                    <a:p>
                      <a:pPr algn="ctr"/>
                      <a:r>
                        <a:rPr lang="ru-RU" u="sng" dirty="0" smtClean="0"/>
                        <a:t>р</a:t>
                      </a:r>
                      <a:r>
                        <a:rPr lang="ru-RU" dirty="0" smtClean="0"/>
                        <a:t>оза</a:t>
                      </a:r>
                      <a:endParaRPr lang="ru-RU" dirty="0"/>
                    </a:p>
                  </a:txBody>
                  <a:tcPr/>
                </a:tc>
                <a:tc>
                  <a:txBody>
                    <a:bodyPr/>
                    <a:lstStyle/>
                    <a:p>
                      <a:pPr algn="ctr"/>
                      <a:r>
                        <a:rPr lang="ru-RU" dirty="0" err="1" smtClean="0"/>
                        <a:t>ку</a:t>
                      </a:r>
                      <a:r>
                        <a:rPr lang="ru-RU" u="sng" dirty="0" err="1" smtClean="0"/>
                        <a:t>р</a:t>
                      </a:r>
                      <a:r>
                        <a:rPr lang="ru-RU" dirty="0" err="1" smtClean="0"/>
                        <a:t>чак</a:t>
                      </a:r>
                      <a:endParaRPr lang="ru-RU" dirty="0"/>
                    </a:p>
                  </a:txBody>
                  <a:tcPr/>
                </a:tc>
                <a:tc>
                  <a:txBody>
                    <a:bodyPr/>
                    <a:lstStyle/>
                    <a:p>
                      <a:pPr algn="ctr"/>
                      <a:r>
                        <a:rPr lang="ru-RU" dirty="0" err="1" smtClean="0"/>
                        <a:t>кыя</a:t>
                      </a:r>
                      <a:r>
                        <a:rPr lang="ru-RU" u="sng" dirty="0" err="1" smtClean="0"/>
                        <a:t>р</a:t>
                      </a:r>
                      <a:endParaRPr lang="ru-RU" u="sng"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ru-RU" sz="1800" b="1" u="sng" kern="1200" dirty="0" smtClean="0">
                          <a:solidFill>
                            <a:schemeClr val="lt1"/>
                          </a:solidFill>
                          <a:latin typeface="+mn-lt"/>
                          <a:ea typeface="+mn-ea"/>
                          <a:cs typeface="+mn-cs"/>
                        </a:rPr>
                        <a:t> р</a:t>
                      </a:r>
                      <a:r>
                        <a:rPr kumimoji="0" lang="ru-RU" sz="1800" b="1" kern="1200" dirty="0" smtClean="0">
                          <a:solidFill>
                            <a:schemeClr val="lt1"/>
                          </a:solidFill>
                          <a:latin typeface="+mn-lt"/>
                          <a:ea typeface="+mn-ea"/>
                          <a:cs typeface="+mn-cs"/>
                        </a:rPr>
                        <a:t>омашка</a:t>
                      </a:r>
                    </a:p>
                    <a:p>
                      <a:endParaRPr lang="ru-RU" dirty="0"/>
                    </a:p>
                  </a:txBody>
                  <a:tcPr/>
                </a:tc>
              </a:tr>
              <a:tr h="2643198">
                <a:tc>
                  <a:txBody>
                    <a:bodyPr/>
                    <a:lstStyle/>
                    <a:p>
                      <a:pPr algn="ctr"/>
                      <a:r>
                        <a:rPr lang="ru-RU" u="sng" dirty="0" smtClean="0"/>
                        <a:t>р</a:t>
                      </a:r>
                      <a:r>
                        <a:rPr lang="ru-RU" dirty="0" smtClean="0"/>
                        <a:t>адио</a:t>
                      </a:r>
                      <a:endParaRPr lang="ru-RU" dirty="0"/>
                    </a:p>
                  </a:txBody>
                  <a:tcPr/>
                </a:tc>
                <a:tc>
                  <a:txBody>
                    <a:bodyPr/>
                    <a:lstStyle/>
                    <a:p>
                      <a:pPr algn="ctr"/>
                      <a:r>
                        <a:rPr lang="ru-RU" dirty="0" err="1" smtClean="0"/>
                        <a:t>ка</a:t>
                      </a:r>
                      <a:r>
                        <a:rPr lang="ru-RU" u="sng" dirty="0" err="1" smtClean="0"/>
                        <a:t>р</a:t>
                      </a:r>
                      <a:r>
                        <a:rPr lang="ru-RU" dirty="0" err="1" smtClean="0"/>
                        <a:t>быз</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ru-RU" sz="1800" kern="1200" dirty="0" err="1" smtClean="0">
                          <a:solidFill>
                            <a:schemeClr val="dk1"/>
                          </a:solidFill>
                          <a:latin typeface="+mn-lt"/>
                          <a:ea typeface="+mn-ea"/>
                          <a:cs typeface="+mn-cs"/>
                        </a:rPr>
                        <a:t>сые</a:t>
                      </a:r>
                      <a:r>
                        <a:rPr kumimoji="0" lang="ru-RU" sz="1800" u="sng" kern="1200" dirty="0" err="1" smtClean="0">
                          <a:solidFill>
                            <a:schemeClr val="dk1"/>
                          </a:solidFill>
                          <a:latin typeface="+mn-lt"/>
                          <a:ea typeface="+mn-ea"/>
                          <a:cs typeface="+mn-cs"/>
                        </a:rPr>
                        <a:t>р</a:t>
                      </a:r>
                      <a:endParaRPr kumimoji="0" lang="ru-RU" sz="1800" u="sng" kern="1200" dirty="0" smtClean="0">
                        <a:solidFill>
                          <a:schemeClr val="dk1"/>
                        </a:solidFill>
                        <a:latin typeface="+mn-lt"/>
                        <a:ea typeface="+mn-ea"/>
                        <a:cs typeface="+mn-cs"/>
                      </a:endParaRPr>
                    </a:p>
                    <a:p>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ru-RU" sz="1800" kern="1200" dirty="0" err="1" smtClean="0">
                          <a:solidFill>
                            <a:schemeClr val="dk1"/>
                          </a:solidFill>
                          <a:latin typeface="+mn-lt"/>
                          <a:ea typeface="+mn-ea"/>
                          <a:cs typeface="+mn-cs"/>
                        </a:rPr>
                        <a:t>у</a:t>
                      </a:r>
                      <a:r>
                        <a:rPr kumimoji="0" lang="ru-RU" sz="1800" u="sng" kern="1200" dirty="0" err="1" smtClean="0">
                          <a:solidFill>
                            <a:schemeClr val="dk1"/>
                          </a:solidFill>
                          <a:latin typeface="+mn-lt"/>
                          <a:ea typeface="+mn-ea"/>
                          <a:cs typeface="+mn-cs"/>
                        </a:rPr>
                        <a:t>р</a:t>
                      </a:r>
                      <a:r>
                        <a:rPr kumimoji="0" lang="ru-RU" sz="1800" kern="1200" dirty="0" err="1" smtClean="0">
                          <a:solidFill>
                            <a:schemeClr val="dk1"/>
                          </a:solidFill>
                          <a:latin typeface="+mn-lt"/>
                          <a:ea typeface="+mn-ea"/>
                          <a:cs typeface="+mn-cs"/>
                        </a:rPr>
                        <a:t>ындык</a:t>
                      </a:r>
                      <a:endParaRPr kumimoji="0" lang="ru-RU" sz="1800" kern="1200" dirty="0" smtClean="0">
                        <a:solidFill>
                          <a:schemeClr val="dk1"/>
                        </a:solidFill>
                        <a:latin typeface="+mn-lt"/>
                        <a:ea typeface="+mn-ea"/>
                        <a:cs typeface="+mn-cs"/>
                      </a:endParaRPr>
                    </a:p>
                    <a:p>
                      <a:endParaRPr lang="ru-RU" dirty="0"/>
                    </a:p>
                  </a:txBody>
                  <a:tcPr/>
                </a:tc>
              </a:tr>
            </a:tbl>
          </a:graphicData>
        </a:graphic>
      </p:graphicFrame>
      <p:pic>
        <p:nvPicPr>
          <p:cNvPr id="5" name="Рисунок 4" descr="http://im7-tub-ru.yandex.net/i?id=55523251-66-72&amp;n=21"/>
          <p:cNvPicPr/>
          <p:nvPr/>
        </p:nvPicPr>
        <p:blipFill>
          <a:blip r:embed="rId2" cstate="print"/>
          <a:srcRect/>
          <a:stretch>
            <a:fillRect/>
          </a:stretch>
        </p:blipFill>
        <p:spPr bwMode="auto">
          <a:xfrm>
            <a:off x="428596" y="2143116"/>
            <a:ext cx="1390650" cy="2045074"/>
          </a:xfrm>
          <a:prstGeom prst="rect">
            <a:avLst/>
          </a:prstGeom>
          <a:noFill/>
          <a:ln w="9525">
            <a:noFill/>
            <a:miter lim="800000"/>
            <a:headEnd/>
            <a:tailEnd/>
          </a:ln>
        </p:spPr>
      </p:pic>
      <p:pic>
        <p:nvPicPr>
          <p:cNvPr id="6" name="Рисунок 5" descr="http://im5-tub-ru.yandex.net/i?id=27028695-39-72&amp;n=21"/>
          <p:cNvPicPr/>
          <p:nvPr/>
        </p:nvPicPr>
        <p:blipFill>
          <a:blip r:embed="rId3" cstate="print"/>
          <a:srcRect/>
          <a:stretch>
            <a:fillRect/>
          </a:stretch>
        </p:blipFill>
        <p:spPr bwMode="auto">
          <a:xfrm>
            <a:off x="2857488" y="2285992"/>
            <a:ext cx="1338517" cy="1876425"/>
          </a:xfrm>
          <a:prstGeom prst="rect">
            <a:avLst/>
          </a:prstGeom>
          <a:noFill/>
          <a:ln w="9525">
            <a:noFill/>
            <a:miter lim="800000"/>
            <a:headEnd/>
            <a:tailEnd/>
          </a:ln>
        </p:spPr>
      </p:pic>
      <p:pic>
        <p:nvPicPr>
          <p:cNvPr id="7" name="Рисунок 6" descr="http://im7-tub-ru.yandex.net/i?id=442319992-44-72&amp;n=21"/>
          <p:cNvPicPr/>
          <p:nvPr/>
        </p:nvPicPr>
        <p:blipFill>
          <a:blip r:embed="rId4" cstate="print"/>
          <a:srcRect/>
          <a:stretch>
            <a:fillRect/>
          </a:stretch>
        </p:blipFill>
        <p:spPr bwMode="auto">
          <a:xfrm>
            <a:off x="4643438" y="2643192"/>
            <a:ext cx="2219325" cy="1428750"/>
          </a:xfrm>
          <a:prstGeom prst="rect">
            <a:avLst/>
          </a:prstGeom>
          <a:noFill/>
          <a:ln w="9525">
            <a:noFill/>
            <a:miter lim="800000"/>
            <a:headEnd/>
            <a:tailEnd/>
          </a:ln>
        </p:spPr>
      </p:pic>
      <p:pic>
        <p:nvPicPr>
          <p:cNvPr id="8" name="Рисунок 7" descr="http://im0-tub-ru.yandex.net/i?id=116977072-10-72&amp;n=21"/>
          <p:cNvPicPr/>
          <p:nvPr/>
        </p:nvPicPr>
        <p:blipFill>
          <a:blip r:embed="rId5" cstate="print"/>
          <a:srcRect/>
          <a:stretch>
            <a:fillRect/>
          </a:stretch>
        </p:blipFill>
        <p:spPr bwMode="auto">
          <a:xfrm>
            <a:off x="7000892" y="2428868"/>
            <a:ext cx="1714500" cy="1691941"/>
          </a:xfrm>
          <a:prstGeom prst="rect">
            <a:avLst/>
          </a:prstGeom>
          <a:noFill/>
          <a:ln w="9525">
            <a:noFill/>
            <a:miter lim="800000"/>
            <a:headEnd/>
            <a:tailEnd/>
          </a:ln>
        </p:spPr>
      </p:pic>
      <p:pic>
        <p:nvPicPr>
          <p:cNvPr id="9" name="Рисунок 8" descr="http://im5-tub-ru.yandex.net/i?id=410634791-61-72&amp;n=21"/>
          <p:cNvPicPr/>
          <p:nvPr/>
        </p:nvPicPr>
        <p:blipFill>
          <a:blip r:embed="rId6" cstate="print"/>
          <a:srcRect/>
          <a:stretch>
            <a:fillRect/>
          </a:stretch>
        </p:blipFill>
        <p:spPr bwMode="auto">
          <a:xfrm>
            <a:off x="214282" y="4786322"/>
            <a:ext cx="1933575" cy="1676510"/>
          </a:xfrm>
          <a:prstGeom prst="rect">
            <a:avLst/>
          </a:prstGeom>
          <a:noFill/>
          <a:ln w="9525">
            <a:noFill/>
            <a:miter lim="800000"/>
            <a:headEnd/>
            <a:tailEnd/>
          </a:ln>
        </p:spPr>
      </p:pic>
      <p:pic>
        <p:nvPicPr>
          <p:cNvPr id="10" name="Рисунок 9" descr="http://im6-tub-ru.yandex.net/i?id=172396051-08-72&amp;n=21"/>
          <p:cNvPicPr/>
          <p:nvPr/>
        </p:nvPicPr>
        <p:blipFill>
          <a:blip r:embed="rId7" cstate="print"/>
          <a:srcRect/>
          <a:stretch>
            <a:fillRect/>
          </a:stretch>
        </p:blipFill>
        <p:spPr bwMode="auto">
          <a:xfrm>
            <a:off x="2357422" y="4857760"/>
            <a:ext cx="2065274" cy="1647825"/>
          </a:xfrm>
          <a:prstGeom prst="rect">
            <a:avLst/>
          </a:prstGeom>
          <a:noFill/>
          <a:ln w="9525">
            <a:noFill/>
            <a:miter lim="800000"/>
            <a:headEnd/>
            <a:tailEnd/>
          </a:ln>
        </p:spPr>
      </p:pic>
      <p:pic>
        <p:nvPicPr>
          <p:cNvPr id="11" name="Рисунок 10" descr="http://im2-tub-ru.yandex.net/i?id=251972801-10-72&amp;n=21"/>
          <p:cNvPicPr/>
          <p:nvPr/>
        </p:nvPicPr>
        <p:blipFill>
          <a:blip r:embed="rId8" cstate="print"/>
          <a:srcRect/>
          <a:stretch>
            <a:fillRect/>
          </a:stretch>
        </p:blipFill>
        <p:spPr bwMode="auto">
          <a:xfrm>
            <a:off x="4714876" y="5000636"/>
            <a:ext cx="2076450" cy="1428750"/>
          </a:xfrm>
          <a:prstGeom prst="rect">
            <a:avLst/>
          </a:prstGeom>
          <a:noFill/>
          <a:ln w="9525">
            <a:noFill/>
            <a:miter lim="800000"/>
            <a:headEnd/>
            <a:tailEnd/>
          </a:ln>
        </p:spPr>
      </p:pic>
      <p:pic>
        <p:nvPicPr>
          <p:cNvPr id="12" name="Рисунок 11" descr="http://im7-tub-ru.yandex.net/i?id=337193944-13-72&amp;n=21"/>
          <p:cNvPicPr/>
          <p:nvPr/>
        </p:nvPicPr>
        <p:blipFill>
          <a:blip r:embed="rId9" cstate="print"/>
          <a:srcRect/>
          <a:stretch>
            <a:fillRect/>
          </a:stretch>
        </p:blipFill>
        <p:spPr bwMode="auto">
          <a:xfrm>
            <a:off x="7286644" y="4857760"/>
            <a:ext cx="1228725" cy="17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214422"/>
            <a:ext cx="7929618" cy="357190"/>
          </a:xfrm>
        </p:spPr>
        <p:txBody>
          <a:bodyPr>
            <a:normAutofit fontScale="90000"/>
          </a:bodyPr>
          <a:lstStyle/>
          <a:p>
            <a:r>
              <a:rPr lang="ru-RU" u="sng" dirty="0" smtClean="0">
                <a:solidFill>
                  <a:schemeClr val="tx1"/>
                </a:solidFill>
                <a:hlinkClick r:id="rId2"/>
              </a:rPr>
              <a:t>Буквы Алфавита - </a:t>
            </a:r>
            <a:r>
              <a:rPr lang="ru-RU" u="sng" dirty="0" err="1" smtClean="0">
                <a:solidFill>
                  <a:schemeClr val="tx1"/>
                </a:solidFill>
                <a:hlinkClick r:id="rId2"/>
              </a:rPr>
              <a:t>Пазлы</a:t>
            </a:r>
            <a:r>
              <a:rPr lang="ru-RU" b="1" dirty="0" smtClean="0"/>
              <a:t/>
            </a:r>
            <a:br>
              <a:rPr lang="ru-RU" b="1" dirty="0" smtClean="0"/>
            </a:br>
            <a:endParaRPr lang="ru-RU" dirty="0"/>
          </a:p>
        </p:txBody>
      </p:sp>
      <p:sp>
        <p:nvSpPr>
          <p:cNvPr id="3" name="Содержимое 2"/>
          <p:cNvSpPr>
            <a:spLocks noGrp="1"/>
          </p:cNvSpPr>
          <p:nvPr>
            <p:ph idx="1"/>
          </p:nvPr>
        </p:nvSpPr>
        <p:spPr>
          <a:xfrm>
            <a:off x="457200" y="1935480"/>
            <a:ext cx="3186106" cy="3708098"/>
          </a:xfrm>
        </p:spPr>
        <p:txBody>
          <a:bodyPr>
            <a:normAutofit fontScale="85000" lnSpcReduction="20000"/>
          </a:bodyPr>
          <a:lstStyle/>
          <a:p>
            <a:r>
              <a:rPr lang="ru-RU" dirty="0" smtClean="0"/>
              <a:t>распечатать картинки с изображением Алфавита, вырезать на каждой картинке окошки с изображением буквы.</a:t>
            </a:r>
            <a:br>
              <a:rPr lang="ru-RU" dirty="0" smtClean="0"/>
            </a:br>
            <a:r>
              <a:rPr lang="ru-RU" dirty="0" smtClean="0"/>
              <a:t>Ребенок должен найти подходящую букву и вставить в окошко картинки.</a:t>
            </a:r>
            <a:endParaRPr lang="ru-RU" dirty="0"/>
          </a:p>
        </p:txBody>
      </p:sp>
      <p:pic>
        <p:nvPicPr>
          <p:cNvPr id="17410" name="Picture 2" descr="%D0%91%D1%83%D0%BA%D0%B2%D0%B0+%D0%A0"/>
          <p:cNvPicPr>
            <a:picLocks noChangeAspect="1" noChangeArrowheads="1"/>
          </p:cNvPicPr>
          <p:nvPr/>
        </p:nvPicPr>
        <p:blipFill>
          <a:blip r:embed="rId3"/>
          <a:srcRect/>
          <a:stretch>
            <a:fillRect/>
          </a:stretch>
        </p:blipFill>
        <p:spPr bwMode="auto">
          <a:xfrm>
            <a:off x="4286248" y="1500174"/>
            <a:ext cx="4000528" cy="4857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357298"/>
            <a:ext cx="8229600" cy="653210"/>
          </a:xfrm>
        </p:spPr>
        <p:txBody>
          <a:bodyPr>
            <a:normAutofit fontScale="90000"/>
          </a:bodyPr>
          <a:lstStyle/>
          <a:p>
            <a:r>
              <a:rPr lang="ru-RU" sz="4400" b="1" dirty="0" smtClean="0">
                <a:solidFill>
                  <a:schemeClr val="tx1"/>
                </a:solidFill>
              </a:rPr>
              <a:t>Цветные двухсторонние карточки с Буквами Алфавита</a:t>
            </a: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Содержимое 2"/>
          <p:cNvSpPr>
            <a:spLocks noGrp="1"/>
          </p:cNvSpPr>
          <p:nvPr>
            <p:ph idx="1"/>
          </p:nvPr>
        </p:nvSpPr>
        <p:spPr>
          <a:xfrm>
            <a:off x="457200" y="1935480"/>
            <a:ext cx="4543428" cy="4389120"/>
          </a:xfrm>
        </p:spPr>
        <p:txBody>
          <a:bodyPr>
            <a:normAutofit fontScale="85000" lnSpcReduction="20000"/>
          </a:bodyPr>
          <a:lstStyle/>
          <a:p>
            <a:r>
              <a:rPr lang="ru-RU" dirty="0" smtClean="0"/>
              <a:t>Необходимо распечатать </a:t>
            </a:r>
            <a:r>
              <a:rPr lang="ru-RU" b="1" dirty="0" smtClean="0"/>
              <a:t>Цветные Карточки с Буквами и Картинками ,</a:t>
            </a:r>
            <a:r>
              <a:rPr lang="ru-RU" dirty="0" smtClean="0"/>
              <a:t> затем разрезать пополам или согнуть пополам, так, чтобы получилась двухсторонняя карточка. С одной стороны изображенная Буква Алфавита , а с другой стороны картинка изображающая предмет на эту букву. Используйте эти карточки с буквами алфавита для игр в детском саду или дома.</a:t>
            </a:r>
            <a:endParaRPr lang="ru-RU" dirty="0"/>
          </a:p>
        </p:txBody>
      </p:sp>
      <p:pic>
        <p:nvPicPr>
          <p:cNvPr id="18434" name="Picture 2" descr="%25D0%259A%25D0%25B0%25D1%2580%25D1%2582%25D0%25BE%25D1%2587%25D0%25BA%25D0%25B0-%25D0%2591%25D1%2583%25D0%25BA%25D0%25B2%25D0%25B0-%25D0%25A01"/>
          <p:cNvPicPr>
            <a:picLocks noChangeAspect="1" noChangeArrowheads="1"/>
          </p:cNvPicPr>
          <p:nvPr/>
        </p:nvPicPr>
        <p:blipFill>
          <a:blip r:embed="rId2"/>
          <a:srcRect/>
          <a:stretch>
            <a:fillRect/>
          </a:stretch>
        </p:blipFill>
        <p:spPr bwMode="auto">
          <a:xfrm>
            <a:off x="5072066" y="1200150"/>
            <a:ext cx="3600450" cy="565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tx1"/>
                </a:solidFill>
              </a:rPr>
              <a:t/>
            </a:r>
            <a:br>
              <a:rPr lang="ru-RU" b="1" dirty="0" smtClean="0">
                <a:solidFill>
                  <a:schemeClr val="tx1"/>
                </a:solidFill>
              </a:rPr>
            </a:br>
            <a:r>
              <a:rPr lang="ru-RU" dirty="0" err="1" smtClean="0">
                <a:solidFill>
                  <a:schemeClr val="tx1"/>
                </a:solidFill>
                <a:hlinkClick r:id="rId3"/>
              </a:rPr>
              <a:t>Слоги.Составляем</a:t>
            </a:r>
            <a:r>
              <a:rPr lang="ru-RU" dirty="0" smtClean="0">
                <a:solidFill>
                  <a:schemeClr val="tx1"/>
                </a:solidFill>
                <a:hlinkClick r:id="rId3"/>
              </a:rPr>
              <a:t> слова из </a:t>
            </a:r>
            <a:r>
              <a:rPr lang="ru-RU" dirty="0" err="1" smtClean="0">
                <a:solidFill>
                  <a:schemeClr val="tx1"/>
                </a:solidFill>
                <a:hlinkClick r:id="rId3"/>
              </a:rPr>
              <a:t>сло</a:t>
            </a:r>
            <a:r>
              <a:rPr lang="ru-RU" dirty="0" smtClean="0"/>
              <a:t/>
            </a:r>
            <a:br>
              <a:rPr lang="ru-RU" dirty="0" smtClean="0"/>
            </a:br>
            <a:r>
              <a:rPr lang="ru-RU" dirty="0" err="1" smtClean="0">
                <a:solidFill>
                  <a:schemeClr val="tx1"/>
                </a:solidFill>
                <a:hlinkClick r:id="rId3"/>
              </a:rPr>
              <a:t>гов</a:t>
            </a:r>
            <a:endParaRPr lang="ru-RU" dirty="0">
              <a:solidFill>
                <a:schemeClr val="tx1"/>
              </a:solidFill>
            </a:endParaRPr>
          </a:p>
        </p:txBody>
      </p:sp>
      <p:sp>
        <p:nvSpPr>
          <p:cNvPr id="3" name="Содержимое 2"/>
          <p:cNvSpPr>
            <a:spLocks noGrp="1"/>
          </p:cNvSpPr>
          <p:nvPr>
            <p:ph idx="1"/>
          </p:nvPr>
        </p:nvSpPr>
        <p:spPr>
          <a:xfrm>
            <a:off x="428596" y="1928802"/>
            <a:ext cx="2928958" cy="4389120"/>
          </a:xfrm>
        </p:spPr>
        <p:txBody>
          <a:bodyPr>
            <a:noAutofit/>
          </a:bodyPr>
          <a:lstStyle/>
          <a:p>
            <a:r>
              <a:rPr lang="ru-RU" sz="1600" dirty="0" smtClean="0"/>
              <a:t>Разрежьте большие карточки на отдельные маленькие карточки. И замечательный материал для обучения чтению готов.</a:t>
            </a:r>
            <a:br>
              <a:rPr lang="ru-RU" sz="1600" dirty="0" smtClean="0"/>
            </a:br>
            <a:r>
              <a:rPr lang="ru-RU" sz="1600" dirty="0" smtClean="0"/>
              <a:t>Как научить ребенка читать по слогам? этот вопрос интересует всех родителей.</a:t>
            </a:r>
            <a:br>
              <a:rPr lang="ru-RU" sz="1600" dirty="0" smtClean="0"/>
            </a:br>
            <a:r>
              <a:rPr lang="ru-RU" sz="1600" dirty="0" smtClean="0"/>
              <a:t>Для этого Вам помогут эти карточки со слогами.</a:t>
            </a:r>
            <a:br>
              <a:rPr lang="ru-RU" sz="1600" dirty="0" smtClean="0"/>
            </a:br>
            <a:r>
              <a:rPr lang="ru-RU" sz="1600" dirty="0" smtClean="0"/>
              <a:t>А теперь давайте поговорим об играх, которые помогут ребенку познакомится с буквами, выучить алфавит, выучить слоги, научиться читать по слогам.</a:t>
            </a:r>
            <a:endParaRPr lang="ru-RU" sz="1600" dirty="0"/>
          </a:p>
        </p:txBody>
      </p:sp>
      <p:sp>
        <p:nvSpPr>
          <p:cNvPr id="19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9457" name="Picture 1" descr="http://3.bp.blogspot.com/-rzOau63zmuk/TZQ6sO3gnMI/AAAAAAAAG6w/u_8tukhYhyo/s1600/%25D0%25A1%25D0%259B%25D0%259E%25D0%2593%25D0%2598-%25D0%25B1%25D1%2583%25D0%25BA%25D0%25B2%25D0%25B0-%25D0%25A0.jpg"/>
          <p:cNvPicPr>
            <a:picLocks noChangeAspect="1" noChangeArrowheads="1"/>
          </p:cNvPicPr>
          <p:nvPr/>
        </p:nvPicPr>
        <p:blipFill>
          <a:blip r:embed="rId4" r:link="rId5"/>
          <a:srcRect/>
          <a:stretch>
            <a:fillRect/>
          </a:stretch>
        </p:blipFill>
        <p:spPr bwMode="auto">
          <a:xfrm>
            <a:off x="3286116" y="2000240"/>
            <a:ext cx="5619750" cy="400052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Цель проекта: </a:t>
            </a:r>
            <a:endParaRPr lang="ru-RU" dirty="0">
              <a:solidFill>
                <a:schemeClr val="tx1"/>
              </a:solidFill>
            </a:endParaRPr>
          </a:p>
        </p:txBody>
      </p:sp>
      <p:sp>
        <p:nvSpPr>
          <p:cNvPr id="3" name="Содержимое 2"/>
          <p:cNvSpPr>
            <a:spLocks noGrp="1"/>
          </p:cNvSpPr>
          <p:nvPr>
            <p:ph idx="1"/>
          </p:nvPr>
        </p:nvSpPr>
        <p:spPr/>
        <p:txBody>
          <a:bodyPr/>
          <a:lstStyle/>
          <a:p>
            <a:r>
              <a:rPr lang="ru-RU" dirty="0" smtClean="0"/>
              <a:t>оптимизация </a:t>
            </a:r>
            <a:r>
              <a:rPr lang="ru-RU" dirty="0" err="1" smtClean="0"/>
              <a:t>коррекционно</a:t>
            </a:r>
            <a:r>
              <a:rPr lang="ru-RU" dirty="0" smtClean="0"/>
              <a:t>­ образовательного процесса через использование пособий на логопедических занятиях по развитию речи и ее коррекции у старших дошкольников в условиях  ДОУ.</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2" descr="D:\сохранить\логопедиядэн эшлэр\логопед фотолары\логопед\IMG_1995.jpg"/>
          <p:cNvPicPr>
            <a:picLocks noChangeAspect="1" noChangeArrowheads="1"/>
          </p:cNvPicPr>
          <p:nvPr/>
        </p:nvPicPr>
        <p:blipFill>
          <a:blip r:embed="rId2" cstate="print"/>
          <a:srcRect/>
          <a:stretch>
            <a:fillRect/>
          </a:stretch>
        </p:blipFill>
        <p:spPr bwMode="auto">
          <a:xfrm>
            <a:off x="0" y="500042"/>
            <a:ext cx="4297891" cy="3214710"/>
          </a:xfrm>
          <a:prstGeom prst="rect">
            <a:avLst/>
          </a:prstGeom>
          <a:noFill/>
        </p:spPr>
      </p:pic>
      <p:pic>
        <p:nvPicPr>
          <p:cNvPr id="9" name="Picture 3" descr="G:\общеродительское собр.№1.10.10.2013\SAM_1380.JPG"/>
          <p:cNvPicPr>
            <a:picLocks noChangeAspect="1" noChangeArrowheads="1"/>
          </p:cNvPicPr>
          <p:nvPr/>
        </p:nvPicPr>
        <p:blipFill>
          <a:blip r:embed="rId3" cstate="print"/>
          <a:srcRect/>
          <a:stretch>
            <a:fillRect/>
          </a:stretch>
        </p:blipFill>
        <p:spPr bwMode="auto">
          <a:xfrm>
            <a:off x="0" y="3804049"/>
            <a:ext cx="4071934" cy="3053952"/>
          </a:xfrm>
          <a:prstGeom prst="rect">
            <a:avLst/>
          </a:prstGeom>
          <a:noFill/>
        </p:spPr>
      </p:pic>
      <p:pic>
        <p:nvPicPr>
          <p:cNvPr id="10" name="Picture 2" descr="G:\ДЭРЕС\IMG_5590.JPG"/>
          <p:cNvPicPr>
            <a:picLocks noChangeAspect="1" noChangeArrowheads="1"/>
          </p:cNvPicPr>
          <p:nvPr/>
        </p:nvPicPr>
        <p:blipFill>
          <a:blip r:embed="rId4" cstate="print"/>
          <a:srcRect/>
          <a:stretch>
            <a:fillRect/>
          </a:stretch>
        </p:blipFill>
        <p:spPr bwMode="auto">
          <a:xfrm>
            <a:off x="4620527" y="3786190"/>
            <a:ext cx="4523473" cy="3071810"/>
          </a:xfrm>
          <a:prstGeom prst="rect">
            <a:avLst/>
          </a:prstGeom>
          <a:noFill/>
        </p:spPr>
      </p:pic>
      <p:pic>
        <p:nvPicPr>
          <p:cNvPr id="11" name="Picture 3" descr="G:\ДЭРЕС\IMG_5765.JPG"/>
          <p:cNvPicPr>
            <a:picLocks noChangeAspect="1" noChangeArrowheads="1"/>
          </p:cNvPicPr>
          <p:nvPr/>
        </p:nvPicPr>
        <p:blipFill>
          <a:blip r:embed="rId5" cstate="print"/>
          <a:srcRect/>
          <a:stretch>
            <a:fillRect/>
          </a:stretch>
        </p:blipFill>
        <p:spPr bwMode="auto">
          <a:xfrm>
            <a:off x="4643438" y="571480"/>
            <a:ext cx="4196658" cy="3037055"/>
          </a:xfrm>
          <a:prstGeom prst="rect">
            <a:avLst/>
          </a:prstGeom>
          <a:noFill/>
        </p:spPr>
      </p:pic>
      <p:sp>
        <p:nvSpPr>
          <p:cNvPr id="14" name="Содержимое 13"/>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Picture 3" descr="D:\сохранить\логопедиядэн эшлэр\логопед фотолары\дэрес овощи-фрукты подгот\IMG_5814.JPG"/>
          <p:cNvPicPr>
            <a:picLocks noGrp="1" noChangeAspect="1" noChangeArrowheads="1"/>
          </p:cNvPicPr>
          <p:nvPr>
            <p:ph idx="1"/>
          </p:nvPr>
        </p:nvPicPr>
        <p:blipFill>
          <a:blip r:embed="rId2" cstate="print"/>
          <a:srcRect/>
          <a:stretch>
            <a:fillRect/>
          </a:stretch>
        </p:blipFill>
        <p:spPr bwMode="auto">
          <a:xfrm>
            <a:off x="0" y="357166"/>
            <a:ext cx="3944718" cy="2214578"/>
          </a:xfrm>
          <a:prstGeom prst="rect">
            <a:avLst/>
          </a:prstGeom>
          <a:noFill/>
        </p:spPr>
      </p:pic>
      <p:pic>
        <p:nvPicPr>
          <p:cNvPr id="5" name="Picture 4" descr="D:\сохранить\логопедиядэн эшлэр\логопед фотолары\День открытых дверей - логопед Халимова М.Р. - 25.03.2014\SAM_0245.JPG"/>
          <p:cNvPicPr>
            <a:picLocks noChangeAspect="1" noChangeArrowheads="1"/>
          </p:cNvPicPr>
          <p:nvPr/>
        </p:nvPicPr>
        <p:blipFill>
          <a:blip r:embed="rId3" cstate="print"/>
          <a:srcRect/>
          <a:stretch>
            <a:fillRect/>
          </a:stretch>
        </p:blipFill>
        <p:spPr bwMode="auto">
          <a:xfrm>
            <a:off x="2714612" y="1785925"/>
            <a:ext cx="3048022" cy="2286017"/>
          </a:xfrm>
          <a:prstGeom prst="rect">
            <a:avLst/>
          </a:prstGeom>
          <a:noFill/>
        </p:spPr>
      </p:pic>
      <p:pic>
        <p:nvPicPr>
          <p:cNvPr id="7" name="Picture 2" descr="D:\сохранить\логопедиядэн эшлэр\логопед фотолары\День открытых дверей - логопед Халимова М.Р. - 25.03.2014\SAM_0247.JPG"/>
          <p:cNvPicPr>
            <a:picLocks noChangeAspect="1" noChangeArrowheads="1"/>
          </p:cNvPicPr>
          <p:nvPr/>
        </p:nvPicPr>
        <p:blipFill>
          <a:blip r:embed="rId4" cstate="print"/>
          <a:srcRect/>
          <a:stretch>
            <a:fillRect/>
          </a:stretch>
        </p:blipFill>
        <p:spPr bwMode="auto">
          <a:xfrm>
            <a:off x="0" y="3911206"/>
            <a:ext cx="3929058" cy="2946794"/>
          </a:xfrm>
          <a:prstGeom prst="rect">
            <a:avLst/>
          </a:prstGeom>
          <a:noFill/>
        </p:spPr>
      </p:pic>
      <p:pic>
        <p:nvPicPr>
          <p:cNvPr id="3075" name="Picture 3" descr="D:\сохранить\логопедиядэн эшлэр\логопед фотолары\День открытых дверей - логопед Халимова М.Р. - 25.03.2014\SAM_0251.JPG"/>
          <p:cNvPicPr>
            <a:picLocks noChangeAspect="1" noChangeArrowheads="1"/>
          </p:cNvPicPr>
          <p:nvPr/>
        </p:nvPicPr>
        <p:blipFill>
          <a:blip r:embed="rId5" cstate="print"/>
          <a:srcRect/>
          <a:stretch>
            <a:fillRect/>
          </a:stretch>
        </p:blipFill>
        <p:spPr bwMode="auto">
          <a:xfrm>
            <a:off x="5786447" y="357166"/>
            <a:ext cx="3357554" cy="2518166"/>
          </a:xfrm>
          <a:prstGeom prst="rect">
            <a:avLst/>
          </a:prstGeom>
          <a:noFill/>
        </p:spPr>
      </p:pic>
      <p:pic>
        <p:nvPicPr>
          <p:cNvPr id="3076" name="Picture 4" descr="D:\сохранить\логопедиядэн эшлэр\логопед фотолары\День открытых дверей - логопед Халимова М.Р. - 25.03.2014\SAM_2997.JPG"/>
          <p:cNvPicPr>
            <a:picLocks noChangeAspect="1" noChangeArrowheads="1"/>
          </p:cNvPicPr>
          <p:nvPr/>
        </p:nvPicPr>
        <p:blipFill>
          <a:blip r:embed="rId6" cstate="print"/>
          <a:srcRect/>
          <a:stretch>
            <a:fillRect/>
          </a:stretch>
        </p:blipFill>
        <p:spPr bwMode="auto">
          <a:xfrm>
            <a:off x="5429257" y="4071942"/>
            <a:ext cx="3714744" cy="278605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Вид проекта: </a:t>
            </a:r>
            <a:endParaRPr lang="ru-RU" dirty="0">
              <a:solidFill>
                <a:schemeClr val="tx1"/>
              </a:solidFill>
            </a:endParaRPr>
          </a:p>
        </p:txBody>
      </p:sp>
      <p:sp>
        <p:nvSpPr>
          <p:cNvPr id="3" name="Содержимое 2"/>
          <p:cNvSpPr>
            <a:spLocks noGrp="1"/>
          </p:cNvSpPr>
          <p:nvPr>
            <p:ph idx="1"/>
          </p:nvPr>
        </p:nvSpPr>
        <p:spPr>
          <a:xfrm>
            <a:off x="457200" y="1935480"/>
            <a:ext cx="8229600" cy="2136462"/>
          </a:xfrm>
        </p:spPr>
        <p:txBody>
          <a:bodyPr>
            <a:normAutofit lnSpcReduction="10000"/>
          </a:bodyPr>
          <a:lstStyle/>
          <a:p>
            <a:pPr lvl="0"/>
            <a:r>
              <a:rPr lang="ru-RU" dirty="0" smtClean="0"/>
              <a:t>по целевой установке — </a:t>
            </a:r>
            <a:r>
              <a:rPr lang="ru-RU" dirty="0" err="1" smtClean="0"/>
              <a:t>информационно-практико-ориентированный</a:t>
            </a:r>
            <a:r>
              <a:rPr lang="ru-RU" dirty="0" smtClean="0"/>
              <a:t>;</a:t>
            </a:r>
          </a:p>
          <a:p>
            <a:pPr lvl="0"/>
            <a:r>
              <a:rPr lang="ru-RU" dirty="0" smtClean="0"/>
              <a:t>по количеству участников — комплексный;</a:t>
            </a:r>
          </a:p>
          <a:p>
            <a:pPr lvl="0"/>
            <a:r>
              <a:rPr lang="ru-RU" dirty="0" smtClean="0"/>
              <a:t>по срокам реализации — </a:t>
            </a:r>
            <a:r>
              <a:rPr lang="ru-RU" dirty="0" smtClean="0"/>
              <a:t>от краткосрочного до долгосрочного</a:t>
            </a:r>
            <a:endParaRPr lang="ru-RU" dirty="0" smtClean="0"/>
          </a:p>
          <a:p>
            <a:endParaRPr lang="ru-RU" dirty="0"/>
          </a:p>
        </p:txBody>
      </p:sp>
      <p:sp>
        <p:nvSpPr>
          <p:cNvPr id="2049" name="Rectangle 1"/>
          <p:cNvSpPr>
            <a:spLocks noChangeArrowheads="1"/>
          </p:cNvSpPr>
          <p:nvPr/>
        </p:nvSpPr>
        <p:spPr bwMode="auto">
          <a:xfrm>
            <a:off x="571472" y="4286256"/>
            <a:ext cx="7858180" cy="120032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7800" algn="just"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Состав участников: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логопед, старший воспитатель, воспитатели групп, родители, воспитанники ДОУ старшего дошкольного возраста.</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tx1"/>
                </a:solidFill>
              </a:rPr>
              <a:t>Задачи проекта:</a:t>
            </a:r>
            <a:r>
              <a:rPr lang="ru-RU" b="1" i="1" dirty="0" smtClean="0"/>
              <a:t/>
            </a:r>
            <a:br>
              <a:rPr lang="ru-RU" b="1" i="1" dirty="0" smtClean="0"/>
            </a:br>
            <a:endParaRPr lang="ru-RU" dirty="0"/>
          </a:p>
        </p:txBody>
      </p:sp>
      <p:sp>
        <p:nvSpPr>
          <p:cNvPr id="3" name="Содержимое 2"/>
          <p:cNvSpPr>
            <a:spLocks noGrp="1"/>
          </p:cNvSpPr>
          <p:nvPr>
            <p:ph idx="1"/>
          </p:nvPr>
        </p:nvSpPr>
        <p:spPr>
          <a:xfrm>
            <a:off x="457200" y="1142984"/>
            <a:ext cx="8229600" cy="5181616"/>
          </a:xfrm>
        </p:spPr>
        <p:txBody>
          <a:bodyPr>
            <a:normAutofit fontScale="62500" lnSpcReduction="20000"/>
          </a:bodyPr>
          <a:lstStyle/>
          <a:p>
            <a:pPr lvl="0"/>
            <a:r>
              <a:rPr lang="ru-RU" dirty="0" smtClean="0"/>
              <a:t>Совершенствовать профессиональное мастерство логопеда и педагогов ДОУ.</a:t>
            </a:r>
            <a:endParaRPr lang="ru-RU" b="1" i="1" dirty="0" smtClean="0"/>
          </a:p>
          <a:p>
            <a:pPr lvl="0"/>
            <a:r>
              <a:rPr lang="ru-RU" dirty="0" smtClean="0"/>
              <a:t>Повысить уровень компетентности родителей в </a:t>
            </a:r>
            <a:r>
              <a:rPr lang="ru-RU" dirty="0" err="1" smtClean="0"/>
              <a:t>коррекционно­образовательном</a:t>
            </a:r>
            <a:r>
              <a:rPr lang="ru-RU" dirty="0" smtClean="0"/>
              <a:t> процессе.</a:t>
            </a:r>
            <a:endParaRPr lang="ru-RU" b="1" i="1" dirty="0" smtClean="0"/>
          </a:p>
          <a:p>
            <a:pPr lvl="0"/>
            <a:r>
              <a:rPr lang="ru-RU" dirty="0" smtClean="0"/>
              <a:t>Повысить эффективность работы по развитию и коррекции речи старших дошкольников.</a:t>
            </a:r>
            <a:endParaRPr lang="ru-RU" b="1" i="1" dirty="0" smtClean="0"/>
          </a:p>
          <a:p>
            <a:pPr lvl="0"/>
            <a:r>
              <a:rPr lang="ru-RU" dirty="0" smtClean="0"/>
              <a:t>Создать систему речевых игр и упражнений с использованием пособия по разделам развития речи:</a:t>
            </a:r>
            <a:endParaRPr lang="ru-RU" b="1" i="1" dirty="0" smtClean="0"/>
          </a:p>
          <a:p>
            <a:pPr lvl="0"/>
            <a:r>
              <a:rPr lang="ru-RU" dirty="0" smtClean="0"/>
              <a:t>автоматизация поставленных звуков;</a:t>
            </a:r>
            <a:endParaRPr lang="ru-RU" b="1" i="1" dirty="0" smtClean="0"/>
          </a:p>
          <a:p>
            <a:pPr lvl="0"/>
            <a:r>
              <a:rPr lang="ru-RU" dirty="0" smtClean="0"/>
              <a:t>дифференциация оппозиционных звуков, смешиваемых в про­изношении;</a:t>
            </a:r>
            <a:endParaRPr lang="ru-RU" b="1" i="1" dirty="0" smtClean="0"/>
          </a:p>
          <a:p>
            <a:pPr lvl="0"/>
            <a:r>
              <a:rPr lang="ru-RU" dirty="0" smtClean="0"/>
              <a:t>формирование навыков фонематического анализа и синтеза;</a:t>
            </a:r>
            <a:endParaRPr lang="ru-RU" b="1" i="1" dirty="0" smtClean="0"/>
          </a:p>
          <a:p>
            <a:pPr lvl="0"/>
            <a:r>
              <a:rPr lang="ru-RU" dirty="0" smtClean="0"/>
              <a:t>формирование </a:t>
            </a:r>
            <a:r>
              <a:rPr lang="ru-RU" dirty="0" err="1" smtClean="0"/>
              <a:t>звуко-слоговой</a:t>
            </a:r>
            <a:r>
              <a:rPr lang="ru-RU" dirty="0" smtClean="0"/>
              <a:t> структуры слова;</a:t>
            </a:r>
            <a:endParaRPr lang="ru-RU" b="1" i="1" dirty="0" smtClean="0"/>
          </a:p>
          <a:p>
            <a:pPr lvl="0"/>
            <a:r>
              <a:rPr lang="ru-RU" dirty="0" smtClean="0"/>
              <a:t>пополнение активного и пассивного словарей;</a:t>
            </a:r>
            <a:endParaRPr lang="ru-RU" b="1" i="1" dirty="0" smtClean="0"/>
          </a:p>
          <a:p>
            <a:pPr lvl="0"/>
            <a:r>
              <a:rPr lang="ru-RU" dirty="0" smtClean="0"/>
              <a:t>формирование навыков словообразования и словоизменения;</a:t>
            </a:r>
            <a:endParaRPr lang="ru-RU" b="1" i="1" dirty="0" smtClean="0"/>
          </a:p>
          <a:p>
            <a:pPr lvl="0"/>
            <a:r>
              <a:rPr lang="ru-RU" dirty="0" smtClean="0"/>
              <a:t>формирование навыков анализа предложений со зрительной опорой;</a:t>
            </a:r>
            <a:endParaRPr lang="ru-RU" b="1" i="1" dirty="0" smtClean="0"/>
          </a:p>
          <a:p>
            <a:pPr lvl="0"/>
            <a:r>
              <a:rPr lang="ru-RU" dirty="0" smtClean="0"/>
              <a:t>развитие связной речи и речевого общения в целом;</a:t>
            </a:r>
            <a:endParaRPr lang="ru-RU" b="1" i="1" dirty="0" smtClean="0"/>
          </a:p>
          <a:p>
            <a:pPr lvl="0"/>
            <a:r>
              <a:rPr lang="ru-RU" dirty="0" smtClean="0"/>
              <a:t>формирование зрительного восприятия, в том числе буквенного образа;</a:t>
            </a:r>
            <a:endParaRPr lang="ru-RU" b="1" i="1" dirty="0" smtClean="0"/>
          </a:p>
          <a:p>
            <a:pPr lvl="0"/>
            <a:r>
              <a:rPr lang="ru-RU" dirty="0" smtClean="0"/>
              <a:t>формирование навыка осознанного чтения;</a:t>
            </a:r>
            <a:endParaRPr lang="ru-RU" b="1" i="1" dirty="0" smtClean="0"/>
          </a:p>
          <a:p>
            <a:pPr lvl="0"/>
            <a:r>
              <a:rPr lang="ru-RU" dirty="0" smtClean="0"/>
              <a:t>развитие пространственных представлений;</a:t>
            </a:r>
            <a:endParaRPr lang="ru-RU" b="1" i="1" dirty="0" smtClean="0"/>
          </a:p>
          <a:p>
            <a:pPr lvl="0"/>
            <a:r>
              <a:rPr lang="ru-RU" dirty="0" smtClean="0"/>
              <a:t>профилактика </a:t>
            </a:r>
            <a:r>
              <a:rPr lang="ru-RU" dirty="0" err="1" smtClean="0"/>
              <a:t>дистрафии</a:t>
            </a:r>
            <a:r>
              <a:rPr lang="ru-RU" dirty="0" smtClean="0"/>
              <a:t>;</a:t>
            </a:r>
            <a:endParaRPr lang="ru-RU" b="1" i="1" dirty="0" smtClean="0"/>
          </a:p>
          <a:p>
            <a:pPr lvl="0"/>
            <a:r>
              <a:rPr lang="ru-RU" dirty="0" smtClean="0"/>
              <a:t>развитие мелкой моторики;</a:t>
            </a:r>
            <a:endParaRPr lang="ru-RU" b="1" i="1" dirty="0" smtClean="0"/>
          </a:p>
          <a:p>
            <a:pPr lvl="0"/>
            <a:r>
              <a:rPr lang="ru-RU" dirty="0" smtClean="0"/>
              <a:t>формирование речевого этикета.</a:t>
            </a:r>
            <a:endParaRPr lang="ru-RU" b="1" i="1"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285860"/>
            <a:ext cx="8229600" cy="1143000"/>
          </a:xfrm>
        </p:spPr>
        <p:txBody>
          <a:bodyPr>
            <a:normAutofit fontScale="90000"/>
          </a:bodyPr>
          <a:lstStyle/>
          <a:p>
            <a:r>
              <a:rPr lang="ru-RU" sz="4900" dirty="0" smtClean="0">
                <a:solidFill>
                  <a:schemeClr val="tx1"/>
                </a:solidFill>
              </a:rPr>
              <a:t>Стратегия достижения поставленных целей:</a:t>
            </a:r>
            <a:r>
              <a:rPr lang="ru-RU" b="1" i="1" dirty="0" smtClean="0"/>
              <a:t/>
            </a:r>
            <a:br>
              <a:rPr lang="ru-RU" b="1" i="1" dirty="0" smtClean="0"/>
            </a:br>
            <a:endParaRPr lang="ru-RU" dirty="0"/>
          </a:p>
        </p:txBody>
      </p:sp>
      <p:sp>
        <p:nvSpPr>
          <p:cNvPr id="3" name="Содержимое 2"/>
          <p:cNvSpPr>
            <a:spLocks noGrp="1"/>
          </p:cNvSpPr>
          <p:nvPr>
            <p:ph idx="1"/>
          </p:nvPr>
        </p:nvSpPr>
        <p:spPr>
          <a:xfrm>
            <a:off x="457200" y="1571612"/>
            <a:ext cx="8229600" cy="4752988"/>
          </a:xfrm>
        </p:spPr>
        <p:txBody>
          <a:bodyPr>
            <a:normAutofit fontScale="77500" lnSpcReduction="20000"/>
          </a:bodyPr>
          <a:lstStyle/>
          <a:p>
            <a:pPr>
              <a:buNone/>
            </a:pPr>
            <a:r>
              <a:rPr lang="ru-RU" dirty="0" smtClean="0"/>
              <a:t>Реализация проекта будет проходить в несколько этапов.</a:t>
            </a:r>
            <a:endParaRPr lang="ru-RU" b="1" i="1" dirty="0" smtClean="0"/>
          </a:p>
          <a:p>
            <a:pPr lvl="0">
              <a:buNone/>
            </a:pPr>
            <a:r>
              <a:rPr lang="ru-RU" dirty="0" smtClean="0"/>
              <a:t>1-й	этап — поисковый. На этом этапе обозначается проблема.</a:t>
            </a:r>
            <a:endParaRPr lang="ru-RU" b="1" i="1" dirty="0" smtClean="0"/>
          </a:p>
          <a:p>
            <a:pPr lvl="0">
              <a:buNone/>
            </a:pPr>
            <a:r>
              <a:rPr lang="ru-RU" dirty="0" smtClean="0"/>
              <a:t>2-й	этап — аналитический. На этом этапе проходят сбор информации об оснащении логопедического кабинета наглядными и демонстрационными пособиями, речевыми играми, анкетирование педагогов и родителей, ознакомление с родителями ,отбор участников проекта. </a:t>
            </a:r>
            <a:endParaRPr lang="ru-RU" b="1" i="1" dirty="0" smtClean="0"/>
          </a:p>
          <a:p>
            <a:pPr>
              <a:buNone/>
            </a:pPr>
            <a:r>
              <a:rPr lang="ru-RU" dirty="0" smtClean="0"/>
              <a:t>В рабочем плане логопеды и педагоги:</a:t>
            </a:r>
            <a:endParaRPr lang="ru-RU" b="1" i="1" dirty="0" smtClean="0"/>
          </a:p>
          <a:p>
            <a:pPr lvl="0"/>
            <a:r>
              <a:rPr lang="ru-RU" dirty="0" smtClean="0"/>
              <a:t>определяют задачи, которые они будут решать с детьми и роди­телями для самообразования;</a:t>
            </a:r>
            <a:endParaRPr lang="ru-RU" b="1" i="1" dirty="0" smtClean="0"/>
          </a:p>
          <a:p>
            <a:pPr lvl="0"/>
            <a:r>
              <a:rPr lang="ru-RU" dirty="0" smtClean="0"/>
              <a:t>разрабатывают модель взаимодействия всех участников проекта;</a:t>
            </a:r>
            <a:endParaRPr lang="ru-RU" b="1" i="1" dirty="0" smtClean="0"/>
          </a:p>
          <a:p>
            <a:pPr lvl="0"/>
            <a:r>
              <a:rPr lang="ru-RU" dirty="0" smtClean="0"/>
              <a:t>определяют прогнозируемый результат;</a:t>
            </a:r>
            <a:endParaRPr lang="ru-RU" b="1" i="1" dirty="0" smtClean="0"/>
          </a:p>
          <a:p>
            <a:pPr lvl="0"/>
            <a:r>
              <a:rPr lang="ru-RU" dirty="0" smtClean="0"/>
              <a:t>обсуждают проект с родителями;</a:t>
            </a:r>
            <a:endParaRPr lang="ru-RU" b="1" i="1" dirty="0" smtClean="0"/>
          </a:p>
          <a:p>
            <a:r>
              <a:rPr lang="ru-RU" dirty="0" smtClean="0"/>
              <a:t> определяют содержание деятельности всех участников проекта.</a:t>
            </a:r>
            <a:endParaRPr lang="ru-RU" b="1" i="1" dirty="0" smtClean="0"/>
          </a:p>
          <a:p>
            <a:r>
              <a:rPr lang="ru-RU" dirty="0" smtClean="0"/>
              <a:t> Срок реализации 1-го и 2-го этапов — 1 месяц (сентябрь .). </a:t>
            </a:r>
            <a:endParaRPr lang="ru-RU" b="1" i="1" dirty="0" smtClean="0"/>
          </a:p>
          <a:p>
            <a:r>
              <a:rPr lang="ru-RU" dirty="0" smtClean="0"/>
              <a:t>Место проведения — логопедический кабинет ДОУ. </a:t>
            </a:r>
            <a:endParaRPr lang="ru-RU" b="1" i="1"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643050"/>
            <a:ext cx="8229600" cy="581772"/>
          </a:xfrm>
        </p:spPr>
        <p:txBody>
          <a:bodyPr>
            <a:normAutofit fontScale="90000"/>
          </a:bodyPr>
          <a:lstStyle/>
          <a:p>
            <a:r>
              <a:rPr lang="ru-RU" i="1" dirty="0" smtClean="0">
                <a:solidFill>
                  <a:schemeClr val="tx1"/>
                </a:solidFill>
              </a:rPr>
              <a:t>3-й этап </a:t>
            </a:r>
            <a:r>
              <a:rPr lang="ru-RU" b="1" i="1" dirty="0" smtClean="0">
                <a:solidFill>
                  <a:schemeClr val="tx1"/>
                </a:solidFill>
              </a:rPr>
              <a:t>— практический.</a:t>
            </a:r>
            <a:r>
              <a:rPr lang="ru-RU" b="1" i="1" dirty="0" smtClean="0"/>
              <a:t/>
            </a:r>
            <a:br>
              <a:rPr lang="ru-RU" b="1" i="1" dirty="0" smtClean="0"/>
            </a:br>
            <a:endParaRPr lang="ru-RU" dirty="0"/>
          </a:p>
        </p:txBody>
      </p:sp>
      <p:graphicFrame>
        <p:nvGraphicFramePr>
          <p:cNvPr id="4" name="Содержимое 3"/>
          <p:cNvGraphicFramePr>
            <a:graphicFrameLocks noGrp="1"/>
          </p:cNvGraphicFramePr>
          <p:nvPr>
            <p:ph idx="1"/>
          </p:nvPr>
        </p:nvGraphicFramePr>
        <p:xfrm>
          <a:off x="457200" y="1935163"/>
          <a:ext cx="8186764" cy="3855326"/>
        </p:xfrm>
        <a:graphic>
          <a:graphicData uri="http://schemas.openxmlformats.org/drawingml/2006/table">
            <a:tbl>
              <a:tblPr firstRow="1" bandRow="1">
                <a:tableStyleId>{5C22544A-7EE6-4342-B048-85BDC9FD1C3A}</a:tableStyleId>
              </a:tblPr>
              <a:tblGrid>
                <a:gridCol w="2046691"/>
                <a:gridCol w="2046691"/>
                <a:gridCol w="2046691"/>
                <a:gridCol w="2046691"/>
              </a:tblGrid>
              <a:tr h="837806">
                <a:tc>
                  <a:txBody>
                    <a:bodyPr/>
                    <a:lstStyle/>
                    <a:p>
                      <a:r>
                        <a:rPr kumimoji="0" lang="ru-RU" sz="1800" b="1" kern="1200" dirty="0" smtClean="0">
                          <a:solidFill>
                            <a:schemeClr val="lt1"/>
                          </a:solidFill>
                          <a:latin typeface="+mn-lt"/>
                          <a:ea typeface="+mn-ea"/>
                          <a:cs typeface="+mn-cs"/>
                        </a:rPr>
                        <a:t>Вид деятельности, форма</a:t>
                      </a:r>
                      <a:endParaRPr lang="ru-RU" dirty="0"/>
                    </a:p>
                  </a:txBody>
                  <a:tcPr/>
                </a:tc>
                <a:tc>
                  <a:txBody>
                    <a:bodyPr/>
                    <a:lstStyle/>
                    <a:p>
                      <a:r>
                        <a:rPr kumimoji="0" lang="ru-RU" sz="1800" b="1" kern="1200" dirty="0" smtClean="0">
                          <a:solidFill>
                            <a:schemeClr val="lt1"/>
                          </a:solidFill>
                          <a:latin typeface="+mn-lt"/>
                          <a:ea typeface="+mn-ea"/>
                          <a:cs typeface="+mn-cs"/>
                        </a:rPr>
                        <a:t>Специалисты-исполнители</a:t>
                      </a:r>
                      <a:endParaRPr lang="ru-RU" dirty="0"/>
                    </a:p>
                  </a:txBody>
                  <a:tcPr/>
                </a:tc>
                <a:tc>
                  <a:txBody>
                    <a:bodyPr/>
                    <a:lstStyle/>
                    <a:p>
                      <a:r>
                        <a:rPr kumimoji="0" lang="ru-RU" sz="1800" b="1" kern="1200" dirty="0" smtClean="0">
                          <a:solidFill>
                            <a:schemeClr val="lt1"/>
                          </a:solidFill>
                          <a:latin typeface="+mn-lt"/>
                          <a:ea typeface="+mn-ea"/>
                          <a:cs typeface="+mn-cs"/>
                        </a:rPr>
                        <a:t>Место проведения</a:t>
                      </a:r>
                      <a:endParaRPr lang="ru-RU" dirty="0"/>
                    </a:p>
                  </a:txBody>
                  <a:tcPr/>
                </a:tc>
                <a:tc>
                  <a:txBody>
                    <a:bodyPr/>
                    <a:lstStyle/>
                    <a:p>
                      <a:r>
                        <a:rPr kumimoji="0" lang="ru-RU" sz="1800" b="1" kern="1200" dirty="0" smtClean="0">
                          <a:solidFill>
                            <a:schemeClr val="lt1"/>
                          </a:solidFill>
                          <a:latin typeface="+mn-lt"/>
                          <a:ea typeface="+mn-ea"/>
                          <a:cs typeface="+mn-cs"/>
                        </a:rPr>
                        <a:t>Сроки проведения</a:t>
                      </a:r>
                      <a:endParaRPr lang="ru-RU" dirty="0"/>
                    </a:p>
                  </a:txBody>
                  <a:tcPr/>
                </a:tc>
              </a:tr>
              <a:tr h="837806">
                <a:tc>
                  <a:txBody>
                    <a:bodyPr/>
                    <a:lstStyle/>
                    <a:p>
                      <a:r>
                        <a:rPr kumimoji="0" lang="ru-RU" sz="1800" kern="1200" dirty="0" smtClean="0">
                          <a:solidFill>
                            <a:schemeClr val="dk1"/>
                          </a:solidFill>
                          <a:latin typeface="+mn-lt"/>
                          <a:ea typeface="+mn-ea"/>
                          <a:cs typeface="+mn-cs"/>
                        </a:rPr>
                        <a:t>Изготовление и систематизация игр </a:t>
                      </a:r>
                      <a:endParaRPr lang="ru-RU" dirty="0"/>
                    </a:p>
                  </a:txBody>
                  <a:tcPr/>
                </a:tc>
                <a:tc>
                  <a:txBody>
                    <a:bodyPr/>
                    <a:lstStyle/>
                    <a:p>
                      <a:r>
                        <a:rPr kumimoji="0" lang="ru-RU" sz="1800" kern="1200" dirty="0" smtClean="0">
                          <a:solidFill>
                            <a:schemeClr val="dk1"/>
                          </a:solidFill>
                          <a:latin typeface="+mn-lt"/>
                          <a:ea typeface="+mn-ea"/>
                          <a:cs typeface="+mn-cs"/>
                        </a:rPr>
                        <a:t>логопед</a:t>
                      </a:r>
                      <a:endParaRPr lang="ru-RU" dirty="0"/>
                    </a:p>
                  </a:txBody>
                  <a:tcPr/>
                </a:tc>
                <a:tc>
                  <a:txBody>
                    <a:bodyPr/>
                    <a:lstStyle/>
                    <a:p>
                      <a:r>
                        <a:rPr kumimoji="0" lang="ru-RU" sz="1800" kern="1200" dirty="0" smtClean="0">
                          <a:solidFill>
                            <a:schemeClr val="dk1"/>
                          </a:solidFill>
                          <a:latin typeface="+mn-lt"/>
                          <a:ea typeface="+mn-ea"/>
                          <a:cs typeface="+mn-cs"/>
                        </a:rPr>
                        <a:t>Логопедический кабинет ДОУ</a:t>
                      </a:r>
                      <a:endParaRPr lang="ru-RU" dirty="0"/>
                    </a:p>
                  </a:txBody>
                  <a:tcPr/>
                </a:tc>
                <a:tc>
                  <a:txBody>
                    <a:bodyPr/>
                    <a:lstStyle/>
                    <a:p>
                      <a:r>
                        <a:rPr kumimoji="0" lang="ru-RU" sz="1800" kern="1200" dirty="0" smtClean="0">
                          <a:solidFill>
                            <a:schemeClr val="dk1"/>
                          </a:solidFill>
                          <a:latin typeface="+mn-lt"/>
                          <a:ea typeface="+mn-ea"/>
                          <a:cs typeface="+mn-cs"/>
                        </a:rPr>
                        <a:t>В течение года</a:t>
                      </a:r>
                      <a:endParaRPr lang="ru-RU" dirty="0"/>
                    </a:p>
                  </a:txBody>
                  <a:tcPr/>
                </a:tc>
              </a:tr>
              <a:tr h="837806">
                <a:tc>
                  <a:txBody>
                    <a:bodyPr/>
                    <a:lstStyle/>
                    <a:p>
                      <a:r>
                        <a:rPr kumimoji="0" lang="ru-RU" sz="1800" kern="1200" dirty="0" smtClean="0">
                          <a:solidFill>
                            <a:schemeClr val="dk1"/>
                          </a:solidFill>
                          <a:latin typeface="+mn-lt"/>
                          <a:ea typeface="+mn-ea"/>
                          <a:cs typeface="+mn-cs"/>
                        </a:rPr>
                        <a:t>Работа с тетрадями домашних заданий</a:t>
                      </a:r>
                      <a:endParaRPr lang="ru-RU" dirty="0"/>
                    </a:p>
                  </a:txBody>
                  <a:tcPr/>
                </a:tc>
                <a:tc>
                  <a:txBody>
                    <a:bodyPr/>
                    <a:lstStyle/>
                    <a:p>
                      <a:r>
                        <a:rPr kumimoji="0" lang="ru-RU" sz="1800" kern="1200" dirty="0" smtClean="0">
                          <a:solidFill>
                            <a:schemeClr val="dk1"/>
                          </a:solidFill>
                          <a:latin typeface="+mn-lt"/>
                          <a:ea typeface="+mn-ea"/>
                          <a:cs typeface="+mn-cs"/>
                        </a:rPr>
                        <a:t>логопед</a:t>
                      </a:r>
                      <a:endParaRPr lang="ru-RU" dirty="0"/>
                    </a:p>
                  </a:txBody>
                  <a:tcPr/>
                </a:tc>
                <a:tc>
                  <a:txBody>
                    <a:bodyPr/>
                    <a:lstStyle/>
                    <a:p>
                      <a:r>
                        <a:rPr kumimoji="0" lang="ru-RU" sz="1800" kern="1200" dirty="0" smtClean="0">
                          <a:solidFill>
                            <a:schemeClr val="dk1"/>
                          </a:solidFill>
                          <a:latin typeface="+mn-lt"/>
                          <a:ea typeface="+mn-ea"/>
                          <a:cs typeface="+mn-cs"/>
                        </a:rPr>
                        <a:t>Логопедический кабинет ДОУ</a:t>
                      </a:r>
                      <a:endParaRPr lang="ru-RU" dirty="0"/>
                    </a:p>
                  </a:txBody>
                  <a:tcPr/>
                </a:tc>
                <a:tc>
                  <a:txBody>
                    <a:bodyPr/>
                    <a:lstStyle/>
                    <a:p>
                      <a:r>
                        <a:rPr kumimoji="0" lang="ru-RU" sz="1800" kern="1200" dirty="0" smtClean="0">
                          <a:solidFill>
                            <a:schemeClr val="dk1"/>
                          </a:solidFill>
                          <a:latin typeface="+mn-lt"/>
                          <a:ea typeface="+mn-ea"/>
                          <a:cs typeface="+mn-cs"/>
                        </a:rPr>
                        <a:t>В течение года</a:t>
                      </a:r>
                      <a:endParaRPr lang="ru-RU" dirty="0"/>
                    </a:p>
                  </a:txBody>
                  <a:tcPr/>
                </a:tc>
              </a:tr>
              <a:tr h="837806">
                <a:tc>
                  <a:txBody>
                    <a:bodyPr/>
                    <a:lstStyle/>
                    <a:p>
                      <a:r>
                        <a:rPr kumimoji="0" lang="ru-RU" sz="1800" kern="1200" dirty="0" smtClean="0">
                          <a:solidFill>
                            <a:schemeClr val="dk1"/>
                          </a:solidFill>
                          <a:latin typeface="+mn-lt"/>
                          <a:ea typeface="+mn-ea"/>
                          <a:cs typeface="+mn-cs"/>
                        </a:rPr>
                        <a:t>Тематические консультации</a:t>
                      </a:r>
                      <a:endParaRPr lang="ru-RU" dirty="0"/>
                    </a:p>
                  </a:txBody>
                  <a:tcPr/>
                </a:tc>
                <a:tc>
                  <a:txBody>
                    <a:bodyPr/>
                    <a:lstStyle/>
                    <a:p>
                      <a:r>
                        <a:rPr kumimoji="0" lang="ru-RU" sz="1800" kern="1200" dirty="0" smtClean="0">
                          <a:solidFill>
                            <a:schemeClr val="dk1"/>
                          </a:solidFill>
                          <a:latin typeface="+mn-lt"/>
                          <a:ea typeface="+mn-ea"/>
                          <a:cs typeface="+mn-cs"/>
                        </a:rPr>
                        <a:t>логопед</a:t>
                      </a:r>
                      <a:endParaRPr lang="ru-RU" dirty="0"/>
                    </a:p>
                  </a:txBody>
                  <a:tcPr/>
                </a:tc>
                <a:tc>
                  <a:txBody>
                    <a:bodyPr/>
                    <a:lstStyle/>
                    <a:p>
                      <a:r>
                        <a:rPr kumimoji="0" lang="ru-RU" sz="1800" kern="1200" dirty="0" smtClean="0">
                          <a:solidFill>
                            <a:schemeClr val="dk1"/>
                          </a:solidFill>
                          <a:latin typeface="+mn-lt"/>
                          <a:ea typeface="+mn-ea"/>
                          <a:cs typeface="+mn-cs"/>
                        </a:rPr>
                        <a:t>Логопедический кабинет ДОУ</a:t>
                      </a:r>
                      <a:endParaRPr lang="ru-RU" dirty="0"/>
                    </a:p>
                  </a:txBody>
                  <a:tcPr/>
                </a:tc>
                <a:tc>
                  <a:txBody>
                    <a:bodyPr/>
                    <a:lstStyle/>
                    <a:p>
                      <a:r>
                        <a:rPr kumimoji="0" lang="ru-RU" sz="1800" kern="1200" dirty="0" smtClean="0">
                          <a:solidFill>
                            <a:schemeClr val="dk1"/>
                          </a:solidFill>
                          <a:latin typeface="+mn-lt"/>
                          <a:ea typeface="+mn-ea"/>
                          <a:cs typeface="+mn-cs"/>
                        </a:rPr>
                        <a:t>В течение года</a:t>
                      </a:r>
                      <a:endParaRPr lang="ru-RU"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229600" cy="1143000"/>
          </a:xfrm>
        </p:spPr>
        <p:txBody>
          <a:bodyPr>
            <a:normAutofit fontScale="90000"/>
          </a:bodyPr>
          <a:lstStyle/>
          <a:p>
            <a:r>
              <a:rPr lang="ru-RU" b="1" i="1" dirty="0" smtClean="0"/>
              <a:t>4-й этап — презентационный.</a:t>
            </a:r>
            <a:br>
              <a:rPr lang="ru-RU" b="1" i="1" dirty="0" smtClean="0"/>
            </a:br>
            <a:endParaRPr lang="ru-RU" dirty="0"/>
          </a:p>
        </p:txBody>
      </p:sp>
      <p:graphicFrame>
        <p:nvGraphicFramePr>
          <p:cNvPr id="4" name="Содержимое 3"/>
          <p:cNvGraphicFramePr>
            <a:graphicFrameLocks noGrp="1"/>
          </p:cNvGraphicFramePr>
          <p:nvPr>
            <p:ph idx="1"/>
          </p:nvPr>
        </p:nvGraphicFramePr>
        <p:xfrm>
          <a:off x="0" y="1142984"/>
          <a:ext cx="9144000" cy="5500702"/>
        </p:xfrm>
        <a:graphic>
          <a:graphicData uri="http://schemas.openxmlformats.org/drawingml/2006/table">
            <a:tbl>
              <a:tblPr firstRow="1" bandRow="1">
                <a:tableStyleId>{5C22544A-7EE6-4342-B048-85BDC9FD1C3A}</a:tableStyleId>
              </a:tblPr>
              <a:tblGrid>
                <a:gridCol w="4000496"/>
                <a:gridCol w="1857388"/>
                <a:gridCol w="1571636"/>
                <a:gridCol w="1714480"/>
              </a:tblGrid>
              <a:tr h="629596">
                <a:tc>
                  <a:txBody>
                    <a:bodyPr/>
                    <a:lstStyle/>
                    <a:p>
                      <a:r>
                        <a:rPr kumimoji="0" lang="ru-RU" sz="1600" b="1" kern="1200" dirty="0" smtClean="0">
                          <a:solidFill>
                            <a:schemeClr val="lt1"/>
                          </a:solidFill>
                          <a:latin typeface="+mn-lt"/>
                          <a:ea typeface="+mn-ea"/>
                          <a:cs typeface="+mn-cs"/>
                        </a:rPr>
                        <a:t>Вид деятельности, форма</a:t>
                      </a:r>
                      <a:endParaRPr lang="ru-RU" sz="1600" dirty="0"/>
                    </a:p>
                  </a:txBody>
                  <a:tcPr/>
                </a:tc>
                <a:tc>
                  <a:txBody>
                    <a:bodyPr/>
                    <a:lstStyle/>
                    <a:p>
                      <a:r>
                        <a:rPr kumimoji="0" lang="ru-RU" sz="1600" b="1" kern="1200" dirty="0" smtClean="0">
                          <a:solidFill>
                            <a:schemeClr val="lt1"/>
                          </a:solidFill>
                          <a:latin typeface="+mn-lt"/>
                          <a:ea typeface="+mn-ea"/>
                          <a:cs typeface="+mn-cs"/>
                        </a:rPr>
                        <a:t>Специалисты-исполнители</a:t>
                      </a:r>
                      <a:endParaRPr lang="ru-RU" sz="1600" dirty="0"/>
                    </a:p>
                  </a:txBody>
                  <a:tcPr/>
                </a:tc>
                <a:tc>
                  <a:txBody>
                    <a:bodyPr/>
                    <a:lstStyle/>
                    <a:p>
                      <a:r>
                        <a:rPr kumimoji="0" lang="ru-RU" sz="1600" b="1" kern="1200" dirty="0" smtClean="0">
                          <a:solidFill>
                            <a:schemeClr val="lt1"/>
                          </a:solidFill>
                          <a:latin typeface="+mn-lt"/>
                          <a:ea typeface="+mn-ea"/>
                          <a:cs typeface="+mn-cs"/>
                        </a:rPr>
                        <a:t>Место проведения</a:t>
                      </a:r>
                      <a:endParaRPr lang="ru-RU" sz="1600" dirty="0"/>
                    </a:p>
                  </a:txBody>
                  <a:tcPr/>
                </a:tc>
                <a:tc>
                  <a:txBody>
                    <a:bodyPr/>
                    <a:lstStyle/>
                    <a:p>
                      <a:r>
                        <a:rPr kumimoji="0" lang="ru-RU" sz="1600" b="1" kern="1200" dirty="0" smtClean="0">
                          <a:solidFill>
                            <a:schemeClr val="lt1"/>
                          </a:solidFill>
                          <a:latin typeface="+mn-lt"/>
                          <a:ea typeface="+mn-ea"/>
                          <a:cs typeface="+mn-cs"/>
                        </a:rPr>
                        <a:t>Сроки проведения</a:t>
                      </a:r>
                      <a:endParaRPr lang="ru-RU" sz="1600" dirty="0"/>
                    </a:p>
                  </a:txBody>
                  <a:tcPr/>
                </a:tc>
              </a:tr>
              <a:tr h="938689">
                <a:tc>
                  <a:txBody>
                    <a:bodyPr/>
                    <a:lstStyle/>
                    <a:p>
                      <a:r>
                        <a:rPr kumimoji="0" lang="ru-RU" sz="1600" kern="1200" dirty="0" smtClean="0">
                          <a:solidFill>
                            <a:schemeClr val="dk1"/>
                          </a:solidFill>
                          <a:latin typeface="+mn-lt"/>
                          <a:ea typeface="+mn-ea"/>
                          <a:cs typeface="+mn-cs"/>
                        </a:rPr>
                        <a:t>Систематическое использование пособий с играми на всех логопедических занятиях</a:t>
                      </a:r>
                      <a:endParaRPr lang="ru-RU" sz="1600" dirty="0"/>
                    </a:p>
                  </a:txBody>
                  <a:tcPr/>
                </a:tc>
                <a:tc>
                  <a:txBody>
                    <a:bodyPr/>
                    <a:lstStyle/>
                    <a:p>
                      <a:r>
                        <a:rPr kumimoji="0" lang="ru-RU" sz="1600" kern="1200" dirty="0" smtClean="0">
                          <a:solidFill>
                            <a:schemeClr val="dk1"/>
                          </a:solidFill>
                          <a:latin typeface="+mn-lt"/>
                          <a:ea typeface="+mn-ea"/>
                          <a:cs typeface="+mn-cs"/>
                        </a:rPr>
                        <a:t>логопед</a:t>
                      </a:r>
                      <a:endParaRPr lang="ru-RU" sz="1600" dirty="0"/>
                    </a:p>
                  </a:txBody>
                  <a:tcPr/>
                </a:tc>
                <a:tc>
                  <a:txBody>
                    <a:bodyPr/>
                    <a:lstStyle/>
                    <a:p>
                      <a:r>
                        <a:rPr kumimoji="0" lang="ru-RU" sz="1600" kern="1200" dirty="0" smtClean="0">
                          <a:solidFill>
                            <a:schemeClr val="dk1"/>
                          </a:solidFill>
                          <a:latin typeface="+mn-lt"/>
                          <a:ea typeface="+mn-ea"/>
                          <a:cs typeface="+mn-cs"/>
                        </a:rPr>
                        <a:t>Логопедический кабинет ДОУ</a:t>
                      </a:r>
                      <a:endParaRPr lang="ru-RU" sz="1600" dirty="0"/>
                    </a:p>
                  </a:txBody>
                  <a:tcPr/>
                </a:tc>
                <a:tc>
                  <a:txBody>
                    <a:bodyPr/>
                    <a:lstStyle/>
                    <a:p>
                      <a:r>
                        <a:rPr kumimoji="0" lang="ru-RU" sz="1600" kern="1200" dirty="0" smtClean="0">
                          <a:solidFill>
                            <a:schemeClr val="dk1"/>
                          </a:solidFill>
                          <a:latin typeface="+mn-lt"/>
                          <a:ea typeface="+mn-ea"/>
                          <a:cs typeface="+mn-cs"/>
                        </a:rPr>
                        <a:t>В течение года</a:t>
                      </a:r>
                      <a:endParaRPr lang="ru-RU" sz="1600" dirty="0"/>
                    </a:p>
                  </a:txBody>
                  <a:tcPr/>
                </a:tc>
              </a:tr>
              <a:tr h="898176">
                <a:tc>
                  <a:txBody>
                    <a:bodyPr/>
                    <a:lstStyle/>
                    <a:p>
                      <a:r>
                        <a:rPr kumimoji="0" lang="ru-RU" sz="1600" kern="1200" dirty="0" smtClean="0">
                          <a:solidFill>
                            <a:schemeClr val="dk1"/>
                          </a:solidFill>
                          <a:latin typeface="+mn-lt"/>
                          <a:ea typeface="+mn-ea"/>
                          <a:cs typeface="+mn-cs"/>
                        </a:rPr>
                        <a:t>Выставлять для родителей и воспитателей экран звукопроизношения</a:t>
                      </a:r>
                      <a:endParaRPr lang="ru-RU" sz="1600" dirty="0"/>
                    </a:p>
                  </a:txBody>
                  <a:tcPr/>
                </a:tc>
                <a:tc>
                  <a:txBody>
                    <a:bodyPr/>
                    <a:lstStyle/>
                    <a:p>
                      <a:r>
                        <a:rPr kumimoji="0" lang="ru-RU" sz="1600" kern="1200" dirty="0" smtClean="0">
                          <a:solidFill>
                            <a:schemeClr val="dk1"/>
                          </a:solidFill>
                          <a:latin typeface="+mn-lt"/>
                          <a:ea typeface="+mn-ea"/>
                          <a:cs typeface="+mn-cs"/>
                        </a:rPr>
                        <a:t>логопед</a:t>
                      </a:r>
                      <a:endParaRPr lang="ru-RU" sz="1600" dirty="0"/>
                    </a:p>
                  </a:txBody>
                  <a:tcPr/>
                </a:tc>
                <a:tc>
                  <a:txBody>
                    <a:bodyPr/>
                    <a:lstStyle/>
                    <a:p>
                      <a:r>
                        <a:rPr kumimoji="0" lang="ru-RU" sz="1600" kern="1200" dirty="0" smtClean="0">
                          <a:solidFill>
                            <a:schemeClr val="dk1"/>
                          </a:solidFill>
                          <a:latin typeface="+mn-lt"/>
                          <a:ea typeface="+mn-ea"/>
                          <a:cs typeface="+mn-cs"/>
                        </a:rPr>
                        <a:t>ДОУ</a:t>
                      </a:r>
                      <a:endParaRPr lang="ru-RU" sz="1600" dirty="0"/>
                    </a:p>
                  </a:txBody>
                  <a:tcPr/>
                </a:tc>
                <a:tc>
                  <a:txBody>
                    <a:bodyPr/>
                    <a:lstStyle/>
                    <a:p>
                      <a:r>
                        <a:rPr kumimoji="0" lang="ru-RU" sz="1600" kern="1200" dirty="0" smtClean="0">
                          <a:solidFill>
                            <a:schemeClr val="dk1"/>
                          </a:solidFill>
                          <a:latin typeface="+mn-lt"/>
                          <a:ea typeface="+mn-ea"/>
                          <a:cs typeface="+mn-cs"/>
                        </a:rPr>
                        <a:t>Сентябрь, январь, май</a:t>
                      </a:r>
                      <a:endParaRPr lang="ru-RU" sz="1600" dirty="0"/>
                    </a:p>
                  </a:txBody>
                  <a:tcPr/>
                </a:tc>
              </a:tr>
              <a:tr h="1158108">
                <a:tc>
                  <a:txBody>
                    <a:bodyPr/>
                    <a:lstStyle/>
                    <a:p>
                      <a:r>
                        <a:rPr kumimoji="0" lang="ru-RU" sz="1600" kern="1200" dirty="0" smtClean="0">
                          <a:solidFill>
                            <a:schemeClr val="dk1"/>
                          </a:solidFill>
                          <a:latin typeface="+mn-lt"/>
                          <a:ea typeface="+mn-ea"/>
                          <a:cs typeface="+mn-cs"/>
                        </a:rPr>
                        <a:t>Открытое занятие для педагогов ДОУ о применении игр на занятиях для постановки и автоматизации звука «Р»</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логопед</a:t>
                      </a:r>
                      <a:endParaRPr lang="ru-RU" sz="1600" dirty="0" smtClean="0"/>
                    </a:p>
                    <a:p>
                      <a:endParaRPr lang="ru-RU" sz="1600" dirty="0"/>
                    </a:p>
                  </a:txBody>
                  <a:tcPr/>
                </a:tc>
                <a:tc>
                  <a:txBody>
                    <a:bodyPr/>
                    <a:lstStyle/>
                    <a:p>
                      <a:r>
                        <a:rPr kumimoji="0" lang="ru-RU" sz="1600" kern="1200" dirty="0" smtClean="0">
                          <a:solidFill>
                            <a:schemeClr val="dk1"/>
                          </a:solidFill>
                          <a:latin typeface="+mn-lt"/>
                          <a:ea typeface="+mn-ea"/>
                          <a:cs typeface="+mn-cs"/>
                        </a:rPr>
                        <a:t>ДОУ</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Декабрь</a:t>
                      </a:r>
                    </a:p>
                    <a:p>
                      <a:endParaRPr lang="ru-RU" sz="1600" dirty="0"/>
                    </a:p>
                  </a:txBody>
                  <a:tcPr/>
                </a:tc>
              </a:tr>
              <a:tr h="977957">
                <a:tc>
                  <a:txBody>
                    <a:bodyPr/>
                    <a:lstStyle/>
                    <a:p>
                      <a:r>
                        <a:rPr kumimoji="0" lang="ru-RU" sz="1600" kern="1200" dirty="0" smtClean="0">
                          <a:solidFill>
                            <a:schemeClr val="dk1"/>
                          </a:solidFill>
                          <a:latin typeface="+mn-lt"/>
                          <a:ea typeface="+mn-ea"/>
                          <a:cs typeface="+mn-cs"/>
                        </a:rPr>
                        <a:t>Семинар для педагогов ДОУ о применении артикуляционной гимнастики для постановки звука «Р»</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логопед</a:t>
                      </a:r>
                      <a:endParaRPr lang="ru-RU" sz="1600" dirty="0" smtClean="0"/>
                    </a:p>
                    <a:p>
                      <a:endParaRPr lang="ru-RU" sz="1600" dirty="0"/>
                    </a:p>
                  </a:txBody>
                  <a:tcPr/>
                </a:tc>
                <a:tc>
                  <a:txBody>
                    <a:bodyPr/>
                    <a:lstStyle/>
                    <a:p>
                      <a:r>
                        <a:rPr kumimoji="0" lang="ru-RU" sz="1600" kern="1200" dirty="0" smtClean="0">
                          <a:solidFill>
                            <a:schemeClr val="dk1"/>
                          </a:solidFill>
                          <a:latin typeface="+mn-lt"/>
                          <a:ea typeface="+mn-ea"/>
                          <a:cs typeface="+mn-cs"/>
                        </a:rPr>
                        <a:t>ДОУ</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Октябрь</a:t>
                      </a:r>
                    </a:p>
                    <a:p>
                      <a:endParaRPr lang="ru-RU" sz="1600" dirty="0"/>
                    </a:p>
                  </a:txBody>
                  <a:tcPr/>
                </a:tc>
              </a:tr>
              <a:tr h="8981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Мастер-класс «Говорим красиво и понятно» с воспитателями района</a:t>
                      </a:r>
                    </a:p>
                    <a:p>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логопед</a:t>
                      </a:r>
                      <a:endParaRPr lang="ru-RU"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ДОУ</a:t>
                      </a:r>
                      <a:endParaRPr lang="ru-RU" sz="1600" dirty="0" smtClean="0"/>
                    </a:p>
                    <a:p>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600" kern="1200" dirty="0" smtClean="0">
                          <a:solidFill>
                            <a:schemeClr val="dk1"/>
                          </a:solidFill>
                          <a:latin typeface="+mn-lt"/>
                          <a:ea typeface="+mn-ea"/>
                          <a:cs typeface="+mn-cs"/>
                        </a:rPr>
                        <a:t>Ноябрь</a:t>
                      </a:r>
                    </a:p>
                    <a:p>
                      <a:endParaRPr lang="ru-RU" sz="16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smtClean="0">
                <a:solidFill>
                  <a:schemeClr val="tx1"/>
                </a:solidFill>
              </a:rPr>
              <a:t>5- </a:t>
            </a:r>
            <a:r>
              <a:rPr lang="ru-RU" b="1" dirty="0" err="1" smtClean="0">
                <a:solidFill>
                  <a:schemeClr val="tx1"/>
                </a:solidFill>
              </a:rPr>
              <a:t>й</a:t>
            </a:r>
            <a:r>
              <a:rPr lang="ru-RU" b="1" dirty="0" smtClean="0">
                <a:solidFill>
                  <a:schemeClr val="tx1"/>
                </a:solidFill>
              </a:rPr>
              <a:t> этап </a:t>
            </a:r>
            <a:r>
              <a:rPr lang="ru-RU" dirty="0" smtClean="0">
                <a:solidFill>
                  <a:schemeClr val="tx1"/>
                </a:solidFill>
              </a:rPr>
              <a:t>— итоговый.</a:t>
            </a:r>
            <a:r>
              <a:rPr lang="ru-RU" dirty="0" smtClean="0"/>
              <a:t/>
            </a:r>
            <a:br>
              <a:rPr lang="ru-RU" dirty="0" smtClean="0"/>
            </a:br>
            <a:endParaRPr lang="ru-RU" dirty="0"/>
          </a:p>
        </p:txBody>
      </p:sp>
      <p:graphicFrame>
        <p:nvGraphicFramePr>
          <p:cNvPr id="4" name="Содержимое 3"/>
          <p:cNvGraphicFramePr>
            <a:graphicFrameLocks noGrp="1"/>
          </p:cNvGraphicFramePr>
          <p:nvPr>
            <p:ph idx="1"/>
          </p:nvPr>
        </p:nvGraphicFramePr>
        <p:xfrm>
          <a:off x="0" y="1151565"/>
          <a:ext cx="9143999" cy="5706435"/>
        </p:xfrm>
        <a:graphic>
          <a:graphicData uri="http://schemas.openxmlformats.org/drawingml/2006/table">
            <a:tbl>
              <a:tblPr firstRow="1" bandRow="1">
                <a:tableStyleId>{5C22544A-7EE6-4342-B048-85BDC9FD1C3A}</a:tableStyleId>
              </a:tblPr>
              <a:tblGrid>
                <a:gridCol w="3234592"/>
                <a:gridCol w="2410416"/>
                <a:gridCol w="2177150"/>
                <a:gridCol w="1321841"/>
              </a:tblGrid>
              <a:tr h="1042995">
                <a:tc>
                  <a:txBody>
                    <a:bodyPr/>
                    <a:lstStyle/>
                    <a:p>
                      <a:r>
                        <a:rPr kumimoji="0" lang="ru-RU" sz="1800" b="1" kern="1200" dirty="0" smtClean="0">
                          <a:solidFill>
                            <a:schemeClr val="lt1"/>
                          </a:solidFill>
                          <a:latin typeface="+mn-lt"/>
                          <a:ea typeface="+mn-ea"/>
                          <a:cs typeface="+mn-cs"/>
                        </a:rPr>
                        <a:t>Вид деятельности, форма</a:t>
                      </a:r>
                      <a:endParaRPr lang="ru-RU" dirty="0"/>
                    </a:p>
                  </a:txBody>
                  <a:tcPr/>
                </a:tc>
                <a:tc>
                  <a:txBody>
                    <a:bodyPr/>
                    <a:lstStyle/>
                    <a:p>
                      <a:r>
                        <a:rPr kumimoji="0" lang="ru-RU" sz="1800" b="1" kern="1200" dirty="0" smtClean="0">
                          <a:solidFill>
                            <a:schemeClr val="lt1"/>
                          </a:solidFill>
                          <a:latin typeface="+mn-lt"/>
                          <a:ea typeface="+mn-ea"/>
                          <a:cs typeface="+mn-cs"/>
                        </a:rPr>
                        <a:t>Специалисты-исполнители</a:t>
                      </a:r>
                      <a:endParaRPr lang="ru-RU" dirty="0"/>
                    </a:p>
                  </a:txBody>
                  <a:tcPr/>
                </a:tc>
                <a:tc>
                  <a:txBody>
                    <a:bodyPr/>
                    <a:lstStyle/>
                    <a:p>
                      <a:r>
                        <a:rPr kumimoji="0" lang="ru-RU" sz="1800" b="1" kern="1200" dirty="0" smtClean="0">
                          <a:solidFill>
                            <a:schemeClr val="lt1"/>
                          </a:solidFill>
                          <a:latin typeface="+mn-lt"/>
                          <a:ea typeface="+mn-ea"/>
                          <a:cs typeface="+mn-cs"/>
                        </a:rPr>
                        <a:t>Место проведения</a:t>
                      </a:r>
                      <a:endParaRPr lang="ru-RU" dirty="0"/>
                    </a:p>
                  </a:txBody>
                  <a:tcPr/>
                </a:tc>
                <a:tc>
                  <a:txBody>
                    <a:bodyPr/>
                    <a:lstStyle/>
                    <a:p>
                      <a:r>
                        <a:rPr kumimoji="0" lang="ru-RU" sz="1800" b="1" kern="1200" dirty="0" smtClean="0">
                          <a:solidFill>
                            <a:schemeClr val="lt1"/>
                          </a:solidFill>
                          <a:latin typeface="+mn-lt"/>
                          <a:ea typeface="+mn-ea"/>
                          <a:cs typeface="+mn-cs"/>
                        </a:rPr>
                        <a:t>Сроки проведения</a:t>
                      </a:r>
                      <a:endParaRPr lang="ru-RU" dirty="0"/>
                    </a:p>
                  </a:txBody>
                  <a:tcPr/>
                </a:tc>
              </a:tr>
              <a:tr h="1042995">
                <a:tc>
                  <a:txBody>
                    <a:bodyPr/>
                    <a:lstStyle/>
                    <a:p>
                      <a:r>
                        <a:rPr kumimoji="0" lang="ru-RU" sz="1800" b="0" kern="1200" dirty="0" smtClean="0">
                          <a:solidFill>
                            <a:schemeClr val="dk1"/>
                          </a:solidFill>
                          <a:latin typeface="+mn-lt"/>
                          <a:ea typeface="+mn-ea"/>
                          <a:cs typeface="+mn-cs"/>
                        </a:rPr>
                        <a:t>Диагностика речевого развития старших дошкольников на конец учебного года</a:t>
                      </a:r>
                      <a:endParaRPr lang="ru-RU" dirty="0"/>
                    </a:p>
                  </a:txBody>
                  <a:tcPr/>
                </a:tc>
                <a:tc>
                  <a:txBody>
                    <a:bodyPr/>
                    <a:lstStyle/>
                    <a:p>
                      <a:r>
                        <a:rPr kumimoji="0" lang="ru-RU" sz="1800" b="0" kern="1200" dirty="0" smtClean="0">
                          <a:solidFill>
                            <a:schemeClr val="dk1"/>
                          </a:solidFill>
                          <a:latin typeface="+mn-lt"/>
                          <a:ea typeface="+mn-ea"/>
                          <a:cs typeface="+mn-cs"/>
                        </a:rPr>
                        <a:t>логопед</a:t>
                      </a:r>
                      <a:endParaRPr lang="ru-RU" dirty="0"/>
                    </a:p>
                  </a:txBody>
                  <a:tcPr/>
                </a:tc>
                <a:tc>
                  <a:txBody>
                    <a:bodyPr/>
                    <a:lstStyle/>
                    <a:p>
                      <a:r>
                        <a:rPr kumimoji="0" lang="ru-RU" sz="1800" kern="1200" dirty="0" smtClean="0">
                          <a:solidFill>
                            <a:schemeClr val="dk1"/>
                          </a:solidFill>
                          <a:latin typeface="+mn-lt"/>
                          <a:ea typeface="+mn-ea"/>
                          <a:cs typeface="+mn-cs"/>
                        </a:rPr>
                        <a:t>Логопедический кабинет ДОУ</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800" b="0" kern="1200" dirty="0" smtClean="0">
                          <a:solidFill>
                            <a:schemeClr val="dk1"/>
                          </a:solidFill>
                          <a:latin typeface="+mn-lt"/>
                          <a:ea typeface="+mn-ea"/>
                          <a:cs typeface="+mn-cs"/>
                        </a:rPr>
                        <a:t>Май</a:t>
                      </a:r>
                      <a:endParaRPr kumimoji="0" lang="ru-RU" sz="1800" b="1" kern="1200" dirty="0" smtClean="0">
                        <a:solidFill>
                          <a:schemeClr val="dk1"/>
                        </a:solidFill>
                        <a:latin typeface="+mn-lt"/>
                        <a:ea typeface="+mn-ea"/>
                        <a:cs typeface="+mn-cs"/>
                      </a:endParaRPr>
                    </a:p>
                    <a:p>
                      <a:endParaRPr lang="ru-RU" dirty="0"/>
                    </a:p>
                  </a:txBody>
                  <a:tcPr/>
                </a:tc>
              </a:tr>
              <a:tr h="1042995">
                <a:tc>
                  <a:txBody>
                    <a:bodyPr/>
                    <a:lstStyle/>
                    <a:p>
                      <a:r>
                        <a:rPr kumimoji="0" lang="ru-RU" sz="1800" b="0" kern="1200" dirty="0" smtClean="0">
                          <a:solidFill>
                            <a:schemeClr val="dk1"/>
                          </a:solidFill>
                          <a:latin typeface="+mn-lt"/>
                          <a:ea typeface="+mn-ea"/>
                          <a:cs typeface="+mn-cs"/>
                        </a:rPr>
                        <a:t>Определение эффективности использования игр на логопедических занятиях (динамика развития старших дошкольников)</a:t>
                      </a:r>
                      <a:endParaRPr lang="ru-RU" dirty="0"/>
                    </a:p>
                  </a:txBody>
                  <a:tcPr/>
                </a:tc>
                <a:tc>
                  <a:txBody>
                    <a:bodyPr/>
                    <a:lstStyle/>
                    <a:p>
                      <a:r>
                        <a:rPr kumimoji="0" lang="ru-RU" sz="1800" b="0" kern="1200" dirty="0" smtClean="0">
                          <a:solidFill>
                            <a:schemeClr val="dk1"/>
                          </a:solidFill>
                          <a:latin typeface="+mn-lt"/>
                          <a:ea typeface="+mn-ea"/>
                          <a:cs typeface="+mn-cs"/>
                        </a:rPr>
                        <a:t>Логопед, старший воспитатель, воспитатели групп</a:t>
                      </a:r>
                      <a:endParaRPr lang="ru-RU" dirty="0"/>
                    </a:p>
                  </a:txBody>
                  <a:tcPr/>
                </a:tc>
                <a:tc>
                  <a:txBody>
                    <a:bodyPr/>
                    <a:lstStyle/>
                    <a:p>
                      <a:r>
                        <a:rPr kumimoji="0" lang="ru-RU" sz="1800" b="0" kern="1200" dirty="0" smtClean="0">
                          <a:solidFill>
                            <a:schemeClr val="dk1"/>
                          </a:solidFill>
                          <a:latin typeface="+mn-lt"/>
                          <a:ea typeface="+mn-ea"/>
                          <a:cs typeface="+mn-cs"/>
                        </a:rPr>
                        <a:t>ДОУ</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800" b="0" kern="1200" dirty="0" smtClean="0">
                          <a:solidFill>
                            <a:schemeClr val="dk1"/>
                          </a:solidFill>
                          <a:latin typeface="+mn-lt"/>
                          <a:ea typeface="+mn-ea"/>
                          <a:cs typeface="+mn-cs"/>
                        </a:rPr>
                        <a:t>Май</a:t>
                      </a:r>
                      <a:endParaRPr kumimoji="0" lang="ru-RU" sz="1800" b="1" kern="1200" dirty="0" smtClean="0">
                        <a:solidFill>
                          <a:schemeClr val="dk1"/>
                        </a:solidFill>
                        <a:latin typeface="+mn-lt"/>
                        <a:ea typeface="+mn-ea"/>
                        <a:cs typeface="+mn-cs"/>
                      </a:endParaRPr>
                    </a:p>
                    <a:p>
                      <a:endParaRPr lang="ru-RU" dirty="0"/>
                    </a:p>
                  </a:txBody>
                  <a:tcPr/>
                </a:tc>
              </a:tr>
              <a:tr h="10429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800" b="0" kern="1200" dirty="0" smtClean="0">
                          <a:solidFill>
                            <a:schemeClr val="dk1"/>
                          </a:solidFill>
                          <a:latin typeface="+mn-lt"/>
                          <a:ea typeface="+mn-ea"/>
                          <a:cs typeface="+mn-cs"/>
                        </a:rPr>
                        <a:t>Анкетирование родителей «Как вы оцениваете коррекционно-педагогическую деятельность </a:t>
                      </a:r>
                      <a:r>
                        <a:rPr kumimoji="0" lang="ru-RU" sz="1800" b="0" kern="1200" dirty="0" err="1" smtClean="0">
                          <a:solidFill>
                            <a:schemeClr val="dk1"/>
                          </a:solidFill>
                          <a:latin typeface="+mn-lt"/>
                          <a:ea typeface="+mn-ea"/>
                          <a:cs typeface="+mn-cs"/>
                        </a:rPr>
                        <a:t>логопункта</a:t>
                      </a:r>
                      <a:r>
                        <a:rPr kumimoji="0" lang="ru-RU" sz="1800" b="0" kern="1200" dirty="0" smtClean="0">
                          <a:solidFill>
                            <a:schemeClr val="dk1"/>
                          </a:solidFill>
                          <a:latin typeface="+mn-lt"/>
                          <a:ea typeface="+mn-ea"/>
                          <a:cs typeface="+mn-cs"/>
                        </a:rPr>
                        <a:t>»</a:t>
                      </a:r>
                      <a:endParaRPr kumimoji="0" lang="ru-RU" sz="1800" b="1" kern="1200" dirty="0" smtClean="0">
                        <a:solidFill>
                          <a:schemeClr val="dk1"/>
                        </a:solidFill>
                        <a:latin typeface="+mn-lt"/>
                        <a:ea typeface="+mn-ea"/>
                        <a:cs typeface="+mn-cs"/>
                      </a:endParaRPr>
                    </a:p>
                    <a:p>
                      <a:endParaRPr lang="ru-RU" dirty="0"/>
                    </a:p>
                  </a:txBody>
                  <a:tcPr/>
                </a:tc>
                <a:tc>
                  <a:txBody>
                    <a:bodyPr/>
                    <a:lstStyle/>
                    <a:p>
                      <a:r>
                        <a:rPr kumimoji="0" lang="ru-RU" sz="1800" b="0" kern="1200" dirty="0" smtClean="0">
                          <a:solidFill>
                            <a:schemeClr val="dk1"/>
                          </a:solidFill>
                          <a:latin typeface="+mn-lt"/>
                          <a:ea typeface="+mn-ea"/>
                          <a:cs typeface="+mn-cs"/>
                        </a:rPr>
                        <a:t>Логопед, воспитатели групп</a:t>
                      </a:r>
                      <a:endParaRPr lang="ru-RU" dirty="0"/>
                    </a:p>
                  </a:txBody>
                  <a:tcPr/>
                </a:tc>
                <a:tc>
                  <a:txBody>
                    <a:bodyPr/>
                    <a:lstStyle/>
                    <a:p>
                      <a:r>
                        <a:rPr kumimoji="0" lang="ru-RU" sz="1800" b="0" kern="1200" dirty="0" smtClean="0">
                          <a:solidFill>
                            <a:schemeClr val="dk1"/>
                          </a:solidFill>
                          <a:latin typeface="+mn-lt"/>
                          <a:ea typeface="+mn-ea"/>
                          <a:cs typeface="+mn-cs"/>
                        </a:rPr>
                        <a:t>ДОУ</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800" b="0" kern="1200" dirty="0" smtClean="0">
                          <a:solidFill>
                            <a:schemeClr val="dk1"/>
                          </a:solidFill>
                          <a:latin typeface="+mn-lt"/>
                          <a:ea typeface="+mn-ea"/>
                          <a:cs typeface="+mn-cs"/>
                        </a:rPr>
                        <a:t>Май</a:t>
                      </a:r>
                      <a:endParaRPr kumimoji="0" lang="ru-RU" sz="1800" b="1" kern="1200" dirty="0" smtClean="0">
                        <a:solidFill>
                          <a:schemeClr val="dk1"/>
                        </a:solidFill>
                        <a:latin typeface="+mn-lt"/>
                        <a:ea typeface="+mn-ea"/>
                        <a:cs typeface="+mn-cs"/>
                      </a:endParaRPr>
                    </a:p>
                    <a:p>
                      <a:endParaRPr lang="ru-RU"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142984"/>
            <a:ext cx="8229600" cy="653210"/>
          </a:xfrm>
        </p:spPr>
        <p:txBody>
          <a:bodyPr>
            <a:normAutofit fontScale="90000"/>
          </a:bodyPr>
          <a:lstStyle/>
          <a:p>
            <a:r>
              <a:rPr lang="ru-RU" dirty="0" smtClean="0">
                <a:solidFill>
                  <a:schemeClr val="tx1"/>
                </a:solidFill>
              </a:rPr>
              <a:t>Ожидаемые результаты</a:t>
            </a:r>
            <a:r>
              <a:rPr lang="ru-RU" b="1" dirty="0" smtClean="0"/>
              <a:t/>
            </a:r>
            <a:br>
              <a:rPr lang="ru-RU" b="1" dirty="0" smtClean="0"/>
            </a:br>
            <a:endParaRPr lang="ru-RU" dirty="0"/>
          </a:p>
        </p:txBody>
      </p:sp>
      <p:sp>
        <p:nvSpPr>
          <p:cNvPr id="3" name="Содержимое 2"/>
          <p:cNvSpPr>
            <a:spLocks noGrp="1"/>
          </p:cNvSpPr>
          <p:nvPr>
            <p:ph idx="1"/>
          </p:nvPr>
        </p:nvSpPr>
        <p:spPr>
          <a:xfrm>
            <a:off x="457200" y="1285860"/>
            <a:ext cx="8229600" cy="5038740"/>
          </a:xfrm>
        </p:spPr>
        <p:txBody>
          <a:bodyPr>
            <a:normAutofit fontScale="77500" lnSpcReduction="20000"/>
          </a:bodyPr>
          <a:lstStyle/>
          <a:p>
            <a:pPr lvl="0"/>
            <a:r>
              <a:rPr lang="ru-RU" dirty="0" smtClean="0"/>
              <a:t>Будет разработано и изготовлено демонстрационные пособии с системой речевых игр к логопедическим занятиям в старшей и подготовительной группах </a:t>
            </a:r>
            <a:endParaRPr lang="ru-RU" b="1" i="1" dirty="0" smtClean="0"/>
          </a:p>
          <a:p>
            <a:pPr lvl="0"/>
            <a:r>
              <a:rPr lang="ru-RU" dirty="0" smtClean="0"/>
              <a:t>Педагоги ДОУ получат практический материал по оптимизации использования коррекционного пространства кабинета или группы и смогут освоить новые идеи и методы, повысив свой профессиональный уровень.</a:t>
            </a:r>
            <a:endParaRPr lang="ru-RU" b="1" i="1" dirty="0" smtClean="0"/>
          </a:p>
          <a:p>
            <a:pPr lvl="0"/>
            <a:r>
              <a:rPr lang="ru-RU" dirty="0" smtClean="0"/>
              <a:t>Повысится уровень компетентности в </a:t>
            </a:r>
            <a:r>
              <a:rPr lang="ru-RU" dirty="0" err="1" smtClean="0"/>
              <a:t>коррекционно­образовательном</a:t>
            </a:r>
            <a:r>
              <a:rPr lang="ru-RU" dirty="0" smtClean="0"/>
              <a:t> процессе у родителей.</a:t>
            </a:r>
            <a:endParaRPr lang="ru-RU" b="1" i="1" dirty="0" smtClean="0"/>
          </a:p>
          <a:p>
            <a:pPr lvl="0"/>
            <a:r>
              <a:rPr lang="ru-RU" dirty="0" smtClean="0"/>
              <a:t>Установятся тесный контакт и взаимопонимание педагогов и родителей, это позволит значительно улучшить речевое развитие каждого ребенка, осуществляя индивидуальный подход.</a:t>
            </a:r>
            <a:endParaRPr lang="ru-RU" b="1" i="1" dirty="0" smtClean="0"/>
          </a:p>
          <a:p>
            <a:pPr lvl="0"/>
            <a:r>
              <a:rPr lang="ru-RU" dirty="0" smtClean="0"/>
              <a:t>Благодаря использованию данного методического материала речь воспитанников даст положительную динамику в овладении возрастными речевыми навыками, а значит, в гармоничном развитии личности в целом.</a:t>
            </a:r>
            <a:endParaRPr lang="ru-RU" b="1" i="1" dirty="0" smtClean="0"/>
          </a:p>
          <a:p>
            <a:pPr lvl="0"/>
            <a:r>
              <a:rPr lang="ru-RU" dirty="0" smtClean="0"/>
              <a:t>Разработанная система игр будет востребована логопедами и воспитателями ДОУ </a:t>
            </a:r>
            <a:endParaRPr lang="ru-RU" b="1" i="1"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2">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TotalTime>
  <Words>1225</Words>
  <Application>Microsoft Office PowerPoint</Application>
  <PresentationFormat>Экран (4:3)</PresentationFormat>
  <Paragraphs>168</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Поток</vt:lpstr>
      <vt:lpstr>  Проект «Коррекционный процесс на логопедических занятиях , постановка и автоматизация звука «Р» у старших дошкольников в условиях логопункта в ДОУ»</vt:lpstr>
      <vt:lpstr>Цель проекта: </vt:lpstr>
      <vt:lpstr>Вид проекта: </vt:lpstr>
      <vt:lpstr>Задачи проекта: </vt:lpstr>
      <vt:lpstr>Стратегия достижения поставленных целей: </vt:lpstr>
      <vt:lpstr>3-й этап — практический. </vt:lpstr>
      <vt:lpstr>4-й этап — презентационный. </vt:lpstr>
      <vt:lpstr>5- й этап — итоговый. </vt:lpstr>
      <vt:lpstr>Ожидаемые результаты </vt:lpstr>
      <vt:lpstr>Оценка результатов </vt:lpstr>
      <vt:lpstr>Литература </vt:lpstr>
      <vt:lpstr>[Р] </vt:lpstr>
      <vt:lpstr>Комплекс артикуляционных упражнений для постановки и коррекции звуков Р, Рь. Для произнесения звуков "Р, Рь" необходима сложная работа всех мышц языка. При произнесении звука "Р" рот открыт, кончик языка и его передняя часть широко распластаны и подняты к основаниям верхних зубов, напряжены; кончик языка неплотно прилегает к верхним альвеолам и  вибрирует в проходящей воздушной струе.  Выдыхаемая струя воздуха проходит по середине языка. Струя должна быть сильной, направленной. Мягкий звук "Рь отличается от твердого тем, что при его артикулировании средняя часть спинки языка поднимается к твердому нёбу, кончик языка находится несколько ниже, чем при произнесении звука "Р".</vt:lpstr>
      <vt:lpstr>Слайд 14</vt:lpstr>
      <vt:lpstr>Фонетик күнегүләр</vt:lpstr>
      <vt:lpstr>[Р] </vt:lpstr>
      <vt:lpstr>Буквы Алфавита - Пазлы </vt:lpstr>
      <vt:lpstr>Цветные двухсторонние карточки с Буквами Алфавита </vt:lpstr>
      <vt:lpstr> Слоги.Составляем слова из сло гов</vt:lpstr>
      <vt:lpstr>Слайд 20</vt:lpstr>
      <vt:lpstr>Слайд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Проект «Коррекционный процесс на логопедических занятиях , постановка и автоматизация звука «Р» у старших дошкольников в условиях логопункта в ДОУ»</dc:title>
  <dc:creator>User</dc:creator>
  <cp:lastModifiedBy>User</cp:lastModifiedBy>
  <cp:revision>29</cp:revision>
  <dcterms:created xsi:type="dcterms:W3CDTF">2014-04-14T14:57:05Z</dcterms:created>
  <dcterms:modified xsi:type="dcterms:W3CDTF">2014-04-09T15:48:50Z</dcterms:modified>
</cp:coreProperties>
</file>