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3939"/>
    <a:srgbClr val="BA30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769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11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19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79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514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483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38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572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13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207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31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79537-8625-4571-AC09-9BF3ABD10404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0FB18-5BC1-4ABA-9CB3-B7E50E52D4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61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34.xml"/><Relationship Id="rId18" Type="http://schemas.openxmlformats.org/officeDocument/2006/relationships/slide" Target="slide28.xml"/><Relationship Id="rId26" Type="http://schemas.openxmlformats.org/officeDocument/2006/relationships/slide" Target="slide6.xml"/><Relationship Id="rId3" Type="http://schemas.openxmlformats.org/officeDocument/2006/relationships/slide" Target="slide8.xml"/><Relationship Id="rId21" Type="http://schemas.openxmlformats.org/officeDocument/2006/relationships/slide" Target="slide11.xml"/><Relationship Id="rId34" Type="http://schemas.openxmlformats.org/officeDocument/2006/relationships/slide" Target="slide19.xml"/><Relationship Id="rId7" Type="http://schemas.openxmlformats.org/officeDocument/2006/relationships/slide" Target="slide33.xml"/><Relationship Id="rId12" Type="http://schemas.openxmlformats.org/officeDocument/2006/relationships/slide" Target="slide27.xml"/><Relationship Id="rId17" Type="http://schemas.openxmlformats.org/officeDocument/2006/relationships/slide" Target="slide22.xml"/><Relationship Id="rId25" Type="http://schemas.openxmlformats.org/officeDocument/2006/relationships/slide" Target="slide36.xml"/><Relationship Id="rId33" Type="http://schemas.openxmlformats.org/officeDocument/2006/relationships/slide" Target="slide13.xml"/><Relationship Id="rId2" Type="http://schemas.openxmlformats.org/officeDocument/2006/relationships/slide" Target="slide32.xml"/><Relationship Id="rId16" Type="http://schemas.openxmlformats.org/officeDocument/2006/relationships/slide" Target="slide16.xml"/><Relationship Id="rId20" Type="http://schemas.openxmlformats.org/officeDocument/2006/relationships/slide" Target="slide5.xml"/><Relationship Id="rId29" Type="http://schemas.openxmlformats.org/officeDocument/2006/relationships/slide" Target="slide2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6.xml"/><Relationship Id="rId11" Type="http://schemas.openxmlformats.org/officeDocument/2006/relationships/slide" Target="slide21.xml"/><Relationship Id="rId24" Type="http://schemas.openxmlformats.org/officeDocument/2006/relationships/slide" Target="slide29.xml"/><Relationship Id="rId32" Type="http://schemas.openxmlformats.org/officeDocument/2006/relationships/slide" Target="slide7.xml"/><Relationship Id="rId5" Type="http://schemas.openxmlformats.org/officeDocument/2006/relationships/slide" Target="slide20.xml"/><Relationship Id="rId15" Type="http://schemas.openxmlformats.org/officeDocument/2006/relationships/slide" Target="slide10.xml"/><Relationship Id="rId23" Type="http://schemas.openxmlformats.org/officeDocument/2006/relationships/slide" Target="slide23.xml"/><Relationship Id="rId28" Type="http://schemas.openxmlformats.org/officeDocument/2006/relationships/slide" Target="slide18.xml"/><Relationship Id="rId36" Type="http://schemas.openxmlformats.org/officeDocument/2006/relationships/slide" Target="slide31.xml"/><Relationship Id="rId10" Type="http://schemas.openxmlformats.org/officeDocument/2006/relationships/slide" Target="slide15.xml"/><Relationship Id="rId19" Type="http://schemas.openxmlformats.org/officeDocument/2006/relationships/slide" Target="slide35.xml"/><Relationship Id="rId31" Type="http://schemas.openxmlformats.org/officeDocument/2006/relationships/slide" Target="slide37.xml"/><Relationship Id="rId4" Type="http://schemas.openxmlformats.org/officeDocument/2006/relationships/slide" Target="slide14.xml"/><Relationship Id="rId9" Type="http://schemas.openxmlformats.org/officeDocument/2006/relationships/slide" Target="slide9.xml"/><Relationship Id="rId14" Type="http://schemas.openxmlformats.org/officeDocument/2006/relationships/slide" Target="slide4.xml"/><Relationship Id="rId22" Type="http://schemas.openxmlformats.org/officeDocument/2006/relationships/slide" Target="slide17.xml"/><Relationship Id="rId27" Type="http://schemas.openxmlformats.org/officeDocument/2006/relationships/slide" Target="slide12.xml"/><Relationship Id="rId30" Type="http://schemas.openxmlformats.org/officeDocument/2006/relationships/slide" Target="slide30.xml"/><Relationship Id="rId35" Type="http://schemas.openxmlformats.org/officeDocument/2006/relationships/slide" Target="slide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509807"/>
              </p:ext>
            </p:extLst>
          </p:nvPr>
        </p:nvGraphicFramePr>
        <p:xfrm>
          <a:off x="637673" y="565487"/>
          <a:ext cx="9312442" cy="5979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0874">
                  <a:extLst>
                    <a:ext uri="{9D8B030D-6E8A-4147-A177-3AD203B41FA5}">
                      <a16:colId xmlns:a16="http://schemas.microsoft.com/office/drawing/2014/main" val="37544089"/>
                    </a:ext>
                  </a:extLst>
                </a:gridCol>
                <a:gridCol w="1147290">
                  <a:extLst>
                    <a:ext uri="{9D8B030D-6E8A-4147-A177-3AD203B41FA5}">
                      <a16:colId xmlns:a16="http://schemas.microsoft.com/office/drawing/2014/main" val="3215055541"/>
                    </a:ext>
                  </a:extLst>
                </a:gridCol>
                <a:gridCol w="983492">
                  <a:extLst>
                    <a:ext uri="{9D8B030D-6E8A-4147-A177-3AD203B41FA5}">
                      <a16:colId xmlns:a16="http://schemas.microsoft.com/office/drawing/2014/main" val="583599545"/>
                    </a:ext>
                  </a:extLst>
                </a:gridCol>
                <a:gridCol w="1003982">
                  <a:extLst>
                    <a:ext uri="{9D8B030D-6E8A-4147-A177-3AD203B41FA5}">
                      <a16:colId xmlns:a16="http://schemas.microsoft.com/office/drawing/2014/main" val="3372921545"/>
                    </a:ext>
                  </a:extLst>
                </a:gridCol>
                <a:gridCol w="922024">
                  <a:extLst>
                    <a:ext uri="{9D8B030D-6E8A-4147-A177-3AD203B41FA5}">
                      <a16:colId xmlns:a16="http://schemas.microsoft.com/office/drawing/2014/main" val="328884301"/>
                    </a:ext>
                  </a:extLst>
                </a:gridCol>
                <a:gridCol w="922024">
                  <a:extLst>
                    <a:ext uri="{9D8B030D-6E8A-4147-A177-3AD203B41FA5}">
                      <a16:colId xmlns:a16="http://schemas.microsoft.com/office/drawing/2014/main" val="2723028681"/>
                    </a:ext>
                  </a:extLst>
                </a:gridCol>
                <a:gridCol w="952756">
                  <a:extLst>
                    <a:ext uri="{9D8B030D-6E8A-4147-A177-3AD203B41FA5}">
                      <a16:colId xmlns:a16="http://schemas.microsoft.com/office/drawing/2014/main" val="1328538263"/>
                    </a:ext>
                  </a:extLst>
                </a:gridCol>
              </a:tblGrid>
              <a:tr h="996615">
                <a:tc>
                  <a:txBody>
                    <a:bodyPr/>
                    <a:lstStyle/>
                    <a:p>
                      <a:r>
                        <a:rPr lang="ru-RU" dirty="0" smtClean="0"/>
                        <a:t>Права человека</a:t>
                      </a:r>
                      <a:endParaRPr lang="ru-RU" dirty="0"/>
                    </a:p>
                  </a:txBody>
                  <a:tcPr>
                    <a:solidFill>
                      <a:srgbClr val="A1393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2" action="ppaction://hlinksldjump"/>
                        </a:rPr>
                        <a:t>1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" action="ppaction://hlinkshowjump?jump=nextslide"/>
                        </a:rPr>
                        <a:t>1</a:t>
                      </a:r>
                      <a:endParaRPr lang="ru-RU" sz="4400" dirty="0"/>
                    </a:p>
                  </a:txBody>
                  <a:tcPr>
                    <a:solidFill>
                      <a:srgbClr val="A1393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" action="ppaction://hlinksldjump"/>
                        </a:rPr>
                        <a:t>1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4" action="ppaction://hlinksldjump"/>
                        </a:rPr>
                        <a:t>1</a:t>
                      </a:r>
                      <a:endParaRPr lang="ru-RU" sz="4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5" action="ppaction://hlinksldjump"/>
                        </a:rPr>
                        <a:t>1</a:t>
                      </a:r>
                      <a:endParaRPr lang="ru-RU" sz="4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6" action="ppaction://hlinksldjump"/>
                        </a:rPr>
                        <a:t>1</a:t>
                      </a:r>
                      <a:endParaRPr lang="ru-RU" sz="4400" dirty="0"/>
                    </a:p>
                  </a:txBody>
                  <a:tcPr>
                    <a:solidFill>
                      <a:srgbClr val="BA30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114826"/>
                  </a:ext>
                </a:extLst>
              </a:tr>
              <a:tr h="996615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Политическая сфера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7" action="ppaction://hlinksldjump"/>
                        </a:rPr>
                        <a:t>2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8" action="ppaction://hlinksldjump"/>
                        </a:rPr>
                        <a:t>2</a:t>
                      </a:r>
                      <a:endParaRPr lang="ru-RU" sz="4400" dirty="0"/>
                    </a:p>
                  </a:txBody>
                  <a:tcPr>
                    <a:solidFill>
                      <a:srgbClr val="A1393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9" action="ppaction://hlinksldjump"/>
                        </a:rPr>
                        <a:t>2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0" action="ppaction://hlinksldjump"/>
                        </a:rPr>
                        <a:t>2</a:t>
                      </a:r>
                      <a:endParaRPr lang="ru-RU" sz="4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1" action="ppaction://hlinksldjump"/>
                        </a:rPr>
                        <a:t>2</a:t>
                      </a:r>
                      <a:endParaRPr lang="ru-RU" sz="4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2" action="ppaction://hlinksldjump"/>
                        </a:rPr>
                        <a:t>2</a:t>
                      </a:r>
                      <a:endParaRPr lang="ru-RU" sz="4400" dirty="0"/>
                    </a:p>
                  </a:txBody>
                  <a:tcPr>
                    <a:solidFill>
                      <a:srgbClr val="BA30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276858"/>
                  </a:ext>
                </a:extLst>
              </a:tr>
              <a:tr h="996615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Социальная сфера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3" action="ppaction://hlinksldjump"/>
                        </a:rPr>
                        <a:t>3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4" action="ppaction://hlinksldjump"/>
                        </a:rPr>
                        <a:t>3</a:t>
                      </a:r>
                      <a:endParaRPr lang="ru-RU" sz="4400" dirty="0"/>
                    </a:p>
                  </a:txBody>
                  <a:tcPr>
                    <a:solidFill>
                      <a:srgbClr val="A1393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5" action="ppaction://hlinksldjump"/>
                        </a:rPr>
                        <a:t>3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6" action="ppaction://hlinksldjump"/>
                        </a:rPr>
                        <a:t>3</a:t>
                      </a:r>
                      <a:endParaRPr lang="ru-RU" sz="4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7" action="ppaction://hlinksldjump"/>
                        </a:rPr>
                        <a:t>3</a:t>
                      </a:r>
                      <a:endParaRPr lang="ru-RU" sz="4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8" action="ppaction://hlinksldjump"/>
                        </a:rPr>
                        <a:t>3</a:t>
                      </a:r>
                      <a:endParaRPr lang="ru-RU" sz="4400" dirty="0"/>
                    </a:p>
                  </a:txBody>
                  <a:tcPr>
                    <a:solidFill>
                      <a:srgbClr val="BA30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058895"/>
                  </a:ext>
                </a:extLst>
              </a:tr>
              <a:tr h="996615">
                <a:tc>
                  <a:txBody>
                    <a:bodyPr/>
                    <a:lstStyle/>
                    <a:p>
                      <a:r>
                        <a:rPr lang="ru-RU" dirty="0" smtClean="0"/>
                        <a:t>Экономическая сфера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9" action="ppaction://hlinksldjump"/>
                        </a:rPr>
                        <a:t>4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20" action="ppaction://hlinksldjump"/>
                        </a:rPr>
                        <a:t>4</a:t>
                      </a:r>
                      <a:endParaRPr lang="ru-RU" sz="4400" dirty="0"/>
                    </a:p>
                  </a:txBody>
                  <a:tcPr>
                    <a:solidFill>
                      <a:srgbClr val="A1393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21" action="ppaction://hlinksldjump"/>
                        </a:rPr>
                        <a:t>4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22" action="ppaction://hlinksldjump"/>
                        </a:rPr>
                        <a:t>4</a:t>
                      </a:r>
                      <a:endParaRPr lang="ru-RU" sz="4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23" action="ppaction://hlinksldjump"/>
                        </a:rPr>
                        <a:t>4</a:t>
                      </a:r>
                      <a:endParaRPr lang="ru-RU" sz="4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24" action="ppaction://hlinksldjump"/>
                        </a:rPr>
                        <a:t>4</a:t>
                      </a:r>
                      <a:endParaRPr lang="ru-RU" sz="4400" dirty="0"/>
                    </a:p>
                  </a:txBody>
                  <a:tcPr>
                    <a:solidFill>
                      <a:srgbClr val="BA30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083676"/>
                  </a:ext>
                </a:extLst>
              </a:tr>
              <a:tr h="996615">
                <a:tc>
                  <a:txBody>
                    <a:bodyPr/>
                    <a:lstStyle/>
                    <a:p>
                      <a:r>
                        <a:rPr lang="ru-RU" dirty="0" smtClean="0"/>
                        <a:t>Межличностные отношения</a:t>
                      </a:r>
                      <a:endParaRPr lang="ru-RU" dirty="0"/>
                    </a:p>
                  </a:txBody>
                  <a:tcPr>
                    <a:solidFill>
                      <a:srgbClr val="BA30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25" action="ppaction://hlinksldjump"/>
                        </a:rPr>
                        <a:t>5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26" action="ppaction://hlinksldjump"/>
                        </a:rPr>
                        <a:t>5</a:t>
                      </a:r>
                      <a:endParaRPr lang="ru-RU" sz="4400" dirty="0"/>
                    </a:p>
                  </a:txBody>
                  <a:tcPr>
                    <a:solidFill>
                      <a:srgbClr val="A1393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27" action="ppaction://hlinksldjump"/>
                        </a:rPr>
                        <a:t>5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28" action="ppaction://hlinksldjump"/>
                        </a:rPr>
                        <a:t>5</a:t>
                      </a:r>
                      <a:endParaRPr lang="ru-RU" sz="4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29" action="ppaction://hlinksldjump"/>
                        </a:rPr>
                        <a:t>5</a:t>
                      </a:r>
                      <a:endParaRPr lang="ru-RU" sz="4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0" action="ppaction://hlinksldjump"/>
                        </a:rPr>
                        <a:t>5</a:t>
                      </a:r>
                      <a:endParaRPr lang="ru-RU" sz="4400" dirty="0"/>
                    </a:p>
                  </a:txBody>
                  <a:tcPr>
                    <a:solidFill>
                      <a:srgbClr val="BA30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020539"/>
                  </a:ext>
                </a:extLst>
              </a:tr>
              <a:tr h="996615">
                <a:tc>
                  <a:txBody>
                    <a:bodyPr/>
                    <a:lstStyle/>
                    <a:p>
                      <a:r>
                        <a:rPr lang="ru-RU" dirty="0" smtClean="0"/>
                        <a:t>Духовная сфера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1" action="ppaction://hlinksldjump"/>
                        </a:rPr>
                        <a:t>6</a:t>
                      </a:r>
                      <a:endParaRPr lang="ru-RU" sz="4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2" action="ppaction://hlinksldjump"/>
                        </a:rPr>
                        <a:t>6</a:t>
                      </a:r>
                      <a:endParaRPr lang="ru-RU" sz="4400" dirty="0"/>
                    </a:p>
                  </a:txBody>
                  <a:tcPr>
                    <a:solidFill>
                      <a:srgbClr val="A1393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3" action="ppaction://hlinksldjump"/>
                        </a:rPr>
                        <a:t>6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4" action="ppaction://hlinksldjump"/>
                        </a:rPr>
                        <a:t>6</a:t>
                      </a:r>
                      <a:endParaRPr lang="ru-RU" sz="4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5" action="ppaction://hlinksldjump"/>
                        </a:rPr>
                        <a:t>6</a:t>
                      </a:r>
                      <a:endParaRPr lang="ru-RU" sz="4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6" action="ppaction://hlinksldjump"/>
                        </a:rPr>
                        <a:t>6</a:t>
                      </a:r>
                      <a:endParaRPr lang="ru-RU" sz="4400" dirty="0"/>
                    </a:p>
                  </a:txBody>
                  <a:tcPr>
                    <a:solidFill>
                      <a:srgbClr val="BA30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422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558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Как по-гречески будет «власть народа»?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5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Название этой формы правления, впервые появившейся в Риме, переводится как «общественное дело»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49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Что объединяет полицию, прокуратуру, нотариат и таможню?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8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9011" y="292936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Кто изображен на иллюстрации?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893" y="1466850"/>
            <a:ext cx="3333750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2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называется </a:t>
            </a:r>
            <a:r>
              <a:rPr lang="ru-RU" dirty="0"/>
              <a:t>обособившаяся от природы часть материального мира, представляющая собой исторически развивающуюся форму связей и отношений людей в процессе их жизнедеятельности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85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называется </a:t>
            </a:r>
            <a:r>
              <a:rPr lang="ru-RU" dirty="0"/>
              <a:t>процесс деятельности человека, результатом которого является получение нового знания окружающем об </a:t>
            </a:r>
            <a:r>
              <a:rPr lang="ru-RU" dirty="0" smtClean="0"/>
              <a:t>мире?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6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Назовите четыре вида деятельности?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61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Что объединяет цель, средства, действия и результат?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84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Что объединяет цель, средства, действия и результат?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23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Согласно теории потребностей А. </a:t>
            </a:r>
            <a:r>
              <a:rPr lang="ru-RU" dirty="0" err="1" smtClean="0"/>
              <a:t>Маслоу</a:t>
            </a:r>
            <a:r>
              <a:rPr lang="ru-RU" dirty="0" smtClean="0"/>
              <a:t>, все потребности можно представить в виде пирамиды. Тогда в основании будут самые основные потребности человека. Назовите их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38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Право на образование относится к социальным или экономическим правам человека?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83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называется хозяйство, при котором производимая продукция используется для собственного потребления, а не на продажу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86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систему экономического производства включены материальное и нематериальное производство. Что является результатами каждого из этих видов производства?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57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Примером какого вида экономической деятельности является производство фейерверков?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57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Что означает слово «экономика»?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0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объединяет покупателя магазина, зрителя в кинотеатре, пациента зубного врача и ученика автошколы с точки зрения участия в экономике?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58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 какому из видов покупательских мотивов относится покупка телефона последней модели из желания похвастать перед друзьями?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46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Как на латинском будет звучать слово «столкновение»?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6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Как называются различные способы порицания и поощрения?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95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общего между семье, школьным классом, музыкальной группой и баскетбольной командой?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93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Как звучит золотое правило морали?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33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Как называется основной закон страны?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6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называют взаимосвязи между людьми в процессе общей деятельности и общения?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84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Бывает вербальным и невербальным, устным и письменным. О чем идет речь??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46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называется совокупность духовных и материальных благ, созданных обществом?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67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Вера в сверхъестественные силы и существа – что это?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8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Что объединяет ислам, буддизм и христианство?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73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211" y="127952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В каком архитектурном стиле создана эта постройка?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189" y="2605088"/>
            <a:ext cx="45720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23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Как иначе называется человеколюбие, уважение к человеку?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9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579" y="273534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Эпоха, в которую люди снова начали интересоваться античностью, период небывалого расцвета искусства?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5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Что объединяет право, мораль и религиозные нормы?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20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Что объединяет право, мораль и религиозные нормы?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8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называются коллективные привычки, издревле существующие у определенных групп людей?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87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объединяет права на жизнь, на свободу, на личную неприкосновенность, на честь и достоинство?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16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Скажите по-гречески «искусство управлять»?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3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832" y="2651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называется форма правления, при которой власть неограниченно принадлежит одному человеку?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11357811" y="5919537"/>
            <a:ext cx="834189" cy="938463"/>
          </a:xfrm>
          <a:prstGeom prst="actionButtonHom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474</Words>
  <Application>Microsoft Office PowerPoint</Application>
  <PresentationFormat>Широкоэкранный</PresentationFormat>
  <Paragraphs>78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1" baseType="lpstr">
      <vt:lpstr>Arial</vt:lpstr>
      <vt:lpstr>Calibri</vt:lpstr>
      <vt:lpstr>Calibri Light</vt:lpstr>
      <vt:lpstr>Тема Office</vt:lpstr>
      <vt:lpstr>Презентация PowerPoint</vt:lpstr>
      <vt:lpstr>Право на образование относится к социальным или экономическим правам человека?</vt:lpstr>
      <vt:lpstr>Как называется основной закон страны?</vt:lpstr>
      <vt:lpstr>Что объединяет право, мораль и религиозные нормы?</vt:lpstr>
      <vt:lpstr>Что объединяет право, мораль и религиозные нормы?</vt:lpstr>
      <vt:lpstr>Как называются коллективные привычки, издревле существующие у определенных групп людей?</vt:lpstr>
      <vt:lpstr>Что объединяет права на жизнь, на свободу, на личную неприкосновенность, на честь и достоинство?</vt:lpstr>
      <vt:lpstr>Скажите по-гречески «искусство управлять»?</vt:lpstr>
      <vt:lpstr>Как называется форма правления, при которой власть неограниченно принадлежит одному человеку?</vt:lpstr>
      <vt:lpstr>Как по-гречески будет «власть народа»?</vt:lpstr>
      <vt:lpstr>Название этой формы правления, впервые появившейся в Риме, переводится как «общественное дело»</vt:lpstr>
      <vt:lpstr>Что объединяет полицию, прокуратуру, нотариат и таможню?</vt:lpstr>
      <vt:lpstr>Кто изображен на иллюстрации?</vt:lpstr>
      <vt:lpstr>Как называется обособившаяся от природы часть материального мира, представляющая собой исторически развивающуюся форму связей и отношений людей в процессе их жизнедеятельности?</vt:lpstr>
      <vt:lpstr>Как называется процесс деятельности человека, результатом которого является получение нового знания окружающем об мире?</vt:lpstr>
      <vt:lpstr>Назовите четыре вида деятельности?</vt:lpstr>
      <vt:lpstr>Что объединяет цель, средства, действия и результат?</vt:lpstr>
      <vt:lpstr>Что объединяет цель, средства, действия и результат?</vt:lpstr>
      <vt:lpstr>Согласно теории потребностей А. Маслоу, все потребности можно представить в виде пирамиды. Тогда в основании будут самые основные потребности человека. Назовите их</vt:lpstr>
      <vt:lpstr>Как называется хозяйство, при котором производимая продукция используется для собственного потребления, а не на продажу</vt:lpstr>
      <vt:lpstr>В систему экономического производства включены материальное и нематериальное производство. Что является результатами каждого из этих видов производства?</vt:lpstr>
      <vt:lpstr>Примером какого вида экономической деятельности является производство фейерверков?</vt:lpstr>
      <vt:lpstr>Что означает слово «экономика»?</vt:lpstr>
      <vt:lpstr>Что объединяет покупателя магазина, зрителя в кинотеатре, пациента зубного врача и ученика автошколы с точки зрения участия в экономике?</vt:lpstr>
      <vt:lpstr>К какому из видов покупательских мотивов относится покупка телефона последней модели из желания похвастать перед друзьями?</vt:lpstr>
      <vt:lpstr>Как на латинском будет звучать слово «столкновение»?</vt:lpstr>
      <vt:lpstr>Как называются различные способы порицания и поощрения?</vt:lpstr>
      <vt:lpstr>Что общего между семье, школьным классом, музыкальной группой и баскетбольной командой?</vt:lpstr>
      <vt:lpstr>Как звучит золотое правило морали?</vt:lpstr>
      <vt:lpstr>Как называют взаимосвязи между людьми в процессе общей деятельности и общения?</vt:lpstr>
      <vt:lpstr>Бывает вербальным и невербальным, устным и письменным. О чем идет речь??</vt:lpstr>
      <vt:lpstr>Как называется совокупность духовных и материальных благ, созданных обществом?</vt:lpstr>
      <vt:lpstr>Вера в сверхъестественные силы и существа – что это?</vt:lpstr>
      <vt:lpstr>Что объединяет ислам, буддизм и христианство?</vt:lpstr>
      <vt:lpstr>В каком архитектурном стиле создана эта постройка?</vt:lpstr>
      <vt:lpstr>Как иначе называется человеколюбие, уважение к человеку?</vt:lpstr>
      <vt:lpstr>Эпоха, в которую люди снова начали интересоваться античностью, период небывалого расцвета искусства?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Михайлова</dc:creator>
  <cp:lastModifiedBy>Марина Михайлова</cp:lastModifiedBy>
  <cp:revision>9</cp:revision>
  <dcterms:created xsi:type="dcterms:W3CDTF">2017-12-20T17:08:23Z</dcterms:created>
  <dcterms:modified xsi:type="dcterms:W3CDTF">2017-12-20T18:12:35Z</dcterms:modified>
</cp:coreProperties>
</file>