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2" r:id="rId2"/>
    <p:sldId id="276" r:id="rId3"/>
    <p:sldId id="257" r:id="rId4"/>
    <p:sldId id="275" r:id="rId5"/>
    <p:sldId id="270" r:id="rId6"/>
    <p:sldId id="269" r:id="rId7"/>
    <p:sldId id="268" r:id="rId8"/>
    <p:sldId id="274" r:id="rId9"/>
    <p:sldId id="273" r:id="rId10"/>
    <p:sldId id="272" r:id="rId11"/>
    <p:sldId id="279" r:id="rId12"/>
    <p:sldId id="280" r:id="rId13"/>
    <p:sldId id="271"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dirty="0">
              <a:solidFill>
                <a:srgbClr val="FFFFFF"/>
              </a:solidFill>
            </a:endParaRPr>
          </a:p>
        </p:txBody>
      </p:sp>
      <p:sp>
        <p:nvSpPr>
          <p:cNvPr id="5" name="Нижний колонтитул 4"/>
          <p:cNvSpPr>
            <a:spLocks noGrp="1"/>
          </p:cNvSpPr>
          <p:nvPr>
            <p:ph type="ftr" sz="quarter" idx="11"/>
          </p:nvPr>
        </p:nvSpPr>
        <p:spPr/>
        <p:txBody>
          <a:bodyPr/>
          <a:lstStyle/>
          <a:p>
            <a:endParaRPr kumimoji="0" lang="en-US" dirty="0">
              <a:solidFill>
                <a:srgbClr val="FFFFFF"/>
              </a:solidFill>
            </a:endParaRPr>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dirty="0"/>
          </a:p>
        </p:txBody>
      </p:sp>
      <p:sp>
        <p:nvSpPr>
          <p:cNvPr id="5" name="Нижний колонтитул 4"/>
          <p:cNvSpPr>
            <a:spLocks noGrp="1"/>
          </p:cNvSpPr>
          <p:nvPr>
            <p:ph type="ftr" sz="quarter" idx="11"/>
          </p:nvPr>
        </p:nvSpPr>
        <p:spPr/>
        <p:txBody>
          <a:bodyPr/>
          <a:lstStyle/>
          <a:p>
            <a:endParaRPr kumimoji="0" lang="en-US" dirty="0"/>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dirty="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a:solidFill>
                <a:schemeClr val="tx2"/>
              </a:solidFill>
            </a:endParaRPr>
          </a:p>
        </p:txBody>
      </p:sp>
      <p:sp>
        <p:nvSpPr>
          <p:cNvPr id="5" name="Нижний колонтитул 4"/>
          <p:cNvSpPr>
            <a:spLocks noGrp="1"/>
          </p:cNvSpPr>
          <p:nvPr>
            <p:ph type="ftr" sz="quarter" idx="11"/>
          </p:nvPr>
        </p:nvSpPr>
        <p:spPr/>
        <p:txBody>
          <a:bodyPr/>
          <a:lstStyle/>
          <a:p>
            <a:endParaRPr kumimoji="0" lang="en-US" dirty="0">
              <a:solidFill>
                <a:schemeClr val="tx2"/>
              </a:solidFill>
            </a:endParaRPr>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CFA630-13BB-46C4-BD44-B2C5F9B66074}" type="datetimeFigureOut">
              <a:rPr lang="en-US" smtClean="0"/>
              <a:pPr/>
              <a:t>7/1/2018</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CFA630-13BB-46C4-BD44-B2C5F9B66074}" type="datetimeFigureOut">
              <a:rPr lang="en-US" smtClean="0"/>
              <a:pPr/>
              <a:t>7/1/2018</a:t>
            </a:fld>
            <a:endParaRPr lang="en-US"/>
          </a:p>
        </p:txBody>
      </p:sp>
      <p:sp>
        <p:nvSpPr>
          <p:cNvPr id="8" name="Нижний колонтитул 7"/>
          <p:cNvSpPr>
            <a:spLocks noGrp="1"/>
          </p:cNvSpPr>
          <p:nvPr>
            <p:ph type="ftr" sz="quarter" idx="11"/>
          </p:nvPr>
        </p:nvSpPr>
        <p:spPr/>
        <p:txBody>
          <a:bodyPr/>
          <a:lstStyle/>
          <a:p>
            <a:endParaRPr kumimoji="0" lang="en-US"/>
          </a:p>
        </p:txBody>
      </p:sp>
      <p:sp>
        <p:nvSpPr>
          <p:cNvPr id="9" name="Номер слайда 8"/>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CFA630-13BB-46C4-BD44-B2C5F9B66074}" type="datetimeFigureOut">
              <a:rPr lang="en-US" smtClean="0"/>
              <a:pPr/>
              <a:t>7/1/2018</a:t>
            </a:fld>
            <a:endParaRPr lang="en-US"/>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CFA630-13BB-46C4-BD44-B2C5F9B66074}" type="datetimeFigureOut">
              <a:rPr lang="en-US" smtClean="0"/>
              <a:pPr/>
              <a:t>7/1/2018</a:t>
            </a:fld>
            <a:endParaRPr lang="en-US" dirty="0">
              <a:solidFill>
                <a:schemeClr val="tx2"/>
              </a:solidFill>
            </a:endParaRPr>
          </a:p>
        </p:txBody>
      </p:sp>
      <p:sp>
        <p:nvSpPr>
          <p:cNvPr id="3" name="Нижний колонтитул 2"/>
          <p:cNvSpPr>
            <a:spLocks noGrp="1"/>
          </p:cNvSpPr>
          <p:nvPr>
            <p:ph type="ftr" sz="quarter" idx="11"/>
          </p:nvPr>
        </p:nvSpPr>
        <p:spPr/>
        <p:txBody>
          <a:bodyPr/>
          <a:lstStyle/>
          <a:p>
            <a:endParaRPr kumimoji="0" lang="en-US" dirty="0">
              <a:solidFill>
                <a:schemeClr val="tx2"/>
              </a:solidFill>
            </a:endParaRPr>
          </a:p>
        </p:txBody>
      </p:sp>
      <p:sp>
        <p:nvSpPr>
          <p:cNvPr id="4" name="Номер слайда 3"/>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CFA630-13BB-46C4-BD44-B2C5F9B66074}" type="datetimeFigureOut">
              <a:rPr lang="en-US" smtClean="0"/>
              <a:pPr/>
              <a:t>7/1/2018</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CFA630-13BB-46C4-BD44-B2C5F9B66074}" type="datetimeFigureOut">
              <a:rPr lang="en-US" smtClean="0"/>
              <a:pPr/>
              <a:t>7/1/2018</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FA630-13BB-46C4-BD44-B2C5F9B66074}" type="datetimeFigureOut">
              <a:rPr lang="en-US" smtClean="0"/>
              <a:pPr/>
              <a:t>7/1/2018</a:t>
            </a:fld>
            <a:endParaRPr lang="en-US" sz="1000" dirty="0">
              <a:solidFill>
                <a:schemeClr val="tx2"/>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eaLnBrk="1" latinLnBrk="0" hangingPunct="1"/>
            <a:endParaRPr kumimoji="0" lang="en-US" sz="1000" dirty="0">
              <a:solidFill>
                <a:schemeClr val="tx2"/>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r" eaLnBrk="1" latinLnBrk="0" hangingPunct="1"/>
            <a:fld id="{BC5217A8-0E06-4059-AC45-433E2E67A85D}" type="slidenum">
              <a:rPr kumimoji="0" lang="en-US" smtClean="0"/>
              <a:pPr algn="r" eaLnBrk="1" latinLnBrk="0" hangingPunct="1"/>
              <a:t>‹#›</a:t>
            </a:fld>
            <a:endParaRPr kumimoji="0" lang="en-US" sz="11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normAutofit/>
          </a:bodyPr>
          <a:lstStyle/>
          <a:p>
            <a:pPr algn="ctr">
              <a:buNone/>
            </a:pPr>
            <a:r>
              <a:rPr lang="ru-RU" sz="44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t>
            </a:r>
          </a:p>
          <a:p>
            <a:pPr algn="ctr">
              <a:buNone/>
            </a:pPr>
            <a:r>
              <a:rPr lang="ru-RU" sz="44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Упражнения по развитию речи, памяти, внимания с первоклассниками на занятиях в ГПД</a:t>
            </a:r>
            <a: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r>
            <a:b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Составила воспитатель ГПД</a:t>
            </a:r>
            <a:b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sz="1200" b="1" dirty="0" err="1"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Симанова</a:t>
            </a:r>
            <a: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А.А.</a:t>
            </a:r>
            <a:endParaRPr lang="ru-RU" sz="1200"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pic>
        <p:nvPicPr>
          <p:cNvPr id="1028" name="Picture 4"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 name="Прямоугольник 9"/>
          <p:cNvSpPr/>
          <p:nvPr/>
        </p:nvSpPr>
        <p:spPr>
          <a:xfrm>
            <a:off x="899592" y="764704"/>
            <a:ext cx="7200800" cy="3170099"/>
          </a:xfrm>
          <a:prstGeom prst="rect">
            <a:avLst/>
          </a:prstGeom>
        </p:spPr>
        <p:txBody>
          <a:bodyPr wrap="square">
            <a:spAutoFit/>
          </a:bodyPr>
          <a:lstStyle/>
          <a:p>
            <a:pPr algn="ct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r>
            <a:b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Упражнения по развитию речи, памяти, внимания  на </a:t>
            </a:r>
            <a:r>
              <a:rPr lang="ru-RU" sz="4000" b="1"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занятиях с первоклассниками </a:t>
            </a:r>
            <a:endPar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в ГПД</a:t>
            </a:r>
            <a:endParaRPr lang="ru-RU" sz="4000" dirty="0"/>
          </a:p>
        </p:txBody>
      </p:sp>
      <p:sp>
        <p:nvSpPr>
          <p:cNvPr id="11" name="Прямоугольник 10"/>
          <p:cNvSpPr/>
          <p:nvPr/>
        </p:nvSpPr>
        <p:spPr>
          <a:xfrm>
            <a:off x="2286000" y="5733256"/>
            <a:ext cx="4572000" cy="646331"/>
          </a:xfrm>
          <a:prstGeom prst="rect">
            <a:avLst/>
          </a:prstGeom>
        </p:spPr>
        <p:txBody>
          <a:bodyPr wrap="square">
            <a:spAutoFit/>
          </a:bodyPr>
          <a:lstStyle/>
          <a:p>
            <a:pPr algn="ctr">
              <a:buNone/>
            </a:pPr>
            <a:r>
              <a:rPr lang="ru-RU" i="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Составила воспитатель ГПД</a:t>
            </a:r>
            <a:br>
              <a:rPr lang="ru-RU" i="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i="1" dirty="0" err="1"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Симанова</a:t>
            </a:r>
            <a:r>
              <a:rPr lang="ru-RU" i="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А.А. лицей 378 Санкт-Петербург</a:t>
            </a:r>
            <a:endParaRPr lang="ru-RU" i="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pic>
        <p:nvPicPr>
          <p:cNvPr id="12" name="Picture 3" descr="C:\Users\ТОНЯ\Desktop\для оформления\0_28a4e_b7188592_S.gif"/>
          <p:cNvPicPr>
            <a:picLocks noChangeAspect="1" noChangeArrowheads="1"/>
          </p:cNvPicPr>
          <p:nvPr/>
        </p:nvPicPr>
        <p:blipFill>
          <a:blip r:embed="rId3" cstate="print"/>
          <a:srcRect/>
          <a:stretch>
            <a:fillRect/>
          </a:stretch>
        </p:blipFill>
        <p:spPr bwMode="auto">
          <a:xfrm>
            <a:off x="2771800" y="3861048"/>
            <a:ext cx="3672408" cy="1872208"/>
          </a:xfrm>
          <a:prstGeom prst="rect">
            <a:avLst/>
          </a:prstGeom>
          <a:noFill/>
          <a:effectLst>
            <a:softEdge rad="6350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864096"/>
          </a:xfrm>
        </p:spPr>
        <p:txBody>
          <a:bodyPr>
            <a:normAutofit fontScale="90000"/>
          </a:bodyPr>
          <a:lstStyle/>
          <a:p>
            <a:pPr algn="l"/>
            <a:r>
              <a:rPr lang="ru-RU" sz="3200" b="1" dirty="0" smtClean="0">
                <a:solidFill>
                  <a:srgbClr val="7030A0"/>
                </a:solidFill>
              </a:rPr>
              <a:t>8. Прочитай. Какие слова написаны с большой буквы? Почему?</a:t>
            </a:r>
            <a:endParaRPr lang="ru-RU" sz="3200" b="1" dirty="0">
              <a:solidFill>
                <a:srgbClr val="7030A0"/>
              </a:solidFill>
            </a:endParaRPr>
          </a:p>
        </p:txBody>
      </p:sp>
      <p:sp>
        <p:nvSpPr>
          <p:cNvPr id="3" name="Содержимое 2"/>
          <p:cNvSpPr>
            <a:spLocks noGrp="1"/>
          </p:cNvSpPr>
          <p:nvPr>
            <p:ph idx="1"/>
          </p:nvPr>
        </p:nvSpPr>
        <p:spPr>
          <a:xfrm>
            <a:off x="457200" y="1844824"/>
            <a:ext cx="8229600" cy="4281339"/>
          </a:xfrm>
        </p:spPr>
        <p:txBody>
          <a:bodyPr/>
          <a:lstStyle/>
          <a:p>
            <a:pPr>
              <a:buNone/>
            </a:pPr>
            <a:r>
              <a:rPr lang="ru-RU" dirty="0" smtClean="0"/>
              <a:t>                         Домашние животные.</a:t>
            </a:r>
            <a:br>
              <a:rPr lang="ru-RU" dirty="0" smtClean="0"/>
            </a:br>
            <a:r>
              <a:rPr lang="ru-RU" dirty="0" smtClean="0"/>
              <a:t>        У бабушки в деревне много животных. В хлеву мычит корова Зорька. Греется на крылечке кот Васька. В сарае хрюкает кабан Тишка. У забора привязан конь Ветерок. Их всех охраняет пёс </a:t>
            </a:r>
            <a:r>
              <a:rPr lang="ru-RU" dirty="0" err="1" smtClean="0"/>
              <a:t>Мухтар</a:t>
            </a:r>
            <a:r>
              <a:rPr lang="ru-RU" dirty="0" smtClean="0"/>
              <a:t>.</a:t>
            </a:r>
          </a:p>
          <a:p>
            <a:pPr>
              <a:buNone/>
            </a:pPr>
            <a:r>
              <a:rPr lang="ru-RU" dirty="0" smtClean="0"/>
              <a:t> </a:t>
            </a:r>
            <a:r>
              <a:rPr lang="ru-RU" b="1" dirty="0" smtClean="0">
                <a:solidFill>
                  <a:srgbClr val="7030A0"/>
                </a:solidFill>
              </a:rPr>
              <a:t>- Назовите клички животных.</a:t>
            </a:r>
          </a:p>
          <a:p>
            <a:pPr>
              <a:buNone/>
            </a:pPr>
            <a:r>
              <a:rPr lang="ru-RU" dirty="0" smtClean="0"/>
              <a:t>  </a:t>
            </a:r>
            <a:r>
              <a:rPr lang="ru-RU" b="1" dirty="0" smtClean="0">
                <a:solidFill>
                  <a:srgbClr val="7030A0"/>
                </a:solidFill>
              </a:rPr>
              <a:t>- Как пишутся клички животных?</a:t>
            </a:r>
            <a:endParaRPr lang="ru-RU" b="1" dirty="0">
              <a:solidFill>
                <a:srgbClr val="7030A0"/>
              </a:solidFill>
            </a:endParaRPr>
          </a:p>
        </p:txBody>
      </p:sp>
      <p:cxnSp>
        <p:nvCxnSpPr>
          <p:cNvPr id="6" name="Прямая соединительная линия 5"/>
          <p:cNvCxnSpPr/>
          <p:nvPr/>
        </p:nvCxnSpPr>
        <p:spPr>
          <a:xfrm>
            <a:off x="4067944" y="4797152"/>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6372200" y="4293096"/>
            <a:ext cx="1296144"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899592" y="4293096"/>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3275856" y="3789040"/>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88024" y="3284984"/>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pPr algn="l"/>
            <a:r>
              <a:rPr lang="ru-RU" sz="3200" dirty="0" smtClean="0"/>
              <a:t>9. Графический диктант.</a:t>
            </a:r>
            <a:endParaRPr lang="ru-RU" sz="3200" dirty="0"/>
          </a:p>
        </p:txBody>
      </p:sp>
      <p:sp>
        <p:nvSpPr>
          <p:cNvPr id="3" name="Содержимое 2"/>
          <p:cNvSpPr>
            <a:spLocks noGrp="1"/>
          </p:cNvSpPr>
          <p:nvPr>
            <p:ph idx="1"/>
          </p:nvPr>
        </p:nvSpPr>
        <p:spPr/>
        <p:txBody>
          <a:bodyPr>
            <a:normAutofit fontScale="85000" lnSpcReduction="20000"/>
          </a:bodyPr>
          <a:lstStyle/>
          <a:p>
            <a:pPr>
              <a:buNone/>
            </a:pPr>
            <a:r>
              <a:rPr lang="ru-RU" dirty="0" smtClean="0"/>
              <a:t>   От исходной точки 1 клетку  наискосок влево, 1 клетку влево, 2 клетки вверх, 1 клетку влево, 2 клетки вверх, 2 клетки влево, 1 клетку вверх, 1 клетку вправо, 2 клетки вверх, 1 клетку влево, 1 клетку вверх, 1 клетку влево, 1 клетку вниз, 1 клетку влево. 1 клетку вверх, 1 клетку влево, 1 клетку вниз. 1 клетку влево, 2 клетки вниз, 1 клетку вправо, 1 клетку вниз, 2 клетки влево, 2клетки вниз, 1 клетку влево, 2 клетки вниз, 1 клетку влево, 1 клетку наискосок влево, 3 клетки вправо.2 клетки вверх, 1 клетку вправо, 5 клеток вправо, 1 клетку вниз. 1 клетку вправо. 2 клетки вниз, 3 клетки вправо.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692696"/>
            <a:ext cx="8229600" cy="724942"/>
          </a:xfrm>
        </p:spPr>
        <p:txBody>
          <a:bodyPr>
            <a:normAutofit/>
          </a:bodyPr>
          <a:lstStyle/>
          <a:p>
            <a:pPr algn="l"/>
            <a:r>
              <a:rPr lang="ru-RU" sz="3200" b="1" dirty="0" smtClean="0">
                <a:solidFill>
                  <a:srgbClr val="7030A0"/>
                </a:solidFill>
              </a:rPr>
              <a:t>10. Отгадай загадку.</a:t>
            </a:r>
            <a:endParaRPr lang="ru-RU" sz="3200" b="1" dirty="0">
              <a:solidFill>
                <a:srgbClr val="7030A0"/>
              </a:solidFill>
            </a:endParaRPr>
          </a:p>
        </p:txBody>
      </p:sp>
      <p:sp>
        <p:nvSpPr>
          <p:cNvPr id="3" name="Содержимое 2"/>
          <p:cNvSpPr>
            <a:spLocks noGrp="1"/>
          </p:cNvSpPr>
          <p:nvPr>
            <p:ph idx="1"/>
          </p:nvPr>
        </p:nvSpPr>
        <p:spPr/>
        <p:txBody>
          <a:bodyPr/>
          <a:lstStyle/>
          <a:p>
            <a:pPr>
              <a:buNone/>
            </a:pPr>
            <a:r>
              <a:rPr lang="ru-RU" dirty="0" smtClean="0"/>
              <a:t>    Две зелёные подружки</a:t>
            </a:r>
            <a:br>
              <a:rPr lang="ru-RU" dirty="0" smtClean="0"/>
            </a:br>
            <a:r>
              <a:rPr lang="ru-RU" dirty="0" smtClean="0"/>
              <a:t>в речку прыгают с кувшинки.</a:t>
            </a:r>
            <a:br>
              <a:rPr lang="ru-RU" dirty="0" smtClean="0"/>
            </a:br>
            <a:r>
              <a:rPr lang="ru-RU" dirty="0" smtClean="0"/>
              <a:t>И как только им не лень</a:t>
            </a:r>
            <a:br>
              <a:rPr lang="ru-RU" dirty="0" smtClean="0"/>
            </a:br>
            <a:r>
              <a:rPr lang="ru-RU" dirty="0" smtClean="0"/>
              <a:t>кувыркаться целый день?</a:t>
            </a:r>
            <a:endParaRPr lang="ru-RU" dirty="0"/>
          </a:p>
        </p:txBody>
      </p:sp>
      <p:pic>
        <p:nvPicPr>
          <p:cNvPr id="3074" name="Picture 2" descr="https://st.depositphotos.com/1526816/1883/v/950/depositphotos_18832775-stock-illustration-a-frog-jumping.jpg"/>
          <p:cNvPicPr>
            <a:picLocks noChangeAspect="1" noChangeArrowheads="1"/>
          </p:cNvPicPr>
          <p:nvPr/>
        </p:nvPicPr>
        <p:blipFill>
          <a:blip r:embed="rId3" cstate="print"/>
          <a:srcRect/>
          <a:stretch>
            <a:fillRect/>
          </a:stretch>
        </p:blipFill>
        <p:spPr bwMode="auto">
          <a:xfrm>
            <a:off x="1835696" y="3573016"/>
            <a:ext cx="6408712" cy="2952328"/>
          </a:xfrm>
          <a:prstGeom prst="rect">
            <a:avLst/>
          </a:prstGeom>
          <a:noFill/>
          <a:effectLst>
            <a:softEdge rad="127000"/>
          </a:effectLst>
        </p:spPr>
      </p:pic>
      <p:sp>
        <p:nvSpPr>
          <p:cNvPr id="6" name="Прямоугольник 5"/>
          <p:cNvSpPr/>
          <p:nvPr/>
        </p:nvSpPr>
        <p:spPr>
          <a:xfrm>
            <a:off x="1835696" y="3573016"/>
            <a:ext cx="6408712" cy="28803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548680"/>
            <a:ext cx="8229600" cy="868958"/>
          </a:xfrm>
        </p:spPr>
        <p:txBody>
          <a:bodyPr>
            <a:normAutofit/>
          </a:bodyPr>
          <a:lstStyle/>
          <a:p>
            <a:pPr algn="l"/>
            <a:r>
              <a:rPr lang="ru-RU" sz="3200" b="1" dirty="0" smtClean="0">
                <a:solidFill>
                  <a:srgbClr val="7030A0"/>
                </a:solidFill>
              </a:rPr>
              <a:t>9. Прочитай рассказ.</a:t>
            </a:r>
            <a:endParaRPr lang="ru-RU" sz="3200" b="1" dirty="0">
              <a:solidFill>
                <a:srgbClr val="7030A0"/>
              </a:solidFill>
            </a:endParaRPr>
          </a:p>
        </p:txBody>
      </p:sp>
      <p:sp>
        <p:nvSpPr>
          <p:cNvPr id="3" name="Содержимое 2"/>
          <p:cNvSpPr>
            <a:spLocks noGrp="1"/>
          </p:cNvSpPr>
          <p:nvPr>
            <p:ph idx="1"/>
          </p:nvPr>
        </p:nvSpPr>
        <p:spPr>
          <a:xfrm>
            <a:off x="457200" y="1340768"/>
            <a:ext cx="8229600" cy="5112568"/>
          </a:xfrm>
        </p:spPr>
        <p:txBody>
          <a:bodyPr/>
          <a:lstStyle/>
          <a:p>
            <a:pPr>
              <a:buNone/>
            </a:pPr>
            <a:r>
              <a:rPr lang="ru-RU" dirty="0" smtClean="0"/>
              <a:t>                                        Жаба</a:t>
            </a:r>
            <a:br>
              <a:rPr lang="ru-RU" dirty="0" smtClean="0"/>
            </a:br>
            <a:r>
              <a:rPr lang="ru-RU" dirty="0" smtClean="0"/>
              <a:t>          Грузная жаба сидела на тропинке. У неё были удивительные с тёмными точками глазки. На брюшке блестела нежная кожа. Луч солнца пробежал по ласковой спинке. Большая жаба была красива. Почему это не видят люди? Жаба прыгнула под старый пень. Там её жильё.</a:t>
            </a:r>
            <a:endParaRPr lang="ru-RU" dirty="0"/>
          </a:p>
        </p:txBody>
      </p:sp>
      <p:pic>
        <p:nvPicPr>
          <p:cNvPr id="2050" name="Picture 2" descr="https://cdn.qoctor.com.au/wp-content/uploads/2017/07/hiccups3.jpg"/>
          <p:cNvPicPr>
            <a:picLocks noChangeAspect="1" noChangeArrowheads="1"/>
          </p:cNvPicPr>
          <p:nvPr/>
        </p:nvPicPr>
        <p:blipFill>
          <a:blip r:embed="rId3" cstate="print"/>
          <a:srcRect/>
          <a:stretch>
            <a:fillRect/>
          </a:stretch>
        </p:blipFill>
        <p:spPr bwMode="auto">
          <a:xfrm>
            <a:off x="5220072" y="4725144"/>
            <a:ext cx="3096344" cy="1656184"/>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3" name="Picture 1" descr="C:\Users\ТОНЯ\Desktop\для оформления\img25.jpg"/>
          <p:cNvPicPr>
            <a:picLocks noChangeAspect="1" noChangeArrowheads="1"/>
          </p:cNvPicPr>
          <p:nvPr/>
        </p:nvPicPr>
        <p:blipFill>
          <a:blip r:embed="rId3" cstate="print"/>
          <a:srcRect/>
          <a:stretch>
            <a:fillRect/>
          </a:stretch>
        </p:blipFill>
        <p:spPr bwMode="auto">
          <a:xfrm>
            <a:off x="971600" y="1412776"/>
            <a:ext cx="7272808" cy="5013176"/>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r>
              <a:rPr lang="ru-RU" sz="3200" dirty="0" smtClean="0"/>
              <a:t>Занятие 2</a:t>
            </a:r>
            <a:endParaRPr lang="ru-RU" sz="3200" dirty="0"/>
          </a:p>
        </p:txBody>
      </p:sp>
      <p:sp>
        <p:nvSpPr>
          <p:cNvPr id="3" name="Содержимое 2"/>
          <p:cNvSpPr>
            <a:spLocks noGrp="1"/>
          </p:cNvSpPr>
          <p:nvPr>
            <p:ph idx="1"/>
          </p:nvPr>
        </p:nvSpPr>
        <p:spPr/>
        <p:txBody>
          <a:bodyPr/>
          <a:lstStyle/>
          <a:p>
            <a:endParaRPr lang="ru-RU" dirty="0"/>
          </a:p>
        </p:txBody>
      </p:sp>
      <p:pic>
        <p:nvPicPr>
          <p:cNvPr id="5" name="Picture 4" descr="C:\Users\ТОНЯ\Desktop\для оформления\depositphotos_28930057-stock-illustration-smiley-who-have-some-questions.jpg"/>
          <p:cNvPicPr>
            <a:picLocks noChangeAspect="1" noChangeArrowheads="1"/>
          </p:cNvPicPr>
          <p:nvPr/>
        </p:nvPicPr>
        <p:blipFill>
          <a:blip r:embed="rId3" cstate="print"/>
          <a:srcRect/>
          <a:stretch>
            <a:fillRect/>
          </a:stretch>
        </p:blipFill>
        <p:spPr bwMode="auto">
          <a:xfrm>
            <a:off x="2267744" y="1484784"/>
            <a:ext cx="4536504" cy="4752528"/>
          </a:xfrm>
          <a:prstGeom prst="rect">
            <a:avLst/>
          </a:prstGeom>
          <a:noFill/>
          <a:effectLst>
            <a:softEdge rad="6350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95536" y="620688"/>
            <a:ext cx="8229600" cy="1152128"/>
          </a:xfrm>
        </p:spPr>
        <p:txBody>
          <a:bodyPr>
            <a:normAutofit/>
          </a:bodyPr>
          <a:lstStyle/>
          <a:p>
            <a:pPr algn="l"/>
            <a:r>
              <a:rPr lang="ru-RU" sz="3200" b="1" dirty="0" smtClean="0">
                <a:solidFill>
                  <a:srgbClr val="7030A0"/>
                </a:solidFill>
              </a:rPr>
              <a:t>1. Составь из слогов слова:</a:t>
            </a:r>
            <a:endParaRPr lang="ru-RU" sz="3200" b="1" dirty="0">
              <a:solidFill>
                <a:srgbClr val="7030A0"/>
              </a:solidFill>
            </a:endParaRPr>
          </a:p>
        </p:txBody>
      </p:sp>
      <p:sp>
        <p:nvSpPr>
          <p:cNvPr id="3" name="Содержимое 2"/>
          <p:cNvSpPr>
            <a:spLocks noGrp="1"/>
          </p:cNvSpPr>
          <p:nvPr>
            <p:ph idx="1"/>
          </p:nvPr>
        </p:nvSpPr>
        <p:spPr/>
        <p:txBody>
          <a:bodyPr/>
          <a:lstStyle/>
          <a:p>
            <a:pPr>
              <a:buNone/>
            </a:pPr>
            <a:r>
              <a:rPr lang="ru-RU" dirty="0" smtClean="0"/>
              <a:t>              </a:t>
            </a:r>
          </a:p>
          <a:p>
            <a:pPr>
              <a:buNone/>
            </a:pPr>
            <a:r>
              <a:rPr lang="ru-RU" dirty="0" smtClean="0"/>
              <a:t>                ни                           мя</a:t>
            </a:r>
          </a:p>
          <a:p>
            <a:pPr>
              <a:buNone/>
            </a:pPr>
            <a:endParaRPr lang="ru-RU" dirty="0" smtClean="0"/>
          </a:p>
          <a:p>
            <a:pPr>
              <a:buNone/>
            </a:pPr>
            <a:r>
              <a:rPr lang="ru-RU" dirty="0" smtClean="0"/>
              <a:t>ко            </a:t>
            </a:r>
            <a:r>
              <a:rPr lang="ru-RU" dirty="0" err="1" smtClean="0"/>
              <a:t>са</a:t>
            </a:r>
            <a:r>
              <a:rPr lang="ru-RU" dirty="0" smtClean="0"/>
              <a:t>                             но              та</a:t>
            </a:r>
          </a:p>
          <a:p>
            <a:pPr>
              <a:buNone/>
            </a:pPr>
            <a:endParaRPr lang="ru-RU" dirty="0" smtClean="0"/>
          </a:p>
          <a:p>
            <a:pPr>
              <a:buNone/>
            </a:pPr>
            <a:r>
              <a:rPr lang="ru-RU" dirty="0" smtClean="0"/>
              <a:t>                </a:t>
            </a:r>
            <a:r>
              <a:rPr lang="ru-RU" dirty="0" err="1" smtClean="0"/>
              <a:t>ра</a:t>
            </a:r>
            <a:r>
              <a:rPr lang="ru-RU" dirty="0" smtClean="0"/>
              <a:t>                            да</a:t>
            </a:r>
            <a:endParaRPr lang="ru-RU" dirty="0"/>
          </a:p>
        </p:txBody>
      </p:sp>
      <p:cxnSp>
        <p:nvCxnSpPr>
          <p:cNvPr id="6" name="Прямая соединительная линия 5"/>
          <p:cNvCxnSpPr/>
          <p:nvPr/>
        </p:nvCxnSpPr>
        <p:spPr>
          <a:xfrm flipV="1">
            <a:off x="1043608" y="2564904"/>
            <a:ext cx="864096" cy="9361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1043608" y="371703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1115616" y="3933056"/>
            <a:ext cx="648072" cy="8640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5508104" y="371703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flipV="1">
            <a:off x="5508104" y="3789040"/>
            <a:ext cx="1008112" cy="1080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5436096" y="2492896"/>
            <a:ext cx="1080120" cy="11521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548680"/>
            <a:ext cx="8229600" cy="868958"/>
          </a:xfrm>
        </p:spPr>
        <p:txBody>
          <a:bodyPr>
            <a:normAutofit/>
          </a:bodyPr>
          <a:lstStyle/>
          <a:p>
            <a:pPr algn="l"/>
            <a:r>
              <a:rPr lang="ru-RU" sz="3200" b="1" dirty="0" smtClean="0">
                <a:solidFill>
                  <a:srgbClr val="7030A0"/>
                </a:solidFill>
              </a:rPr>
              <a:t>2.Найди слова на букву </a:t>
            </a:r>
            <a:r>
              <a:rPr lang="ru-RU" b="1" dirty="0" smtClean="0">
                <a:solidFill>
                  <a:srgbClr val="7030A0"/>
                </a:solidFill>
              </a:rPr>
              <a:t>М</a:t>
            </a:r>
            <a:r>
              <a:rPr lang="ru-RU" sz="3200" dirty="0" smtClean="0">
                <a:solidFill>
                  <a:srgbClr val="7030A0"/>
                </a:solidFill>
              </a:rPr>
              <a:t>.</a:t>
            </a:r>
            <a:endParaRPr lang="ru-RU" sz="3200" dirty="0">
              <a:solidFill>
                <a:srgbClr val="7030A0"/>
              </a:solidFill>
            </a:endParaRPr>
          </a:p>
        </p:txBody>
      </p:sp>
      <p:sp>
        <p:nvSpPr>
          <p:cNvPr id="3" name="Содержимое 2"/>
          <p:cNvSpPr>
            <a:spLocks noGrp="1"/>
          </p:cNvSpPr>
          <p:nvPr>
            <p:ph idx="1"/>
          </p:nvPr>
        </p:nvSpPr>
        <p:spPr>
          <a:xfrm>
            <a:off x="457200" y="1484784"/>
            <a:ext cx="8229600" cy="4641379"/>
          </a:xfrm>
        </p:spPr>
        <p:txBody>
          <a:bodyPr/>
          <a:lstStyle/>
          <a:p>
            <a:pPr>
              <a:buNone/>
            </a:pPr>
            <a:endParaRPr lang="ru-RU" dirty="0"/>
          </a:p>
        </p:txBody>
      </p:sp>
      <p:sp>
        <p:nvSpPr>
          <p:cNvPr id="5" name="Прямоугольник 4"/>
          <p:cNvSpPr/>
          <p:nvPr/>
        </p:nvSpPr>
        <p:spPr>
          <a:xfrm>
            <a:off x="3779912" y="306896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к</a:t>
            </a:r>
            <a:endParaRPr lang="ru-RU" sz="4000" dirty="0">
              <a:solidFill>
                <a:schemeClr val="tx1"/>
              </a:solidFill>
            </a:endParaRPr>
          </a:p>
        </p:txBody>
      </p:sp>
      <p:sp>
        <p:nvSpPr>
          <p:cNvPr id="6" name="Прямоугольник 5"/>
          <p:cNvSpPr/>
          <p:nvPr/>
        </p:nvSpPr>
        <p:spPr>
          <a:xfrm>
            <a:off x="3059832" y="306896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у</a:t>
            </a:r>
            <a:endParaRPr lang="ru-RU" sz="4000" dirty="0">
              <a:solidFill>
                <a:schemeClr val="tx1"/>
              </a:solidFill>
            </a:endParaRPr>
          </a:p>
        </p:txBody>
      </p:sp>
      <p:sp>
        <p:nvSpPr>
          <p:cNvPr id="7" name="Прямоугольник 6"/>
          <p:cNvSpPr/>
          <p:nvPr/>
        </p:nvSpPr>
        <p:spPr>
          <a:xfrm>
            <a:off x="3779912" y="162880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т</a:t>
            </a:r>
            <a:endParaRPr lang="ru-RU" sz="4000" dirty="0">
              <a:solidFill>
                <a:schemeClr val="tx1"/>
              </a:solidFill>
            </a:endParaRPr>
          </a:p>
        </p:txBody>
      </p:sp>
      <p:sp>
        <p:nvSpPr>
          <p:cNvPr id="8" name="Прямоугольник 7"/>
          <p:cNvSpPr/>
          <p:nvPr/>
        </p:nvSpPr>
        <p:spPr>
          <a:xfrm>
            <a:off x="3059832" y="162880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я</a:t>
            </a:r>
            <a:endParaRPr lang="ru-RU" sz="4000" dirty="0">
              <a:solidFill>
                <a:schemeClr val="tx1"/>
              </a:solidFill>
            </a:endParaRPr>
          </a:p>
        </p:txBody>
      </p:sp>
      <p:sp>
        <p:nvSpPr>
          <p:cNvPr id="9" name="Прямоугольник 8"/>
          <p:cNvSpPr/>
          <p:nvPr/>
        </p:nvSpPr>
        <p:spPr>
          <a:xfrm>
            <a:off x="2339752" y="162880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err="1" smtClean="0">
                <a:solidFill>
                  <a:schemeClr val="tx1"/>
                </a:solidFill>
              </a:rPr>
              <a:t>р</a:t>
            </a:r>
            <a:endParaRPr lang="ru-RU" sz="4000" dirty="0">
              <a:solidFill>
                <a:schemeClr val="tx1"/>
              </a:solidFill>
            </a:endParaRPr>
          </a:p>
        </p:txBody>
      </p:sp>
      <p:sp>
        <p:nvSpPr>
          <p:cNvPr id="10" name="Прямоугольник 9"/>
          <p:cNvSpPr/>
          <p:nvPr/>
        </p:nvSpPr>
        <p:spPr>
          <a:xfrm>
            <a:off x="2339752" y="306896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err="1" smtClean="0">
                <a:solidFill>
                  <a:schemeClr val="tx1"/>
                </a:solidFill>
              </a:rPr>
              <a:t>н</a:t>
            </a:r>
            <a:endParaRPr lang="ru-RU" sz="4000" dirty="0">
              <a:solidFill>
                <a:schemeClr val="tx1"/>
              </a:solidFill>
            </a:endParaRPr>
          </a:p>
        </p:txBody>
      </p:sp>
      <p:sp>
        <p:nvSpPr>
          <p:cNvPr id="11" name="Прямоугольник 10"/>
          <p:cNvSpPr/>
          <p:nvPr/>
        </p:nvSpPr>
        <p:spPr>
          <a:xfrm>
            <a:off x="3779912" y="234888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а</a:t>
            </a:r>
            <a:endParaRPr lang="ru-RU" sz="4000" dirty="0">
              <a:solidFill>
                <a:schemeClr val="tx1"/>
              </a:solidFill>
            </a:endParaRPr>
          </a:p>
        </p:txBody>
      </p:sp>
      <p:sp>
        <p:nvSpPr>
          <p:cNvPr id="12" name="Прямоугольник 11"/>
          <p:cNvSpPr/>
          <p:nvPr/>
        </p:nvSpPr>
        <p:spPr>
          <a:xfrm>
            <a:off x="3059832" y="234888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м</a:t>
            </a:r>
            <a:endParaRPr lang="ru-RU" sz="4000" dirty="0">
              <a:solidFill>
                <a:schemeClr val="tx1"/>
              </a:solidFill>
            </a:endParaRPr>
          </a:p>
        </p:txBody>
      </p:sp>
      <p:sp>
        <p:nvSpPr>
          <p:cNvPr id="13" name="Прямоугольник 12"/>
          <p:cNvSpPr/>
          <p:nvPr/>
        </p:nvSpPr>
        <p:spPr>
          <a:xfrm>
            <a:off x="2339752" y="234888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и</a:t>
            </a:r>
            <a:endParaRPr lang="ru-RU" sz="4000" dirty="0">
              <a:solidFill>
                <a:schemeClr val="tx1"/>
              </a:solidFill>
            </a:endParaRPr>
          </a:p>
        </p:txBody>
      </p:sp>
      <p:sp>
        <p:nvSpPr>
          <p:cNvPr id="15" name="Прямоугольник 14"/>
          <p:cNvSpPr/>
          <p:nvPr/>
        </p:nvSpPr>
        <p:spPr>
          <a:xfrm>
            <a:off x="5652120" y="162880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5652120" y="522920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март</a:t>
            </a:r>
            <a:endParaRPr lang="ru-RU" sz="3200" dirty="0">
              <a:solidFill>
                <a:schemeClr val="tx1"/>
              </a:solidFill>
            </a:endParaRPr>
          </a:p>
        </p:txBody>
      </p:sp>
      <p:sp>
        <p:nvSpPr>
          <p:cNvPr id="19" name="Прямоугольник 18"/>
          <p:cNvSpPr/>
          <p:nvPr/>
        </p:nvSpPr>
        <p:spPr>
          <a:xfrm>
            <a:off x="5652120" y="162880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мир</a:t>
            </a:r>
            <a:endParaRPr lang="ru-RU" sz="3200" dirty="0">
              <a:solidFill>
                <a:schemeClr val="tx1"/>
              </a:solidFill>
            </a:endParaRPr>
          </a:p>
        </p:txBody>
      </p:sp>
      <p:sp>
        <p:nvSpPr>
          <p:cNvPr id="20" name="Прямоугольник 19"/>
          <p:cNvSpPr/>
          <p:nvPr/>
        </p:nvSpPr>
        <p:spPr>
          <a:xfrm>
            <a:off x="5652120" y="450912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маяк</a:t>
            </a:r>
            <a:endParaRPr lang="ru-RU" sz="3200" dirty="0">
              <a:solidFill>
                <a:schemeClr val="tx1"/>
              </a:solidFill>
            </a:endParaRPr>
          </a:p>
        </p:txBody>
      </p:sp>
      <p:sp>
        <p:nvSpPr>
          <p:cNvPr id="21" name="Прямоугольник 20"/>
          <p:cNvSpPr/>
          <p:nvPr/>
        </p:nvSpPr>
        <p:spPr>
          <a:xfrm>
            <a:off x="5652120" y="378904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минута</a:t>
            </a:r>
            <a:endParaRPr lang="ru-RU" sz="3200" dirty="0">
              <a:solidFill>
                <a:schemeClr val="tx1"/>
              </a:solidFill>
            </a:endParaRPr>
          </a:p>
        </p:txBody>
      </p:sp>
      <p:sp>
        <p:nvSpPr>
          <p:cNvPr id="16" name="Прямоугольник 15"/>
          <p:cNvSpPr/>
          <p:nvPr/>
        </p:nvSpPr>
        <p:spPr>
          <a:xfrm>
            <a:off x="6372200" y="1628800"/>
            <a:ext cx="1152128"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5652120" y="234888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мята</a:t>
            </a:r>
            <a:endParaRPr lang="ru-RU" sz="3200" dirty="0">
              <a:solidFill>
                <a:schemeClr val="tx1"/>
              </a:solidFill>
            </a:endParaRPr>
          </a:p>
        </p:txBody>
      </p:sp>
      <p:sp>
        <p:nvSpPr>
          <p:cNvPr id="26" name="Прямоугольник 25"/>
          <p:cNvSpPr/>
          <p:nvPr/>
        </p:nvSpPr>
        <p:spPr>
          <a:xfrm>
            <a:off x="6372200" y="2348880"/>
            <a:ext cx="1152128"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5652120" y="306896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мука</a:t>
            </a:r>
            <a:endParaRPr lang="ru-RU" sz="3200" dirty="0">
              <a:solidFill>
                <a:schemeClr val="tx1"/>
              </a:solidFill>
            </a:endParaRPr>
          </a:p>
        </p:txBody>
      </p:sp>
      <p:sp>
        <p:nvSpPr>
          <p:cNvPr id="25" name="Прямоугольник 24"/>
          <p:cNvSpPr/>
          <p:nvPr/>
        </p:nvSpPr>
        <p:spPr>
          <a:xfrm>
            <a:off x="6372200" y="3068960"/>
            <a:ext cx="1152128"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6084168" y="3789040"/>
            <a:ext cx="1728192"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6084168" y="4509120"/>
            <a:ext cx="1728192"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6084168" y="5229200"/>
            <a:ext cx="1728192"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2267744" y="4077072"/>
            <a:ext cx="237626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мак</a:t>
            </a:r>
            <a:endParaRPr lang="ru-RU" sz="3200" dirty="0">
              <a:solidFill>
                <a:schemeClr val="tx1"/>
              </a:solidFill>
            </a:endParaRPr>
          </a:p>
        </p:txBody>
      </p:sp>
      <p:sp>
        <p:nvSpPr>
          <p:cNvPr id="28" name="Прямоугольник 27"/>
          <p:cNvSpPr/>
          <p:nvPr/>
        </p:nvSpPr>
        <p:spPr>
          <a:xfrm>
            <a:off x="2267744" y="5013176"/>
            <a:ext cx="237626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кума</a:t>
            </a:r>
            <a:endParaRPr lang="ru-RU" sz="3200" dirty="0">
              <a:solidFill>
                <a:schemeClr val="tx1"/>
              </a:solidFill>
            </a:endParaRPr>
          </a:p>
        </p:txBody>
      </p:sp>
      <p:sp>
        <p:nvSpPr>
          <p:cNvPr id="32" name="Прямоугольник 31"/>
          <p:cNvSpPr/>
          <p:nvPr/>
        </p:nvSpPr>
        <p:spPr>
          <a:xfrm>
            <a:off x="2915816" y="4077072"/>
            <a:ext cx="1152128" cy="9144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2915816" y="5013176"/>
            <a:ext cx="1224136" cy="9144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26"/>
                                        </p:tgtEl>
                                      </p:cBhvr>
                                    </p:animEffect>
                                    <p:set>
                                      <p:cBhvr>
                                        <p:cTn id="12" dur="1" fill="hold">
                                          <p:stCondLst>
                                            <p:cond delay="499"/>
                                          </p:stCondLst>
                                        </p:cTn>
                                        <p:tgtEl>
                                          <p:spTgt spid="2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25"/>
                                        </p:tgtEl>
                                      </p:cBhvr>
                                    </p:animEffect>
                                    <p:set>
                                      <p:cBhvr>
                                        <p:cTn id="17" dur="1" fill="hold">
                                          <p:stCondLst>
                                            <p:cond delay="499"/>
                                          </p:stCondLst>
                                        </p:cTn>
                                        <p:tgtEl>
                                          <p:spTgt spid="2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24"/>
                                        </p:tgtEl>
                                      </p:cBhvr>
                                    </p:animEffect>
                                    <p:set>
                                      <p:cBhvr>
                                        <p:cTn id="22" dur="1" fill="hold">
                                          <p:stCondLst>
                                            <p:cond delay="499"/>
                                          </p:stCondLst>
                                        </p:cTn>
                                        <p:tgtEl>
                                          <p:spTgt spid="2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23"/>
                                        </p:tgtEl>
                                      </p:cBhvr>
                                    </p:animEffect>
                                    <p:set>
                                      <p:cBhvr>
                                        <p:cTn id="27" dur="1" fill="hold">
                                          <p:stCondLst>
                                            <p:cond delay="499"/>
                                          </p:stCondLst>
                                        </p:cTn>
                                        <p:tgtEl>
                                          <p:spTgt spid="2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32"/>
                                        </p:tgtEl>
                                      </p:cBhvr>
                                    </p:animEffect>
                                    <p:set>
                                      <p:cBhvr>
                                        <p:cTn id="37" dur="1" fill="hold">
                                          <p:stCondLst>
                                            <p:cond delay="499"/>
                                          </p:stCondLst>
                                        </p:cTn>
                                        <p:tgtEl>
                                          <p:spTgt spid="3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31"/>
                                        </p:tgtEl>
                                      </p:cBhvr>
                                    </p:animEffect>
                                    <p:set>
                                      <p:cBhvr>
                                        <p:cTn id="42"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P spid="25" grpId="0" animBg="1"/>
      <p:bldP spid="24" grpId="0" animBg="1"/>
      <p:bldP spid="23" grpId="0" animBg="1"/>
      <p:bldP spid="14" grpId="0" animBg="1"/>
      <p:bldP spid="32"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1080120"/>
          </a:xfrm>
        </p:spPr>
        <p:txBody>
          <a:bodyPr>
            <a:normAutofit/>
          </a:bodyPr>
          <a:lstStyle/>
          <a:p>
            <a:pPr algn="l"/>
            <a:r>
              <a:rPr lang="ru-RU" sz="3200" b="1" dirty="0" smtClean="0">
                <a:solidFill>
                  <a:srgbClr val="7030A0"/>
                </a:solidFill>
              </a:rPr>
              <a:t>3. Прочитай скороговорку, постарайся запомнить. Повтори.</a:t>
            </a:r>
            <a:endParaRPr lang="ru-RU" sz="3200" b="1" dirty="0">
              <a:solidFill>
                <a:srgbClr val="7030A0"/>
              </a:solidFill>
            </a:endParaRPr>
          </a:p>
        </p:txBody>
      </p:sp>
      <p:sp>
        <p:nvSpPr>
          <p:cNvPr id="3" name="Содержимое 2"/>
          <p:cNvSpPr>
            <a:spLocks noGrp="1"/>
          </p:cNvSpPr>
          <p:nvPr>
            <p:ph idx="1"/>
          </p:nvPr>
        </p:nvSpPr>
        <p:spPr>
          <a:xfrm>
            <a:off x="457200" y="1988840"/>
            <a:ext cx="8229600" cy="4137323"/>
          </a:xfrm>
        </p:spPr>
        <p:txBody>
          <a:bodyPr/>
          <a:lstStyle/>
          <a:p>
            <a:pPr>
              <a:buNone/>
            </a:pPr>
            <a:r>
              <a:rPr lang="ru-RU" dirty="0" smtClean="0"/>
              <a:t>         </a:t>
            </a:r>
          </a:p>
          <a:p>
            <a:pPr>
              <a:buNone/>
            </a:pPr>
            <a:r>
              <a:rPr lang="ru-RU" dirty="0" smtClean="0"/>
              <a:t>    </a:t>
            </a:r>
            <a:r>
              <a:rPr lang="ru-RU" b="1" dirty="0" smtClean="0"/>
              <a:t>Тише, мыши, мыши, тише,</a:t>
            </a:r>
          </a:p>
          <a:p>
            <a:pPr>
              <a:buNone/>
            </a:pPr>
            <a:r>
              <a:rPr lang="ru-RU" b="1" dirty="0" smtClean="0"/>
              <a:t>     Кот сидит на нашей крыше.</a:t>
            </a: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1008112"/>
          </a:xfrm>
        </p:spPr>
        <p:txBody>
          <a:bodyPr>
            <a:normAutofit/>
          </a:bodyPr>
          <a:lstStyle/>
          <a:p>
            <a:pPr algn="l"/>
            <a:r>
              <a:rPr lang="ru-RU" sz="3200" b="1" dirty="0" smtClean="0">
                <a:solidFill>
                  <a:srgbClr val="7030A0"/>
                </a:solidFill>
              </a:rPr>
              <a:t>4. Определи правила игры и продолжи.</a:t>
            </a:r>
            <a:endParaRPr lang="ru-RU" sz="3200" b="1" dirty="0">
              <a:solidFill>
                <a:srgbClr val="7030A0"/>
              </a:solidFill>
            </a:endParaRPr>
          </a:p>
        </p:txBody>
      </p:sp>
      <p:sp>
        <p:nvSpPr>
          <p:cNvPr id="3" name="Содержимое 2"/>
          <p:cNvSpPr>
            <a:spLocks noGrp="1"/>
          </p:cNvSpPr>
          <p:nvPr>
            <p:ph idx="1"/>
          </p:nvPr>
        </p:nvSpPr>
        <p:spPr>
          <a:xfrm>
            <a:off x="457200" y="1916832"/>
            <a:ext cx="8229600" cy="4209331"/>
          </a:xfrm>
        </p:spPr>
        <p:txBody>
          <a:bodyPr/>
          <a:lstStyle/>
          <a:p>
            <a:pPr>
              <a:buNone/>
            </a:pPr>
            <a:r>
              <a:rPr lang="ru-RU" dirty="0" smtClean="0"/>
              <a:t>  </a:t>
            </a:r>
          </a:p>
          <a:p>
            <a:pPr>
              <a:buNone/>
            </a:pPr>
            <a:r>
              <a:rPr lang="ru-RU" dirty="0" smtClean="0"/>
              <a:t>   Каша        арбуз        зонт       топор       </a:t>
            </a:r>
          </a:p>
          <a:p>
            <a:pPr>
              <a:buNone/>
            </a:pPr>
            <a:r>
              <a:rPr lang="ru-RU" dirty="0" smtClean="0"/>
              <a:t>   редис          _______          _________</a:t>
            </a:r>
            <a:endParaRPr lang="ru-RU" dirty="0"/>
          </a:p>
        </p:txBody>
      </p:sp>
      <p:cxnSp>
        <p:nvCxnSpPr>
          <p:cNvPr id="6" name="Прямая со стрелкой 5"/>
          <p:cNvCxnSpPr/>
          <p:nvPr/>
        </p:nvCxnSpPr>
        <p:spPr>
          <a:xfrm>
            <a:off x="5004048" y="2852936"/>
            <a:ext cx="50405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3563888" y="2852936"/>
            <a:ext cx="50405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1763688" y="2852936"/>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4283968" y="3501008"/>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1907704" y="3429000"/>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6660232" y="2852936"/>
            <a:ext cx="72008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908720"/>
            <a:ext cx="8229600" cy="936104"/>
          </a:xfrm>
        </p:spPr>
        <p:txBody>
          <a:bodyPr>
            <a:normAutofit fontScale="90000"/>
          </a:bodyPr>
          <a:lstStyle/>
          <a:p>
            <a:pPr algn="l"/>
            <a:r>
              <a:rPr lang="ru-RU" sz="3200" b="1" dirty="0" smtClean="0">
                <a:solidFill>
                  <a:srgbClr val="7030A0"/>
                </a:solidFill>
              </a:rPr>
              <a:t>5. Выдели в словах первые звуки и прочитай получившиеся слова слова.</a:t>
            </a:r>
            <a:endParaRPr lang="ru-RU" sz="3200" b="1" dirty="0">
              <a:solidFill>
                <a:srgbClr val="7030A0"/>
              </a:solidFill>
            </a:endParaRPr>
          </a:p>
        </p:txBody>
      </p:sp>
      <p:sp>
        <p:nvSpPr>
          <p:cNvPr id="3" name="Содержимое 2"/>
          <p:cNvSpPr>
            <a:spLocks noGrp="1"/>
          </p:cNvSpPr>
          <p:nvPr>
            <p:ph idx="1"/>
          </p:nvPr>
        </p:nvSpPr>
        <p:spPr>
          <a:xfrm>
            <a:off x="457200" y="2060848"/>
            <a:ext cx="8229600" cy="4065315"/>
          </a:xfrm>
        </p:spPr>
        <p:txBody>
          <a:bodyPr/>
          <a:lstStyle/>
          <a:p>
            <a:pPr>
              <a:buNone/>
            </a:pPr>
            <a:r>
              <a:rPr lang="ru-RU" dirty="0" smtClean="0"/>
              <a:t>Лимон, игла, санки, азбука.</a:t>
            </a:r>
          </a:p>
          <a:p>
            <a:pPr>
              <a:buNone/>
            </a:pPr>
            <a:r>
              <a:rPr lang="ru-RU" dirty="0" smtClean="0"/>
              <a:t>Бегемот, енот, луна, крот, астра.</a:t>
            </a:r>
          </a:p>
          <a:p>
            <a:pPr>
              <a:buNone/>
            </a:pPr>
            <a:r>
              <a:rPr lang="ru-RU" dirty="0" smtClean="0"/>
              <a:t>Песня, трава, ирис, цирк, акробат.</a:t>
            </a:r>
            <a:endParaRPr lang="ru-RU" dirty="0"/>
          </a:p>
        </p:txBody>
      </p:sp>
      <p:pic>
        <p:nvPicPr>
          <p:cNvPr id="1026" name="Picture 2" descr="C:\Users\ТОНЯ\Desktop\lisa-na-belom.jpg"/>
          <p:cNvPicPr>
            <a:picLocks noChangeAspect="1" noChangeArrowheads="1"/>
          </p:cNvPicPr>
          <p:nvPr/>
        </p:nvPicPr>
        <p:blipFill>
          <a:blip r:embed="rId3" cstate="print"/>
          <a:srcRect/>
          <a:stretch>
            <a:fillRect/>
          </a:stretch>
        </p:blipFill>
        <p:spPr bwMode="auto">
          <a:xfrm>
            <a:off x="611560" y="3717032"/>
            <a:ext cx="2808312" cy="2520279"/>
          </a:xfrm>
          <a:prstGeom prst="rect">
            <a:avLst/>
          </a:prstGeom>
          <a:noFill/>
          <a:effectLst>
            <a:softEdge rad="317500"/>
          </a:effectLst>
        </p:spPr>
      </p:pic>
      <p:pic>
        <p:nvPicPr>
          <p:cNvPr id="1027" name="Picture 3" descr="C:\Users\ТОНЯ\Desktop\476834294.jpg"/>
          <p:cNvPicPr>
            <a:picLocks noChangeAspect="1" noChangeArrowheads="1"/>
          </p:cNvPicPr>
          <p:nvPr/>
        </p:nvPicPr>
        <p:blipFill>
          <a:blip r:embed="rId4" cstate="print"/>
          <a:srcRect/>
          <a:stretch>
            <a:fillRect/>
          </a:stretch>
        </p:blipFill>
        <p:spPr bwMode="auto">
          <a:xfrm>
            <a:off x="3923928" y="4149080"/>
            <a:ext cx="1656184" cy="1678507"/>
          </a:xfrm>
          <a:prstGeom prst="rect">
            <a:avLst/>
          </a:prstGeom>
          <a:noFill/>
          <a:effectLst>
            <a:softEdge rad="127000"/>
          </a:effectLst>
        </p:spPr>
      </p:pic>
      <p:pic>
        <p:nvPicPr>
          <p:cNvPr id="1029" name="Picture 5" descr="C:\Users\ТОНЯ\Desktop\0_b9974_7a78235e_orig.png"/>
          <p:cNvPicPr>
            <a:picLocks noChangeAspect="1" noChangeArrowheads="1"/>
          </p:cNvPicPr>
          <p:nvPr/>
        </p:nvPicPr>
        <p:blipFill>
          <a:blip r:embed="rId5" cstate="print"/>
          <a:srcRect/>
          <a:stretch>
            <a:fillRect/>
          </a:stretch>
        </p:blipFill>
        <p:spPr bwMode="auto">
          <a:xfrm>
            <a:off x="6588224" y="4149080"/>
            <a:ext cx="1440160" cy="15121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inHorizont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barn(inHorizontal)">
                                      <p:cBhvr>
                                        <p:cTn id="17"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836712"/>
            <a:ext cx="8229600" cy="1080120"/>
          </a:xfrm>
        </p:spPr>
        <p:txBody>
          <a:bodyPr>
            <a:normAutofit/>
          </a:bodyPr>
          <a:lstStyle/>
          <a:p>
            <a:pPr algn="l"/>
            <a:r>
              <a:rPr lang="ru-RU" sz="3200" b="1" dirty="0" smtClean="0">
                <a:solidFill>
                  <a:srgbClr val="7030A0"/>
                </a:solidFill>
              </a:rPr>
              <a:t>6. Раздели текст на предложения.</a:t>
            </a:r>
            <a:br>
              <a:rPr lang="ru-RU" sz="3200" b="1" dirty="0" smtClean="0">
                <a:solidFill>
                  <a:srgbClr val="7030A0"/>
                </a:solidFill>
              </a:rPr>
            </a:br>
            <a:r>
              <a:rPr lang="ru-RU" sz="3200" b="1" dirty="0" smtClean="0">
                <a:solidFill>
                  <a:srgbClr val="7030A0"/>
                </a:solidFill>
              </a:rPr>
              <a:t>Сколько здесь предложений Прочитай.</a:t>
            </a:r>
            <a:endParaRPr lang="ru-RU" sz="3200" b="1" dirty="0">
              <a:solidFill>
                <a:srgbClr val="7030A0"/>
              </a:solidFill>
            </a:endParaRPr>
          </a:p>
        </p:txBody>
      </p:sp>
      <p:sp>
        <p:nvSpPr>
          <p:cNvPr id="3" name="Содержимое 2"/>
          <p:cNvSpPr>
            <a:spLocks noGrp="1"/>
          </p:cNvSpPr>
          <p:nvPr>
            <p:ph idx="1"/>
          </p:nvPr>
        </p:nvSpPr>
        <p:spPr>
          <a:xfrm>
            <a:off x="457200" y="1988840"/>
            <a:ext cx="8229600" cy="4137323"/>
          </a:xfrm>
        </p:spPr>
        <p:txBody>
          <a:bodyPr/>
          <a:lstStyle/>
          <a:p>
            <a:pPr>
              <a:buNone/>
            </a:pPr>
            <a:r>
              <a:rPr lang="ru-RU" dirty="0" smtClean="0"/>
              <a:t/>
            </a:r>
            <a:br>
              <a:rPr lang="ru-RU" dirty="0" smtClean="0"/>
            </a:br>
            <a:r>
              <a:rPr lang="ru-RU" dirty="0" smtClean="0"/>
              <a:t>За селом лес там растут дубы и берёзы</a:t>
            </a:r>
            <a:br>
              <a:rPr lang="ru-RU" dirty="0" smtClean="0"/>
            </a:br>
            <a:r>
              <a:rPr lang="ru-RU" dirty="0" smtClean="0"/>
              <a:t>в лесу много зверей поют чудесные песни птицы.</a:t>
            </a:r>
          </a:p>
          <a:p>
            <a:pPr>
              <a:buNone/>
            </a:pPr>
            <a:r>
              <a:rPr lang="ru-RU" dirty="0" smtClean="0"/>
              <a:t>     </a:t>
            </a:r>
            <a:r>
              <a:rPr lang="ru-RU" b="1" dirty="0" smtClean="0">
                <a:solidFill>
                  <a:srgbClr val="00B050"/>
                </a:solidFill>
              </a:rPr>
              <a:t>За селом лес.  Там растут дубы и берёзы.</a:t>
            </a:r>
            <a:r>
              <a:rPr lang="ru-RU" dirty="0" smtClean="0"/>
              <a:t/>
            </a:r>
            <a:br>
              <a:rPr lang="ru-RU" dirty="0" smtClean="0"/>
            </a:br>
            <a:r>
              <a:rPr lang="ru-RU" b="1" dirty="0" smtClean="0">
                <a:solidFill>
                  <a:srgbClr val="00B050"/>
                </a:solidFill>
              </a:rPr>
              <a:t>В лесу много зверей.   Поют чудесные песни птицы.</a:t>
            </a:r>
            <a:endParaRPr lang="ru-RU" b="1" dirty="0">
              <a:solidFill>
                <a:srgbClr val="00B050"/>
              </a:solidFill>
            </a:endParaRPr>
          </a:p>
        </p:txBody>
      </p:sp>
      <p:sp>
        <p:nvSpPr>
          <p:cNvPr id="5" name="Прямоугольник 4"/>
          <p:cNvSpPr/>
          <p:nvPr/>
        </p:nvSpPr>
        <p:spPr>
          <a:xfrm>
            <a:off x="971600" y="4077072"/>
            <a:ext cx="2520280"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3563888" y="4149080"/>
            <a:ext cx="4824536"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67544" y="4653136"/>
            <a:ext cx="4176464"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716016" y="4653136"/>
            <a:ext cx="3888432"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755576" y="5013176"/>
            <a:ext cx="2664296"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648072"/>
          </a:xfrm>
        </p:spPr>
        <p:txBody>
          <a:bodyPr>
            <a:normAutofit/>
          </a:bodyPr>
          <a:lstStyle/>
          <a:p>
            <a:r>
              <a:rPr lang="ru-RU" sz="3200" b="1" dirty="0" smtClean="0">
                <a:solidFill>
                  <a:srgbClr val="7030A0"/>
                </a:solidFill>
              </a:rPr>
              <a:t>7. Составь из слов предложения, прочитай.</a:t>
            </a:r>
            <a:endParaRPr lang="ru-RU" sz="3200" b="1" dirty="0">
              <a:solidFill>
                <a:srgbClr val="7030A0"/>
              </a:solidFill>
            </a:endParaRPr>
          </a:p>
        </p:txBody>
      </p:sp>
      <p:sp>
        <p:nvSpPr>
          <p:cNvPr id="3" name="Содержимое 2"/>
          <p:cNvSpPr>
            <a:spLocks noGrp="1"/>
          </p:cNvSpPr>
          <p:nvPr>
            <p:ph idx="1"/>
          </p:nvPr>
        </p:nvSpPr>
        <p:spPr>
          <a:xfrm>
            <a:off x="457200" y="1340768"/>
            <a:ext cx="8229600" cy="5112568"/>
          </a:xfrm>
        </p:spPr>
        <p:txBody>
          <a:bodyPr>
            <a:normAutofit fontScale="85000" lnSpcReduction="20000"/>
          </a:bodyPr>
          <a:lstStyle/>
          <a:p>
            <a:pPr>
              <a:buNone/>
            </a:pPr>
            <a:r>
              <a:rPr lang="ru-RU" dirty="0" smtClean="0"/>
              <a:t>   Громко, птенцы, в, пищат, гнезде</a:t>
            </a:r>
            <a:br>
              <a:rPr lang="ru-RU" dirty="0" smtClean="0"/>
            </a:br>
            <a:r>
              <a:rPr lang="ru-RU" dirty="0" smtClean="0"/>
              <a:t>Ежи, в, шуршат, траве, сухой</a:t>
            </a:r>
            <a:br>
              <a:rPr lang="ru-RU" dirty="0" smtClean="0"/>
            </a:br>
            <a:r>
              <a:rPr lang="ru-RU" dirty="0" smtClean="0"/>
              <a:t>Цветы, на, росли, клумбе, душистые</a:t>
            </a:r>
            <a:br>
              <a:rPr lang="ru-RU" dirty="0" smtClean="0"/>
            </a:br>
            <a:r>
              <a:rPr lang="ru-RU" dirty="0" smtClean="0"/>
              <a:t>Чайка, над морем, кружит</a:t>
            </a:r>
            <a:br>
              <a:rPr lang="ru-RU" dirty="0" smtClean="0"/>
            </a:br>
            <a:r>
              <a:rPr lang="ru-RU" dirty="0" smtClean="0"/>
              <a:t>По, кувшинки, плавают, воде, душистые</a:t>
            </a:r>
          </a:p>
          <a:p>
            <a:pPr>
              <a:buNone/>
            </a:pPr>
            <a:r>
              <a:rPr lang="ru-RU" dirty="0" smtClean="0"/>
              <a:t>    </a:t>
            </a:r>
            <a:r>
              <a:rPr lang="ru-RU" b="1" dirty="0" smtClean="0">
                <a:solidFill>
                  <a:srgbClr val="00B050"/>
                </a:solidFill>
              </a:rPr>
              <a:t>В гнезде громко пищат птенцы.</a:t>
            </a:r>
            <a:br>
              <a:rPr lang="ru-RU" b="1" dirty="0" smtClean="0">
                <a:solidFill>
                  <a:srgbClr val="00B050"/>
                </a:solidFill>
              </a:rPr>
            </a:br>
            <a:r>
              <a:rPr lang="ru-RU" b="1" dirty="0" smtClean="0">
                <a:solidFill>
                  <a:srgbClr val="00B050"/>
                </a:solidFill>
              </a:rPr>
              <a:t>Ежи шуршат в сухой траве.</a:t>
            </a:r>
            <a:br>
              <a:rPr lang="ru-RU" b="1" dirty="0" smtClean="0">
                <a:solidFill>
                  <a:srgbClr val="00B050"/>
                </a:solidFill>
              </a:rPr>
            </a:br>
            <a:r>
              <a:rPr lang="ru-RU" b="1" dirty="0" smtClean="0">
                <a:solidFill>
                  <a:srgbClr val="00B050"/>
                </a:solidFill>
              </a:rPr>
              <a:t>На клумбе росли душистые цветы.</a:t>
            </a:r>
            <a:br>
              <a:rPr lang="ru-RU" b="1" dirty="0" smtClean="0">
                <a:solidFill>
                  <a:srgbClr val="00B050"/>
                </a:solidFill>
              </a:rPr>
            </a:br>
            <a:r>
              <a:rPr lang="ru-RU" b="1" dirty="0" smtClean="0">
                <a:solidFill>
                  <a:srgbClr val="00B050"/>
                </a:solidFill>
              </a:rPr>
              <a:t>Над морем кружит чайка.</a:t>
            </a:r>
            <a:br>
              <a:rPr lang="ru-RU" b="1" dirty="0" smtClean="0">
                <a:solidFill>
                  <a:srgbClr val="00B050"/>
                </a:solidFill>
              </a:rPr>
            </a:br>
            <a:r>
              <a:rPr lang="ru-RU" b="1" dirty="0" smtClean="0">
                <a:solidFill>
                  <a:srgbClr val="00B050"/>
                </a:solidFill>
              </a:rPr>
              <a:t>По воде плавают душистые кувшинки. </a:t>
            </a:r>
            <a:r>
              <a:rPr lang="ru-RU" dirty="0" smtClean="0"/>
              <a:t/>
            </a:r>
            <a:br>
              <a:rPr lang="ru-RU" dirty="0" smtClean="0"/>
            </a:br>
            <a:endParaRPr lang="ru-RU" dirty="0" smtClean="0"/>
          </a:p>
          <a:p>
            <a:pPr>
              <a:buNone/>
            </a:pPr>
            <a:endParaRPr lang="ru-RU" dirty="0" smtClean="0"/>
          </a:p>
          <a:p>
            <a:pPr>
              <a:buNone/>
            </a:pPr>
            <a:r>
              <a:rPr lang="ru-RU" dirty="0" smtClean="0"/>
              <a:t/>
            </a:r>
            <a:br>
              <a:rPr lang="ru-RU" dirty="0" smtClean="0"/>
            </a:br>
            <a:endParaRPr lang="ru-RU" dirty="0"/>
          </a:p>
        </p:txBody>
      </p:sp>
      <p:sp>
        <p:nvSpPr>
          <p:cNvPr id="5" name="Прямоугольник 4"/>
          <p:cNvSpPr/>
          <p:nvPr/>
        </p:nvSpPr>
        <p:spPr>
          <a:xfrm>
            <a:off x="755576" y="3068960"/>
            <a:ext cx="5904656" cy="36004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115616" y="5877272"/>
            <a:ext cx="5904656"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467544" y="4437112"/>
            <a:ext cx="6552728" cy="4320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755576" y="4797152"/>
            <a:ext cx="4968552"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755576" y="5877272"/>
            <a:ext cx="7128792"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755576" y="3789040"/>
            <a:ext cx="5616624" cy="288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683568" y="3429000"/>
            <a:ext cx="4320480"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4077072"/>
            <a:ext cx="5616624"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6"/>
                                        </p:tgtEl>
                                      </p:cBhvr>
                                    </p:animEffect>
                                    <p:set>
                                      <p:cBhvr>
                                        <p:cTn id="22" dur="1" fill="hold">
                                          <p:stCondLst>
                                            <p:cond delay="499"/>
                                          </p:stCondLst>
                                        </p:cTn>
                                        <p:tgtEl>
                                          <p:spTgt spid="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P spid="15" grpId="0" animBg="1"/>
      <p:bldP spid="16"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277</TotalTime>
  <Words>354</Words>
  <Application>Microsoft Office PowerPoint</Application>
  <PresentationFormat>Экран (4:3)</PresentationFormat>
  <Paragraphs>69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Занятие 2</vt:lpstr>
      <vt:lpstr>1. Составь из слогов слова:</vt:lpstr>
      <vt:lpstr>2.Найди слова на букву М.</vt:lpstr>
      <vt:lpstr>3. Прочитай скороговорку, постарайся запомнить. Повтори.</vt:lpstr>
      <vt:lpstr>4. Определи правила игры и продолжи.</vt:lpstr>
      <vt:lpstr>5. Выдели в словах первые звуки и прочитай получившиеся слова слова.</vt:lpstr>
      <vt:lpstr>6. Раздели текст на предложения. Сколько здесь предложений Прочитай.</vt:lpstr>
      <vt:lpstr>7. Составь из слов предложения, прочитай.</vt:lpstr>
      <vt:lpstr>8. Прочитай. Какие слова написаны с большой буквы? Почему?</vt:lpstr>
      <vt:lpstr>9. Графический диктант.</vt:lpstr>
      <vt:lpstr>10. Отгадай загадку.</vt:lpstr>
      <vt:lpstr>9. Прочитай рассказ.</vt:lpstr>
      <vt:lpstr>Слайд 14</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Чтение 1 класс</dc:title>
  <dc:creator>Bill Gates</dc:creator>
  <cp:lastModifiedBy>Bill Gates</cp:lastModifiedBy>
  <cp:revision>37</cp:revision>
  <dcterms:created xsi:type="dcterms:W3CDTF">2018-01-12T18:52:01Z</dcterms:created>
  <dcterms:modified xsi:type="dcterms:W3CDTF">2018-07-01T10:26:50Z</dcterms:modified>
</cp:coreProperties>
</file>