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2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E082F-D49F-4D4F-A147-681C32961C0D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ACFFF3-F9B6-40CA-9F4A-B50C6B621B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Соседи числа</a:t>
            </a:r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DF115EA-AF47-4BE2-9D88-42258FAA569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983C-99E1-4EB4-A2B8-69CCD088CE8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52F03-1086-4B64-8D70-9708FD578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983C-99E1-4EB4-A2B8-69CCD088CE8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52F03-1086-4B64-8D70-9708FD578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983C-99E1-4EB4-A2B8-69CCD088CE8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52F03-1086-4B64-8D70-9708FD578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983C-99E1-4EB4-A2B8-69CCD088CE8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52F03-1086-4B64-8D70-9708FD578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983C-99E1-4EB4-A2B8-69CCD088CE8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52F03-1086-4B64-8D70-9708FD578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983C-99E1-4EB4-A2B8-69CCD088CE8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52F03-1086-4B64-8D70-9708FD578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983C-99E1-4EB4-A2B8-69CCD088CE8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52F03-1086-4B64-8D70-9708FD578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983C-99E1-4EB4-A2B8-69CCD088CE8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52F03-1086-4B64-8D70-9708FD578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983C-99E1-4EB4-A2B8-69CCD088CE8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52F03-1086-4B64-8D70-9708FD578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983C-99E1-4EB4-A2B8-69CCD088CE8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52F03-1086-4B64-8D70-9708FD578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983C-99E1-4EB4-A2B8-69CCD088CE8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52F03-1086-4B64-8D70-9708FD578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2983C-99E1-4EB4-A2B8-69CCD088CE88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52F03-1086-4B64-8D70-9708FD578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5.wav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р010.jpg"/>
          <p:cNvPicPr>
            <a:picLocks noChangeAspect="1"/>
          </p:cNvPicPr>
          <p:nvPr/>
        </p:nvPicPr>
        <p:blipFill>
          <a:blip r:embed="rId2" cstate="print"/>
          <a:srcRect l="4745" t="30208" r="2723" b="5816"/>
          <a:stretch>
            <a:fillRect/>
          </a:stretch>
        </p:blipFill>
        <p:spPr>
          <a:xfrm>
            <a:off x="1571604" y="714356"/>
            <a:ext cx="6078724" cy="5143536"/>
          </a:xfrm>
          <a:prstGeom prst="rect">
            <a:avLst/>
          </a:prstGeom>
        </p:spPr>
      </p:pic>
      <p:grpSp>
        <p:nvGrpSpPr>
          <p:cNvPr id="13" name="Группа 12"/>
          <p:cNvGrpSpPr/>
          <p:nvPr/>
        </p:nvGrpSpPr>
        <p:grpSpPr>
          <a:xfrm>
            <a:off x="4000496" y="2071678"/>
            <a:ext cx="785818" cy="785818"/>
            <a:chOff x="4000496" y="2143116"/>
            <a:chExt cx="785818" cy="785818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 rot="5400000">
              <a:off x="3821901" y="2321711"/>
              <a:ext cx="571504" cy="214314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4393405" y="2536025"/>
              <a:ext cx="571504" cy="214314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4214810" y="2143116"/>
              <a:ext cx="571504" cy="214314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4000496" y="2714620"/>
              <a:ext cx="571504" cy="214314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Группа 38"/>
          <p:cNvGrpSpPr/>
          <p:nvPr/>
        </p:nvGrpSpPr>
        <p:grpSpPr>
          <a:xfrm>
            <a:off x="6500826" y="3286124"/>
            <a:ext cx="500066" cy="787406"/>
            <a:chOff x="6500826" y="3286124"/>
            <a:chExt cx="500066" cy="787406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5400000">
              <a:off x="6536545" y="3607595"/>
              <a:ext cx="785818" cy="142876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>
              <a:off x="6357950" y="3429000"/>
              <a:ext cx="785818" cy="500066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6500826" y="4071942"/>
              <a:ext cx="357190" cy="1588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Группа 39"/>
          <p:cNvGrpSpPr/>
          <p:nvPr/>
        </p:nvGrpSpPr>
        <p:grpSpPr>
          <a:xfrm>
            <a:off x="4714876" y="4572008"/>
            <a:ext cx="1143008" cy="1071570"/>
            <a:chOff x="4714876" y="4572008"/>
            <a:chExt cx="1143008" cy="1071570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5214942" y="4572008"/>
              <a:ext cx="357190" cy="28575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>
              <a:off x="5322099" y="4750603"/>
              <a:ext cx="428628" cy="71438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6200000" flipH="1">
              <a:off x="5500694" y="5000636"/>
              <a:ext cx="357190" cy="35719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5357818" y="5286388"/>
              <a:ext cx="500066" cy="71438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 flipV="1">
              <a:off x="4929190" y="5286388"/>
              <a:ext cx="428628" cy="35719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5400000" flipH="1" flipV="1">
              <a:off x="4786314" y="5357826"/>
              <a:ext cx="428628" cy="142876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6200000" flipV="1">
              <a:off x="4714876" y="4786322"/>
              <a:ext cx="357190" cy="35719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4714876" y="4786322"/>
              <a:ext cx="500066" cy="71438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Group 2"/>
          <p:cNvGraphicFramePr>
            <a:graphicFrameLocks noGrp="1"/>
          </p:cNvGraphicFramePr>
          <p:nvPr/>
        </p:nvGraphicFramePr>
        <p:xfrm>
          <a:off x="395288" y="1412875"/>
          <a:ext cx="5707062" cy="4768851"/>
        </p:xfrm>
        <a:graphic>
          <a:graphicData uri="http://schemas.openxmlformats.org/drawingml/2006/table">
            <a:tbl>
              <a:tblPr/>
              <a:tblGrid>
                <a:gridCol w="1901825"/>
                <a:gridCol w="1903412"/>
                <a:gridCol w="1901825"/>
              </a:tblGrid>
              <a:tr h="1589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9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89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684213" y="260350"/>
            <a:ext cx="77724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«Волшебный» квадрат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6804025" y="1557338"/>
            <a:ext cx="354013" cy="1192212"/>
            <a:chOff x="4158" y="862"/>
            <a:chExt cx="285" cy="960"/>
          </a:xfrm>
        </p:grpSpPr>
        <p:sp>
          <p:nvSpPr>
            <p:cNvPr id="12310" name="Oval 22" descr="Широкий диагональный 2">
              <a:hlinkClick r:id="rId2" action="ppaction://hlinksldjump">
                <a:snd r:embed="rId3" name="не угадал"/>
              </a:hlinkClick>
            </p:cNvPr>
            <p:cNvSpPr>
              <a:spLocks noChangeAspect="1" noChangeArrowheads="1"/>
            </p:cNvSpPr>
            <p:nvPr/>
          </p:nvSpPr>
          <p:spPr bwMode="auto">
            <a:xfrm>
              <a:off x="4171" y="862"/>
              <a:ext cx="259" cy="259"/>
            </a:xfrm>
            <a:prstGeom prst="ellipse">
              <a:avLst/>
            </a:prstGeom>
            <a:pattFill prst="wdUpDiag">
              <a:fgClr>
                <a:schemeClr val="accent2"/>
              </a:fgClr>
              <a:bgClr>
                <a:schemeClr val="bg1"/>
              </a:bgClr>
            </a:patt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1" name="Line 23" descr="Широкий диагональный 2"/>
            <p:cNvSpPr>
              <a:spLocks noChangeAspect="1" noChangeShapeType="1"/>
            </p:cNvSpPr>
            <p:nvPr/>
          </p:nvSpPr>
          <p:spPr bwMode="auto">
            <a:xfrm>
              <a:off x="4301" y="1121"/>
              <a:ext cx="0" cy="32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24"/>
            <p:cNvGrpSpPr>
              <a:grpSpLocks noChangeAspect="1"/>
            </p:cNvGrpSpPr>
            <p:nvPr/>
          </p:nvGrpSpPr>
          <p:grpSpPr bwMode="auto">
            <a:xfrm>
              <a:off x="4158" y="1446"/>
              <a:ext cx="285" cy="376"/>
              <a:chOff x="4680" y="11880"/>
              <a:chExt cx="3960" cy="3060"/>
            </a:xfrm>
          </p:grpSpPr>
          <p:sp>
            <p:nvSpPr>
              <p:cNvPr id="12313" name="Line 25" descr="Широкий диагональный 2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4" name="Line 26" descr="Широкий диагональный 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27"/>
            <p:cNvGrpSpPr>
              <a:grpSpLocks noChangeAspect="1"/>
            </p:cNvGrpSpPr>
            <p:nvPr/>
          </p:nvGrpSpPr>
          <p:grpSpPr bwMode="auto">
            <a:xfrm>
              <a:off x="4158" y="1225"/>
              <a:ext cx="285" cy="221"/>
              <a:chOff x="4680" y="11880"/>
              <a:chExt cx="3960" cy="3060"/>
            </a:xfrm>
          </p:grpSpPr>
          <p:sp>
            <p:nvSpPr>
              <p:cNvPr id="12316" name="Line 28" descr="Широкий диагональный 2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7" name="Line 29" descr="Широкий диагональный 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6877050" y="4941888"/>
            <a:ext cx="355600" cy="1192212"/>
            <a:chOff x="4158" y="3170"/>
            <a:chExt cx="286" cy="959"/>
          </a:xfrm>
        </p:grpSpPr>
        <p:sp>
          <p:nvSpPr>
            <p:cNvPr id="12319" name="Oval 31">
              <a:hlinkClick r:id="" action="ppaction://noaction">
                <a:snd r:embed="rId4" name="нет"/>
              </a:hlinkClick>
            </p:cNvPr>
            <p:cNvSpPr>
              <a:spLocks noChangeAspect="1" noChangeArrowheads="1"/>
            </p:cNvSpPr>
            <p:nvPr/>
          </p:nvSpPr>
          <p:spPr bwMode="auto">
            <a:xfrm>
              <a:off x="4172" y="3170"/>
              <a:ext cx="259" cy="259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20" name="Line 32"/>
            <p:cNvSpPr>
              <a:spLocks noChangeAspect="1" noChangeShapeType="1"/>
            </p:cNvSpPr>
            <p:nvPr/>
          </p:nvSpPr>
          <p:spPr bwMode="auto">
            <a:xfrm>
              <a:off x="4301" y="3429"/>
              <a:ext cx="0" cy="32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" name="Group 33"/>
            <p:cNvGrpSpPr>
              <a:grpSpLocks noChangeAspect="1"/>
            </p:cNvGrpSpPr>
            <p:nvPr/>
          </p:nvGrpSpPr>
          <p:grpSpPr bwMode="auto">
            <a:xfrm>
              <a:off x="4159" y="3749"/>
              <a:ext cx="285" cy="380"/>
              <a:chOff x="4680" y="11880"/>
              <a:chExt cx="3960" cy="3060"/>
            </a:xfrm>
          </p:grpSpPr>
          <p:sp>
            <p:nvSpPr>
              <p:cNvPr id="12322" name="Line 34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3" name="Line 3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36"/>
            <p:cNvGrpSpPr>
              <a:grpSpLocks noChangeAspect="1"/>
            </p:cNvGrpSpPr>
            <p:nvPr/>
          </p:nvGrpSpPr>
          <p:grpSpPr bwMode="auto">
            <a:xfrm flipV="1">
              <a:off x="4158" y="3412"/>
              <a:ext cx="285" cy="220"/>
              <a:chOff x="4680" y="11880"/>
              <a:chExt cx="3960" cy="3060"/>
            </a:xfrm>
          </p:grpSpPr>
          <p:sp>
            <p:nvSpPr>
              <p:cNvPr id="12325" name="Line 37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6" name="Line 3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8" name="Group 39"/>
          <p:cNvGrpSpPr>
            <a:grpSpLocks/>
          </p:cNvGrpSpPr>
          <p:nvPr/>
        </p:nvGrpSpPr>
        <p:grpSpPr bwMode="auto">
          <a:xfrm>
            <a:off x="6732588" y="3357563"/>
            <a:ext cx="581025" cy="1193800"/>
            <a:chOff x="4045" y="1979"/>
            <a:chExt cx="468" cy="962"/>
          </a:xfrm>
        </p:grpSpPr>
        <p:sp>
          <p:nvSpPr>
            <p:cNvPr id="12328" name="Oval 40">
              <a:hlinkClick r:id="rId2" action="ppaction://hlinksldjump">
                <a:snd r:embed="rId5" name="не правильно"/>
              </a:hlinkClick>
            </p:cNvPr>
            <p:cNvSpPr>
              <a:spLocks noChangeAspect="1" noChangeArrowheads="1"/>
            </p:cNvSpPr>
            <p:nvPr/>
          </p:nvSpPr>
          <p:spPr bwMode="auto">
            <a:xfrm>
              <a:off x="4153" y="1979"/>
              <a:ext cx="260" cy="260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29" name="Line 41"/>
            <p:cNvSpPr>
              <a:spLocks noChangeAspect="1" noChangeShapeType="1"/>
            </p:cNvSpPr>
            <p:nvPr/>
          </p:nvSpPr>
          <p:spPr bwMode="auto">
            <a:xfrm>
              <a:off x="4283" y="2239"/>
              <a:ext cx="0" cy="328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" name="Group 42"/>
            <p:cNvGrpSpPr>
              <a:grpSpLocks noChangeAspect="1"/>
            </p:cNvGrpSpPr>
            <p:nvPr/>
          </p:nvGrpSpPr>
          <p:grpSpPr bwMode="auto">
            <a:xfrm>
              <a:off x="4140" y="2560"/>
              <a:ext cx="286" cy="381"/>
              <a:chOff x="4680" y="11880"/>
              <a:chExt cx="3960" cy="3060"/>
            </a:xfrm>
          </p:grpSpPr>
          <p:sp>
            <p:nvSpPr>
              <p:cNvPr id="12331" name="Line 43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2" name="Line 4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333" name="Line 45"/>
            <p:cNvSpPr>
              <a:spLocks noChangeAspect="1" noChangeShapeType="1"/>
            </p:cNvSpPr>
            <p:nvPr/>
          </p:nvSpPr>
          <p:spPr bwMode="auto">
            <a:xfrm>
              <a:off x="4045" y="2365"/>
              <a:ext cx="46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Group 46"/>
          <p:cNvGrpSpPr>
            <a:grpSpLocks/>
          </p:cNvGrpSpPr>
          <p:nvPr/>
        </p:nvGrpSpPr>
        <p:grpSpPr bwMode="auto">
          <a:xfrm>
            <a:off x="8172450" y="3284538"/>
            <a:ext cx="354013" cy="1192212"/>
            <a:chOff x="4830" y="1979"/>
            <a:chExt cx="285" cy="960"/>
          </a:xfrm>
        </p:grpSpPr>
        <p:sp>
          <p:nvSpPr>
            <p:cNvPr id="12335" name="Oval 47">
              <a:hlinkClick r:id="" action="ppaction://hlinkshowjump?jump=nextslide">
                <a:snd r:embed="rId6" name="applause.wav" builtIn="1"/>
              </a:hlinkClick>
            </p:cNvPr>
            <p:cNvSpPr>
              <a:spLocks noChangeAspect="1" noChangeArrowheads="1"/>
            </p:cNvSpPr>
            <p:nvPr/>
          </p:nvSpPr>
          <p:spPr bwMode="auto">
            <a:xfrm>
              <a:off x="4843" y="1979"/>
              <a:ext cx="259" cy="259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6" name="Line 48"/>
            <p:cNvSpPr>
              <a:spLocks noChangeAspect="1" noChangeShapeType="1"/>
            </p:cNvSpPr>
            <p:nvPr/>
          </p:nvSpPr>
          <p:spPr bwMode="auto">
            <a:xfrm>
              <a:off x="4973" y="2238"/>
              <a:ext cx="0" cy="32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" name="Group 49"/>
            <p:cNvGrpSpPr>
              <a:grpSpLocks noChangeAspect="1"/>
            </p:cNvGrpSpPr>
            <p:nvPr/>
          </p:nvGrpSpPr>
          <p:grpSpPr bwMode="auto">
            <a:xfrm>
              <a:off x="4830" y="2563"/>
              <a:ext cx="285" cy="376"/>
              <a:chOff x="4680" y="11880"/>
              <a:chExt cx="3960" cy="3060"/>
            </a:xfrm>
          </p:grpSpPr>
          <p:sp>
            <p:nvSpPr>
              <p:cNvPr id="12338" name="Line 50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9" name="Line 5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" name="Group 52"/>
            <p:cNvGrpSpPr>
              <a:grpSpLocks noChangeAspect="1"/>
            </p:cNvGrpSpPr>
            <p:nvPr/>
          </p:nvGrpSpPr>
          <p:grpSpPr bwMode="auto">
            <a:xfrm>
              <a:off x="4830" y="2342"/>
              <a:ext cx="285" cy="221"/>
              <a:chOff x="4680" y="11880"/>
              <a:chExt cx="3960" cy="3060"/>
            </a:xfrm>
          </p:grpSpPr>
          <p:sp>
            <p:nvSpPr>
              <p:cNvPr id="12341" name="Line 53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42" name="Line 5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3" name="Group 55"/>
          <p:cNvGrpSpPr>
            <a:grpSpLocks/>
          </p:cNvGrpSpPr>
          <p:nvPr/>
        </p:nvGrpSpPr>
        <p:grpSpPr bwMode="auto">
          <a:xfrm>
            <a:off x="8172450" y="1557338"/>
            <a:ext cx="355600" cy="1192212"/>
            <a:chOff x="4830" y="845"/>
            <a:chExt cx="286" cy="959"/>
          </a:xfrm>
        </p:grpSpPr>
        <p:sp>
          <p:nvSpPr>
            <p:cNvPr id="12344" name="Oval 56">
              <a:hlinkClick r:id="rId2" action="ppaction://hlinksldjump">
                <a:snd r:embed="rId7" name="подумай еще"/>
              </a:hlinkClick>
            </p:cNvPr>
            <p:cNvSpPr>
              <a:spLocks noChangeAspect="1" noChangeArrowheads="1"/>
            </p:cNvSpPr>
            <p:nvPr/>
          </p:nvSpPr>
          <p:spPr bwMode="auto">
            <a:xfrm>
              <a:off x="4844" y="845"/>
              <a:ext cx="259" cy="259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5" name="Line 57"/>
            <p:cNvSpPr>
              <a:spLocks noChangeAspect="1" noChangeShapeType="1"/>
            </p:cNvSpPr>
            <p:nvPr/>
          </p:nvSpPr>
          <p:spPr bwMode="auto">
            <a:xfrm>
              <a:off x="4973" y="1104"/>
              <a:ext cx="0" cy="32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6" name="Line 58"/>
            <p:cNvSpPr>
              <a:spLocks noChangeAspect="1" noChangeShapeType="1"/>
            </p:cNvSpPr>
            <p:nvPr/>
          </p:nvSpPr>
          <p:spPr bwMode="auto">
            <a:xfrm flipV="1">
              <a:off x="4831" y="1424"/>
              <a:ext cx="143" cy="38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7" name="Line 59"/>
            <p:cNvSpPr>
              <a:spLocks noChangeAspect="1" noChangeShapeType="1"/>
            </p:cNvSpPr>
            <p:nvPr/>
          </p:nvSpPr>
          <p:spPr bwMode="auto">
            <a:xfrm flipH="1" flipV="1">
              <a:off x="4974" y="1424"/>
              <a:ext cx="142" cy="38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8" name="Line 60"/>
            <p:cNvSpPr>
              <a:spLocks noChangeAspect="1" noChangeShapeType="1"/>
            </p:cNvSpPr>
            <p:nvPr/>
          </p:nvSpPr>
          <p:spPr bwMode="auto">
            <a:xfrm>
              <a:off x="4830" y="1087"/>
              <a:ext cx="143" cy="22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9" name="Line 61"/>
            <p:cNvSpPr>
              <a:spLocks noChangeAspect="1" noChangeShapeType="1"/>
            </p:cNvSpPr>
            <p:nvPr/>
          </p:nvSpPr>
          <p:spPr bwMode="auto">
            <a:xfrm flipH="1">
              <a:off x="4973" y="1087"/>
              <a:ext cx="142" cy="22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" name="Group 62"/>
          <p:cNvGrpSpPr>
            <a:grpSpLocks/>
          </p:cNvGrpSpPr>
          <p:nvPr/>
        </p:nvGrpSpPr>
        <p:grpSpPr bwMode="auto">
          <a:xfrm>
            <a:off x="8101013" y="4941888"/>
            <a:ext cx="581025" cy="1193800"/>
            <a:chOff x="4740" y="3158"/>
            <a:chExt cx="468" cy="962"/>
          </a:xfrm>
        </p:grpSpPr>
        <p:sp>
          <p:nvSpPr>
            <p:cNvPr id="12351" name="Oval 63" descr="Широкий диагональный 2">
              <a:hlinkClick r:id="rId2" action="ppaction://hlinksldjump">
                <a:snd r:embed="rId7" name="подумай еще"/>
              </a:hlinkClick>
            </p:cNvPr>
            <p:cNvSpPr>
              <a:spLocks noChangeAspect="1" noChangeArrowheads="1"/>
            </p:cNvSpPr>
            <p:nvPr/>
          </p:nvSpPr>
          <p:spPr bwMode="auto">
            <a:xfrm>
              <a:off x="4848" y="3158"/>
              <a:ext cx="260" cy="260"/>
            </a:xfrm>
            <a:prstGeom prst="ellipse">
              <a:avLst/>
            </a:prstGeom>
            <a:pattFill prst="wdUpDiag">
              <a:fgClr>
                <a:schemeClr val="accent2"/>
              </a:fgClr>
              <a:bgClr>
                <a:schemeClr val="bg1"/>
              </a:bgClr>
            </a:patt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52" name="Line 64" descr="Широкий диагональный 2"/>
            <p:cNvSpPr>
              <a:spLocks noChangeAspect="1" noChangeShapeType="1"/>
            </p:cNvSpPr>
            <p:nvPr/>
          </p:nvSpPr>
          <p:spPr bwMode="auto">
            <a:xfrm>
              <a:off x="4978" y="3418"/>
              <a:ext cx="0" cy="328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53" name="Line 65" descr="Широкий диагональный 2"/>
            <p:cNvSpPr>
              <a:spLocks noChangeAspect="1" noChangeShapeType="1"/>
            </p:cNvSpPr>
            <p:nvPr/>
          </p:nvSpPr>
          <p:spPr bwMode="auto">
            <a:xfrm flipV="1">
              <a:off x="4835" y="3739"/>
              <a:ext cx="143" cy="381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54" name="Line 66" descr="Широкий диагональный 2"/>
            <p:cNvSpPr>
              <a:spLocks noChangeAspect="1" noChangeShapeType="1"/>
            </p:cNvSpPr>
            <p:nvPr/>
          </p:nvSpPr>
          <p:spPr bwMode="auto">
            <a:xfrm flipH="1" flipV="1">
              <a:off x="4978" y="3739"/>
              <a:ext cx="143" cy="381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55" name="Line 67" descr="Широкий диагональный 2"/>
            <p:cNvSpPr>
              <a:spLocks noChangeAspect="1" noChangeShapeType="1"/>
            </p:cNvSpPr>
            <p:nvPr/>
          </p:nvSpPr>
          <p:spPr bwMode="auto">
            <a:xfrm>
              <a:off x="4740" y="3544"/>
              <a:ext cx="46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" name="Group 68"/>
          <p:cNvGrpSpPr>
            <a:grpSpLocks noChangeAspect="1"/>
          </p:cNvGrpSpPr>
          <p:nvPr/>
        </p:nvGrpSpPr>
        <p:grpSpPr bwMode="auto">
          <a:xfrm>
            <a:off x="3016250" y="1600200"/>
            <a:ext cx="355600" cy="1195388"/>
            <a:chOff x="3780" y="1440"/>
            <a:chExt cx="3960" cy="13320"/>
          </a:xfrm>
        </p:grpSpPr>
        <p:sp>
          <p:nvSpPr>
            <p:cNvPr id="12357" name="Oval 69" descr="Широкий диагональный 2"/>
            <p:cNvSpPr>
              <a:spLocks noChangeAspect="1" noChangeArrowheads="1"/>
            </p:cNvSpPr>
            <p:nvPr/>
          </p:nvSpPr>
          <p:spPr bwMode="auto">
            <a:xfrm>
              <a:off x="3960" y="1440"/>
              <a:ext cx="3600" cy="3600"/>
            </a:xfrm>
            <a:prstGeom prst="ellipse">
              <a:avLst/>
            </a:prstGeom>
            <a:pattFill prst="wdUpDiag">
              <a:fgClr>
                <a:schemeClr val="accent2"/>
              </a:fgClr>
              <a:bgClr>
                <a:schemeClr val="bg1"/>
              </a:bgClr>
            </a:patt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58" name="Line 70" descr="Широкий диагональный 2"/>
            <p:cNvSpPr>
              <a:spLocks noChangeAspect="1" noChangeShapeType="1"/>
            </p:cNvSpPr>
            <p:nvPr/>
          </p:nvSpPr>
          <p:spPr bwMode="auto">
            <a:xfrm>
              <a:off x="5760" y="5040"/>
              <a:ext cx="0" cy="453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6" name="Group 71"/>
            <p:cNvGrpSpPr>
              <a:grpSpLocks noChangeAspect="1"/>
            </p:cNvGrpSpPr>
            <p:nvPr/>
          </p:nvGrpSpPr>
          <p:grpSpPr bwMode="auto">
            <a:xfrm>
              <a:off x="3780" y="9540"/>
              <a:ext cx="3960" cy="5220"/>
              <a:chOff x="4680" y="11880"/>
              <a:chExt cx="3960" cy="3060"/>
            </a:xfrm>
          </p:grpSpPr>
          <p:sp>
            <p:nvSpPr>
              <p:cNvPr id="12360" name="Line 72" descr="Широкий диагональный 2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61" name="Line 73" descr="Широкий диагональный 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7" name="Group 74"/>
            <p:cNvGrpSpPr>
              <a:grpSpLocks noChangeAspect="1"/>
            </p:cNvGrpSpPr>
            <p:nvPr/>
          </p:nvGrpSpPr>
          <p:grpSpPr bwMode="auto">
            <a:xfrm>
              <a:off x="3780" y="6480"/>
              <a:ext cx="3960" cy="3060"/>
              <a:chOff x="4680" y="11880"/>
              <a:chExt cx="3960" cy="3060"/>
            </a:xfrm>
          </p:grpSpPr>
          <p:sp>
            <p:nvSpPr>
              <p:cNvPr id="12363" name="Line 75" descr="Широкий диагональный 2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64" name="Line 76" descr="Широкий диагональный 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8" name="Group 77"/>
          <p:cNvGrpSpPr>
            <a:grpSpLocks noChangeAspect="1"/>
          </p:cNvGrpSpPr>
          <p:nvPr/>
        </p:nvGrpSpPr>
        <p:grpSpPr bwMode="auto">
          <a:xfrm>
            <a:off x="5008563" y="1601788"/>
            <a:ext cx="355600" cy="1193800"/>
            <a:chOff x="4009" y="1680"/>
            <a:chExt cx="3971" cy="13320"/>
          </a:xfrm>
        </p:grpSpPr>
        <p:sp>
          <p:nvSpPr>
            <p:cNvPr id="12366" name="Oval 78"/>
            <p:cNvSpPr>
              <a:spLocks noChangeAspect="1" noChangeArrowheads="1"/>
            </p:cNvSpPr>
            <p:nvPr/>
          </p:nvSpPr>
          <p:spPr bwMode="auto">
            <a:xfrm>
              <a:off x="4200" y="1680"/>
              <a:ext cx="3600" cy="3600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7" name="Line 79" descr="Широкий диагональный 2"/>
            <p:cNvSpPr>
              <a:spLocks noChangeAspect="1" noChangeShapeType="1"/>
            </p:cNvSpPr>
            <p:nvPr/>
          </p:nvSpPr>
          <p:spPr bwMode="auto">
            <a:xfrm>
              <a:off x="6000" y="5280"/>
              <a:ext cx="0" cy="453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" name="Group 80"/>
            <p:cNvGrpSpPr>
              <a:grpSpLocks noChangeAspect="1"/>
            </p:cNvGrpSpPr>
            <p:nvPr/>
          </p:nvGrpSpPr>
          <p:grpSpPr bwMode="auto">
            <a:xfrm>
              <a:off x="4020" y="9720"/>
              <a:ext cx="3960" cy="5280"/>
              <a:chOff x="4680" y="11880"/>
              <a:chExt cx="3960" cy="3060"/>
            </a:xfrm>
          </p:grpSpPr>
          <p:sp>
            <p:nvSpPr>
              <p:cNvPr id="12369" name="Line 81" descr="Широкий диагональный 2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70" name="Line 82" descr="Широкий диагональный 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" name="Group 83"/>
            <p:cNvGrpSpPr>
              <a:grpSpLocks noChangeAspect="1"/>
            </p:cNvGrpSpPr>
            <p:nvPr/>
          </p:nvGrpSpPr>
          <p:grpSpPr bwMode="auto">
            <a:xfrm flipV="1">
              <a:off x="4009" y="5040"/>
              <a:ext cx="3960" cy="3060"/>
              <a:chOff x="4680" y="11880"/>
              <a:chExt cx="3960" cy="3060"/>
            </a:xfrm>
          </p:grpSpPr>
          <p:sp>
            <p:nvSpPr>
              <p:cNvPr id="12372" name="Line 84" descr="Широкий диагональный 2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73" name="Line 85" descr="Широкий диагональный 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1" name="Group 86"/>
          <p:cNvGrpSpPr>
            <a:grpSpLocks noChangeAspect="1"/>
          </p:cNvGrpSpPr>
          <p:nvPr/>
        </p:nvGrpSpPr>
        <p:grpSpPr bwMode="auto">
          <a:xfrm>
            <a:off x="1042988" y="1628775"/>
            <a:ext cx="568325" cy="1168400"/>
            <a:chOff x="2700" y="1680"/>
            <a:chExt cx="6480" cy="13320"/>
          </a:xfrm>
        </p:grpSpPr>
        <p:sp>
          <p:nvSpPr>
            <p:cNvPr id="12375" name="Oval 87"/>
            <p:cNvSpPr>
              <a:spLocks noChangeAspect="1" noChangeArrowheads="1"/>
            </p:cNvSpPr>
            <p:nvPr/>
          </p:nvSpPr>
          <p:spPr bwMode="auto">
            <a:xfrm>
              <a:off x="4200" y="1680"/>
              <a:ext cx="3600" cy="3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76" name="Line 88"/>
            <p:cNvSpPr>
              <a:spLocks noChangeAspect="1" noChangeShapeType="1"/>
            </p:cNvSpPr>
            <p:nvPr/>
          </p:nvSpPr>
          <p:spPr bwMode="auto">
            <a:xfrm>
              <a:off x="6000" y="5280"/>
              <a:ext cx="0" cy="453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2" name="Group 89"/>
            <p:cNvGrpSpPr>
              <a:grpSpLocks noChangeAspect="1"/>
            </p:cNvGrpSpPr>
            <p:nvPr/>
          </p:nvGrpSpPr>
          <p:grpSpPr bwMode="auto">
            <a:xfrm>
              <a:off x="4020" y="9720"/>
              <a:ext cx="3960" cy="5280"/>
              <a:chOff x="4680" y="11880"/>
              <a:chExt cx="3960" cy="3060"/>
            </a:xfrm>
          </p:grpSpPr>
          <p:sp>
            <p:nvSpPr>
              <p:cNvPr id="12378" name="Line 90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79" name="Line 9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380" name="Line 92"/>
            <p:cNvSpPr>
              <a:spLocks noChangeAspect="1" noChangeShapeType="1"/>
            </p:cNvSpPr>
            <p:nvPr/>
          </p:nvSpPr>
          <p:spPr bwMode="auto">
            <a:xfrm>
              <a:off x="2700" y="7020"/>
              <a:ext cx="6480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" name="Group 93"/>
          <p:cNvGrpSpPr>
            <a:grpSpLocks noChangeAspect="1"/>
          </p:cNvGrpSpPr>
          <p:nvPr/>
        </p:nvGrpSpPr>
        <p:grpSpPr bwMode="auto">
          <a:xfrm>
            <a:off x="1116013" y="3284538"/>
            <a:ext cx="354012" cy="1192212"/>
            <a:chOff x="3780" y="1440"/>
            <a:chExt cx="3960" cy="13320"/>
          </a:xfrm>
        </p:grpSpPr>
        <p:sp>
          <p:nvSpPr>
            <p:cNvPr id="12382" name="Oval 94"/>
            <p:cNvSpPr>
              <a:spLocks noChangeAspect="1" noChangeArrowheads="1"/>
            </p:cNvSpPr>
            <p:nvPr/>
          </p:nvSpPr>
          <p:spPr bwMode="auto">
            <a:xfrm>
              <a:off x="3960" y="1440"/>
              <a:ext cx="3600" cy="3600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83" name="Line 95"/>
            <p:cNvSpPr>
              <a:spLocks noChangeAspect="1" noChangeShapeType="1"/>
            </p:cNvSpPr>
            <p:nvPr/>
          </p:nvSpPr>
          <p:spPr bwMode="auto">
            <a:xfrm>
              <a:off x="5760" y="5040"/>
              <a:ext cx="0" cy="453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4" name="Group 96"/>
            <p:cNvGrpSpPr>
              <a:grpSpLocks noChangeAspect="1"/>
            </p:cNvGrpSpPr>
            <p:nvPr/>
          </p:nvGrpSpPr>
          <p:grpSpPr bwMode="auto">
            <a:xfrm>
              <a:off x="3780" y="9540"/>
              <a:ext cx="3960" cy="5220"/>
              <a:chOff x="4680" y="11880"/>
              <a:chExt cx="3960" cy="3060"/>
            </a:xfrm>
          </p:grpSpPr>
          <p:sp>
            <p:nvSpPr>
              <p:cNvPr id="12385" name="Line 97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86" name="Line 9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5" name="Group 99"/>
            <p:cNvGrpSpPr>
              <a:grpSpLocks noChangeAspect="1"/>
            </p:cNvGrpSpPr>
            <p:nvPr/>
          </p:nvGrpSpPr>
          <p:grpSpPr bwMode="auto">
            <a:xfrm>
              <a:off x="3780" y="6480"/>
              <a:ext cx="3960" cy="3060"/>
              <a:chOff x="4680" y="11880"/>
              <a:chExt cx="3960" cy="3060"/>
            </a:xfrm>
          </p:grpSpPr>
          <p:sp>
            <p:nvSpPr>
              <p:cNvPr id="12388" name="Line 100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89" name="Line 10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6" name="Group 102"/>
          <p:cNvGrpSpPr>
            <a:grpSpLocks noChangeAspect="1"/>
          </p:cNvGrpSpPr>
          <p:nvPr/>
        </p:nvGrpSpPr>
        <p:grpSpPr bwMode="auto">
          <a:xfrm>
            <a:off x="3063875" y="3284538"/>
            <a:ext cx="355600" cy="1193800"/>
            <a:chOff x="4009" y="1680"/>
            <a:chExt cx="3971" cy="13320"/>
          </a:xfrm>
        </p:grpSpPr>
        <p:sp>
          <p:nvSpPr>
            <p:cNvPr id="12391" name="Oval 103"/>
            <p:cNvSpPr>
              <a:spLocks noChangeAspect="1" noChangeArrowheads="1"/>
            </p:cNvSpPr>
            <p:nvPr/>
          </p:nvSpPr>
          <p:spPr bwMode="auto">
            <a:xfrm>
              <a:off x="4200" y="1680"/>
              <a:ext cx="3600" cy="360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392" name="Line 104" descr="Широкий диагональный 2"/>
            <p:cNvSpPr>
              <a:spLocks noChangeAspect="1" noChangeShapeType="1"/>
            </p:cNvSpPr>
            <p:nvPr/>
          </p:nvSpPr>
          <p:spPr bwMode="auto">
            <a:xfrm>
              <a:off x="6000" y="5280"/>
              <a:ext cx="0" cy="453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27" name="Group 105"/>
            <p:cNvGrpSpPr>
              <a:grpSpLocks noChangeAspect="1"/>
            </p:cNvGrpSpPr>
            <p:nvPr/>
          </p:nvGrpSpPr>
          <p:grpSpPr bwMode="auto">
            <a:xfrm>
              <a:off x="4020" y="9720"/>
              <a:ext cx="3960" cy="5280"/>
              <a:chOff x="4680" y="11880"/>
              <a:chExt cx="3960" cy="3060"/>
            </a:xfrm>
          </p:grpSpPr>
          <p:sp>
            <p:nvSpPr>
              <p:cNvPr id="12394" name="Line 106" descr="Широкий диагональный 2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95" name="Line 107" descr="Широкий диагональный 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8" name="Group 108"/>
            <p:cNvGrpSpPr>
              <a:grpSpLocks noChangeAspect="1"/>
            </p:cNvGrpSpPr>
            <p:nvPr/>
          </p:nvGrpSpPr>
          <p:grpSpPr bwMode="auto">
            <a:xfrm flipV="1">
              <a:off x="4009" y="5040"/>
              <a:ext cx="3960" cy="3060"/>
              <a:chOff x="4680" y="11880"/>
              <a:chExt cx="3960" cy="3060"/>
            </a:xfrm>
          </p:grpSpPr>
          <p:sp>
            <p:nvSpPr>
              <p:cNvPr id="12397" name="Line 109" descr="Широкий диагональный 2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98" name="Line 110" descr="Широкий диагональный 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9" name="Group 111"/>
          <p:cNvGrpSpPr>
            <a:grpSpLocks noChangeAspect="1"/>
          </p:cNvGrpSpPr>
          <p:nvPr/>
        </p:nvGrpSpPr>
        <p:grpSpPr bwMode="auto">
          <a:xfrm>
            <a:off x="4854575" y="3284538"/>
            <a:ext cx="581025" cy="1193800"/>
            <a:chOff x="2700" y="1680"/>
            <a:chExt cx="6480" cy="13320"/>
          </a:xfrm>
        </p:grpSpPr>
        <p:sp>
          <p:nvSpPr>
            <p:cNvPr id="12400" name="Oval 112" descr="Широкий диагональный 2"/>
            <p:cNvSpPr>
              <a:spLocks noChangeAspect="1" noChangeArrowheads="1"/>
            </p:cNvSpPr>
            <p:nvPr/>
          </p:nvSpPr>
          <p:spPr bwMode="auto">
            <a:xfrm>
              <a:off x="4200" y="1680"/>
              <a:ext cx="3600" cy="3600"/>
            </a:xfrm>
            <a:prstGeom prst="ellipse">
              <a:avLst/>
            </a:prstGeom>
            <a:pattFill prst="wdUpDiag">
              <a:fgClr>
                <a:schemeClr val="accent2"/>
              </a:fgClr>
              <a:bgClr>
                <a:schemeClr val="bg1"/>
              </a:bgClr>
            </a:patt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01" name="Line 113" descr="Широкий диагональный 2"/>
            <p:cNvSpPr>
              <a:spLocks noChangeAspect="1" noChangeShapeType="1"/>
            </p:cNvSpPr>
            <p:nvPr/>
          </p:nvSpPr>
          <p:spPr bwMode="auto">
            <a:xfrm>
              <a:off x="6000" y="5280"/>
              <a:ext cx="0" cy="453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0" name="Group 114"/>
            <p:cNvGrpSpPr>
              <a:grpSpLocks noChangeAspect="1"/>
            </p:cNvGrpSpPr>
            <p:nvPr/>
          </p:nvGrpSpPr>
          <p:grpSpPr bwMode="auto">
            <a:xfrm>
              <a:off x="4020" y="9720"/>
              <a:ext cx="3960" cy="5280"/>
              <a:chOff x="4680" y="11880"/>
              <a:chExt cx="3960" cy="3060"/>
            </a:xfrm>
          </p:grpSpPr>
          <p:sp>
            <p:nvSpPr>
              <p:cNvPr id="12403" name="Line 115" descr="Широкий диагональный 2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04" name="Line 116" descr="Широкий диагональный 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405" name="Line 117" descr="Широкий диагональный 2"/>
            <p:cNvSpPr>
              <a:spLocks noChangeAspect="1" noChangeShapeType="1"/>
            </p:cNvSpPr>
            <p:nvPr/>
          </p:nvSpPr>
          <p:spPr bwMode="auto">
            <a:xfrm>
              <a:off x="2700" y="7020"/>
              <a:ext cx="6480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1" name="Group 118"/>
          <p:cNvGrpSpPr>
            <a:grpSpLocks noChangeAspect="1"/>
          </p:cNvGrpSpPr>
          <p:nvPr/>
        </p:nvGrpSpPr>
        <p:grpSpPr bwMode="auto">
          <a:xfrm>
            <a:off x="1116013" y="4797425"/>
            <a:ext cx="355600" cy="1193800"/>
            <a:chOff x="4009" y="1680"/>
            <a:chExt cx="3971" cy="13320"/>
          </a:xfrm>
        </p:grpSpPr>
        <p:sp>
          <p:nvSpPr>
            <p:cNvPr id="12407" name="Oval 119" descr="Широкий диагональный 2"/>
            <p:cNvSpPr>
              <a:spLocks noChangeAspect="1" noChangeArrowheads="1"/>
            </p:cNvSpPr>
            <p:nvPr/>
          </p:nvSpPr>
          <p:spPr bwMode="auto">
            <a:xfrm>
              <a:off x="4200" y="1680"/>
              <a:ext cx="3600" cy="3600"/>
            </a:xfrm>
            <a:prstGeom prst="ellipse">
              <a:avLst/>
            </a:prstGeom>
            <a:pattFill prst="wdUpDiag">
              <a:fgClr>
                <a:schemeClr val="accent2"/>
              </a:fgClr>
              <a:bgClr>
                <a:srgbClr val="FFFFFF"/>
              </a:bgClr>
            </a:patt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08" name="Line 120" descr="Широкий диагональный 2"/>
            <p:cNvSpPr>
              <a:spLocks noChangeAspect="1" noChangeShapeType="1"/>
            </p:cNvSpPr>
            <p:nvPr/>
          </p:nvSpPr>
          <p:spPr bwMode="auto">
            <a:xfrm>
              <a:off x="6000" y="5280"/>
              <a:ext cx="0" cy="453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321" name="Group 121"/>
            <p:cNvGrpSpPr>
              <a:grpSpLocks noChangeAspect="1"/>
            </p:cNvGrpSpPr>
            <p:nvPr/>
          </p:nvGrpSpPr>
          <p:grpSpPr bwMode="auto">
            <a:xfrm>
              <a:off x="4020" y="9720"/>
              <a:ext cx="3960" cy="5280"/>
              <a:chOff x="4680" y="11880"/>
              <a:chExt cx="3960" cy="3060"/>
            </a:xfrm>
          </p:grpSpPr>
          <p:sp>
            <p:nvSpPr>
              <p:cNvPr id="12410" name="Line 122" descr="Широкий диагональный 2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11" name="Line 123" descr="Широкий диагональный 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324" name="Group 124"/>
            <p:cNvGrpSpPr>
              <a:grpSpLocks noChangeAspect="1"/>
            </p:cNvGrpSpPr>
            <p:nvPr/>
          </p:nvGrpSpPr>
          <p:grpSpPr bwMode="auto">
            <a:xfrm flipV="1">
              <a:off x="4009" y="5040"/>
              <a:ext cx="3960" cy="3060"/>
              <a:chOff x="4680" y="11880"/>
              <a:chExt cx="3960" cy="3060"/>
            </a:xfrm>
          </p:grpSpPr>
          <p:sp>
            <p:nvSpPr>
              <p:cNvPr id="12413" name="Line 125" descr="Широкий диагональный 2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14" name="Line 126" descr="Широкий диагональный 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2327" name="Group 127"/>
          <p:cNvGrpSpPr>
            <a:grpSpLocks noChangeAspect="1"/>
          </p:cNvGrpSpPr>
          <p:nvPr/>
        </p:nvGrpSpPr>
        <p:grpSpPr bwMode="auto">
          <a:xfrm>
            <a:off x="2982913" y="4827588"/>
            <a:ext cx="581025" cy="1193800"/>
            <a:chOff x="2700" y="1680"/>
            <a:chExt cx="6480" cy="13320"/>
          </a:xfrm>
        </p:grpSpPr>
        <p:sp>
          <p:nvSpPr>
            <p:cNvPr id="12416" name="Oval 128"/>
            <p:cNvSpPr>
              <a:spLocks noChangeAspect="1" noChangeArrowheads="1"/>
            </p:cNvSpPr>
            <p:nvPr/>
          </p:nvSpPr>
          <p:spPr bwMode="auto">
            <a:xfrm>
              <a:off x="4200" y="1680"/>
              <a:ext cx="3600" cy="3600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17" name="Line 129"/>
            <p:cNvSpPr>
              <a:spLocks noChangeAspect="1" noChangeShapeType="1"/>
            </p:cNvSpPr>
            <p:nvPr/>
          </p:nvSpPr>
          <p:spPr bwMode="auto">
            <a:xfrm>
              <a:off x="6000" y="5280"/>
              <a:ext cx="0" cy="453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330" name="Group 130"/>
            <p:cNvGrpSpPr>
              <a:grpSpLocks noChangeAspect="1"/>
            </p:cNvGrpSpPr>
            <p:nvPr/>
          </p:nvGrpSpPr>
          <p:grpSpPr bwMode="auto">
            <a:xfrm>
              <a:off x="4020" y="9720"/>
              <a:ext cx="3960" cy="5280"/>
              <a:chOff x="4680" y="11880"/>
              <a:chExt cx="3960" cy="3060"/>
            </a:xfrm>
          </p:grpSpPr>
          <p:sp>
            <p:nvSpPr>
              <p:cNvPr id="12419" name="Line 131"/>
              <p:cNvSpPr>
                <a:spLocks noChangeAspect="1" noChangeShapeType="1"/>
              </p:cNvSpPr>
              <p:nvPr/>
            </p:nvSpPr>
            <p:spPr bwMode="auto">
              <a:xfrm flipV="1">
                <a:off x="468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20" name="Line 13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660" y="11880"/>
                <a:ext cx="1980" cy="306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421" name="Line 133"/>
            <p:cNvSpPr>
              <a:spLocks noChangeAspect="1" noChangeShapeType="1"/>
            </p:cNvSpPr>
            <p:nvPr/>
          </p:nvSpPr>
          <p:spPr bwMode="auto">
            <a:xfrm>
              <a:off x="2700" y="7020"/>
              <a:ext cx="6480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422" name="Text Box 134"/>
          <p:cNvSpPr txBox="1">
            <a:spLocks noChangeArrowheads="1"/>
          </p:cNvSpPr>
          <p:nvPr/>
        </p:nvSpPr>
        <p:spPr bwMode="auto">
          <a:xfrm>
            <a:off x="4643438" y="5013325"/>
            <a:ext cx="10810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>
                <a:solidFill>
                  <a:srgbClr val="FF3300"/>
                </a:solidFill>
                <a:latin typeface="Verdana" pitchFamily="34" charset="0"/>
              </a:rPr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2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4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1499E-6 L -0.35434 0.23086 " pathEditMode="relative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Group 2"/>
          <p:cNvGraphicFramePr>
            <a:graphicFrameLocks noGrp="1"/>
          </p:cNvGraphicFramePr>
          <p:nvPr/>
        </p:nvGraphicFramePr>
        <p:xfrm>
          <a:off x="971550" y="1628775"/>
          <a:ext cx="5616575" cy="4624389"/>
        </p:xfrm>
        <a:graphic>
          <a:graphicData uri="http://schemas.openxmlformats.org/drawingml/2006/table">
            <a:tbl>
              <a:tblPr/>
              <a:tblGrid>
                <a:gridCol w="1871663"/>
                <a:gridCol w="1873250"/>
                <a:gridCol w="1871662"/>
              </a:tblGrid>
              <a:tr h="154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2" name="Rectangle 20"/>
          <p:cNvSpPr>
            <a:spLocks noChangeArrowheads="1"/>
          </p:cNvSpPr>
          <p:nvPr/>
        </p:nvSpPr>
        <p:spPr bwMode="auto">
          <a:xfrm>
            <a:off x="395288" y="404813"/>
            <a:ext cx="81375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anchor="ctr"/>
          <a:lstStyle/>
          <a:p>
            <a:r>
              <a:rPr lang="ru-RU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«Волшебный» квадрат</a:t>
            </a:r>
          </a:p>
        </p:txBody>
      </p:sp>
      <p:sp>
        <p:nvSpPr>
          <p:cNvPr id="28693" name="AutoShape 21"/>
          <p:cNvSpPr>
            <a:spLocks noChangeArrowheads="1"/>
          </p:cNvSpPr>
          <p:nvPr/>
        </p:nvSpPr>
        <p:spPr bwMode="auto">
          <a:xfrm>
            <a:off x="1331913" y="3429000"/>
            <a:ext cx="1152525" cy="1081088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94" name="AutoShape 22"/>
          <p:cNvSpPr>
            <a:spLocks noChangeArrowheads="1"/>
          </p:cNvSpPr>
          <p:nvPr/>
        </p:nvSpPr>
        <p:spPr bwMode="auto">
          <a:xfrm>
            <a:off x="5076825" y="1916113"/>
            <a:ext cx="1152525" cy="1081087"/>
          </a:xfrm>
          <a:prstGeom prst="smileyFace">
            <a:avLst>
              <a:gd name="adj" fmla="val 4653"/>
            </a:avLst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95" name="AutoShape 23"/>
          <p:cNvSpPr>
            <a:spLocks noChangeArrowheads="1"/>
          </p:cNvSpPr>
          <p:nvPr/>
        </p:nvSpPr>
        <p:spPr bwMode="auto">
          <a:xfrm>
            <a:off x="3203575" y="4941888"/>
            <a:ext cx="1152525" cy="1081087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96" name="AutoShape 24"/>
          <p:cNvSpPr>
            <a:spLocks noChangeArrowheads="1"/>
          </p:cNvSpPr>
          <p:nvPr/>
        </p:nvSpPr>
        <p:spPr bwMode="auto">
          <a:xfrm>
            <a:off x="3276600" y="1916113"/>
            <a:ext cx="1047750" cy="9144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97" name="AutoShape 25"/>
          <p:cNvSpPr>
            <a:spLocks noChangeArrowheads="1"/>
          </p:cNvSpPr>
          <p:nvPr/>
        </p:nvSpPr>
        <p:spPr bwMode="auto">
          <a:xfrm>
            <a:off x="5148263" y="3573463"/>
            <a:ext cx="1047750" cy="9144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98" name="AutoShape 26"/>
          <p:cNvSpPr>
            <a:spLocks noChangeArrowheads="1"/>
          </p:cNvSpPr>
          <p:nvPr/>
        </p:nvSpPr>
        <p:spPr bwMode="auto">
          <a:xfrm>
            <a:off x="1403350" y="5084763"/>
            <a:ext cx="1047750" cy="9144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99" name="AutoShape 27"/>
          <p:cNvSpPr>
            <a:spLocks noChangeArrowheads="1"/>
          </p:cNvSpPr>
          <p:nvPr/>
        </p:nvSpPr>
        <p:spPr bwMode="auto">
          <a:xfrm>
            <a:off x="1187450" y="1844675"/>
            <a:ext cx="1295400" cy="1225550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700" name="AutoShape 28"/>
          <p:cNvSpPr>
            <a:spLocks noChangeArrowheads="1"/>
          </p:cNvSpPr>
          <p:nvPr/>
        </p:nvSpPr>
        <p:spPr bwMode="auto">
          <a:xfrm>
            <a:off x="3203575" y="3357563"/>
            <a:ext cx="1295400" cy="1225550"/>
          </a:xfrm>
          <a:prstGeom prst="sun">
            <a:avLst>
              <a:gd name="adj" fmla="val 25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701" name="AutoShape 29"/>
          <p:cNvSpPr>
            <a:spLocks noChangeArrowheads="1"/>
          </p:cNvSpPr>
          <p:nvPr/>
        </p:nvSpPr>
        <p:spPr bwMode="auto">
          <a:xfrm>
            <a:off x="7380288" y="1052513"/>
            <a:ext cx="1152525" cy="1081087"/>
          </a:xfrm>
          <a:prstGeom prst="smileyFace">
            <a:avLst>
              <a:gd name="adj" fmla="val 4653"/>
            </a:avLst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702" name="AutoShape 30"/>
          <p:cNvSpPr>
            <a:spLocks noChangeArrowheads="1"/>
          </p:cNvSpPr>
          <p:nvPr/>
        </p:nvSpPr>
        <p:spPr bwMode="auto">
          <a:xfrm>
            <a:off x="7308850" y="5373688"/>
            <a:ext cx="1047750" cy="9144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703" name="AutoShape 3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164388" y="2420938"/>
            <a:ext cx="1295400" cy="1225550"/>
          </a:xfrm>
          <a:prstGeom prst="sun">
            <a:avLst>
              <a:gd name="adj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705" name="AutoShape 33"/>
          <p:cNvSpPr>
            <a:spLocks noChangeArrowheads="1"/>
          </p:cNvSpPr>
          <p:nvPr/>
        </p:nvSpPr>
        <p:spPr bwMode="auto">
          <a:xfrm>
            <a:off x="7308850" y="4005263"/>
            <a:ext cx="1152525" cy="1081087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706" name="Text Box 34"/>
          <p:cNvSpPr txBox="1">
            <a:spLocks noChangeArrowheads="1"/>
          </p:cNvSpPr>
          <p:nvPr/>
        </p:nvSpPr>
        <p:spPr bwMode="auto">
          <a:xfrm>
            <a:off x="5076825" y="5084763"/>
            <a:ext cx="100806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>
                <a:solidFill>
                  <a:srgbClr val="FF3300"/>
                </a:solidFill>
                <a:latin typeface="Verdana" pitchFamily="34" charset="0"/>
              </a:rPr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870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12908E-6 L -0.25191 0.3724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" y="18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34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4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4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01" grpId="0" animBg="1"/>
      <p:bldP spid="28702" grpId="0" animBg="1"/>
      <p:bldP spid="28703" grpId="0" animBg="1"/>
      <p:bldP spid="28705" grpId="0" animBg="1"/>
      <p:bldP spid="2870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88" y="500063"/>
            <a:ext cx="2786062" cy="228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4286250" y="64293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57750" y="500063"/>
            <a:ext cx="2786063" cy="228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6786563" y="571500"/>
            <a:ext cx="785812" cy="642938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Куб 7"/>
          <p:cNvSpPr/>
          <p:nvPr/>
        </p:nvSpPr>
        <p:spPr>
          <a:xfrm>
            <a:off x="214313" y="3357563"/>
            <a:ext cx="2786062" cy="2428875"/>
          </a:xfrm>
          <a:prstGeom prst="cube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072188" y="3000375"/>
            <a:ext cx="2786062" cy="228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3016" name="TextBox 12"/>
          <p:cNvSpPr txBox="1">
            <a:spLocks noChangeArrowheads="1"/>
          </p:cNvSpPr>
          <p:nvPr/>
        </p:nvSpPr>
        <p:spPr bwMode="auto">
          <a:xfrm>
            <a:off x="6072188" y="2928938"/>
            <a:ext cx="2643187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0" b="1"/>
              <a:t>9</a:t>
            </a:r>
          </a:p>
        </p:txBody>
      </p:sp>
      <p:sp>
        <p:nvSpPr>
          <p:cNvPr id="15" name="Овал 14"/>
          <p:cNvSpPr/>
          <p:nvPr/>
        </p:nvSpPr>
        <p:spPr>
          <a:xfrm>
            <a:off x="3286125" y="1357313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2214563" y="64293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6786563" y="1357313"/>
            <a:ext cx="785812" cy="642937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4857750" y="571500"/>
            <a:ext cx="785813" cy="642938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357188" y="407193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1071563" y="41433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1071563" y="47148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3357563" y="64293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2214563" y="1357313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5786438" y="1357313"/>
            <a:ext cx="785812" cy="642937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4857750" y="1357313"/>
            <a:ext cx="785813" cy="642937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" name="Овал 28"/>
          <p:cNvSpPr/>
          <p:nvPr/>
        </p:nvSpPr>
        <p:spPr>
          <a:xfrm>
            <a:off x="1785938" y="41433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357188" y="47148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5857875" y="571500"/>
            <a:ext cx="785813" cy="642938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4929188" y="2071688"/>
            <a:ext cx="785812" cy="642937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>
            <a:off x="4214813" y="1357313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3" name="Овал 32"/>
          <p:cNvSpPr/>
          <p:nvPr/>
        </p:nvSpPr>
        <p:spPr>
          <a:xfrm>
            <a:off x="2214563" y="2000250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1785938" y="47148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3286125" y="64293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6" name="Овал 35"/>
          <p:cNvSpPr/>
          <p:nvPr/>
        </p:nvSpPr>
        <p:spPr>
          <a:xfrm>
            <a:off x="285750" y="52863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4" name="Равнобедренный треугольник 43"/>
          <p:cNvSpPr/>
          <p:nvPr/>
        </p:nvSpPr>
        <p:spPr>
          <a:xfrm>
            <a:off x="5786438" y="2071688"/>
            <a:ext cx="785812" cy="642937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5" name="Равнобедренный треугольник 44"/>
          <p:cNvSpPr/>
          <p:nvPr/>
        </p:nvSpPr>
        <p:spPr>
          <a:xfrm>
            <a:off x="6715125" y="2071688"/>
            <a:ext cx="785813" cy="642937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6" name="Овал 45"/>
          <p:cNvSpPr/>
          <p:nvPr/>
        </p:nvSpPr>
        <p:spPr>
          <a:xfrm>
            <a:off x="3286125" y="207168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7" name="Овал 46"/>
          <p:cNvSpPr/>
          <p:nvPr/>
        </p:nvSpPr>
        <p:spPr>
          <a:xfrm>
            <a:off x="4143375" y="207168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8" name="Овал 47"/>
          <p:cNvSpPr/>
          <p:nvPr/>
        </p:nvSpPr>
        <p:spPr>
          <a:xfrm>
            <a:off x="1000125" y="52863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9" name="Овал 48"/>
          <p:cNvSpPr/>
          <p:nvPr/>
        </p:nvSpPr>
        <p:spPr>
          <a:xfrm>
            <a:off x="1785938" y="52863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3043" name="Picture 1" descr="mhtml:file://F:\картинки\АНИМИРОВАННЫЕ%20ГИФЫ%20---%20цветочные.mht!http://www.gifpark.ru/Gifs/FLOWERS/b1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25" y="3429000"/>
            <a:ext cx="160813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44" name="Picture 1" descr="mhtml:file://F:\картинки\АНИМИРОВАННЫЕ%20ГИФЫ%20---%20цветочные.mht!http://www.gifpark.ru/Gifs/FLOWERS/b1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3929063"/>
            <a:ext cx="160813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45" name="Picture 1" descr="mhtml:file://F:\картинки\АНИМИРОВАННЫЕ%20ГИФЫ%20---%20цветочные.mht!http://www.gifpark.ru/Gifs/FLOWERS/b1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8" y="4429125"/>
            <a:ext cx="160813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Box 11"/>
          <p:cNvSpPr txBox="1">
            <a:spLocks noChangeArrowheads="1"/>
          </p:cNvSpPr>
          <p:nvPr/>
        </p:nvSpPr>
        <p:spPr bwMode="auto">
          <a:xfrm>
            <a:off x="500063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44035" name="TextBox 13"/>
          <p:cNvSpPr txBox="1">
            <a:spLocks noChangeArrowheads="1"/>
          </p:cNvSpPr>
          <p:nvPr/>
        </p:nvSpPr>
        <p:spPr bwMode="auto">
          <a:xfrm>
            <a:off x="1285875" y="642938"/>
            <a:ext cx="642938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44036" name="TextBox 14"/>
          <p:cNvSpPr txBox="1">
            <a:spLocks noChangeArrowheads="1"/>
          </p:cNvSpPr>
          <p:nvPr/>
        </p:nvSpPr>
        <p:spPr bwMode="auto">
          <a:xfrm>
            <a:off x="2071688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3</a:t>
            </a:r>
          </a:p>
        </p:txBody>
      </p:sp>
      <p:sp>
        <p:nvSpPr>
          <p:cNvPr id="44037" name="TextBox 15"/>
          <p:cNvSpPr txBox="1">
            <a:spLocks noChangeArrowheads="1"/>
          </p:cNvSpPr>
          <p:nvPr/>
        </p:nvSpPr>
        <p:spPr bwMode="auto">
          <a:xfrm>
            <a:off x="2857500" y="642938"/>
            <a:ext cx="642938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chemeClr val="tx2"/>
                </a:solidFill>
              </a:rPr>
              <a:t>4</a:t>
            </a:r>
          </a:p>
        </p:txBody>
      </p:sp>
      <p:sp>
        <p:nvSpPr>
          <p:cNvPr id="44038" name="TextBox 16"/>
          <p:cNvSpPr txBox="1">
            <a:spLocks noChangeArrowheads="1"/>
          </p:cNvSpPr>
          <p:nvPr/>
        </p:nvSpPr>
        <p:spPr bwMode="auto">
          <a:xfrm>
            <a:off x="3643313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5</a:t>
            </a:r>
          </a:p>
        </p:txBody>
      </p:sp>
      <p:sp>
        <p:nvSpPr>
          <p:cNvPr id="44039" name="TextBox 17"/>
          <p:cNvSpPr txBox="1">
            <a:spLocks noChangeArrowheads="1"/>
          </p:cNvSpPr>
          <p:nvPr/>
        </p:nvSpPr>
        <p:spPr bwMode="auto">
          <a:xfrm>
            <a:off x="4429125" y="642938"/>
            <a:ext cx="642938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6</a:t>
            </a:r>
          </a:p>
        </p:txBody>
      </p:sp>
      <p:sp>
        <p:nvSpPr>
          <p:cNvPr id="44040" name="TextBox 18"/>
          <p:cNvSpPr txBox="1">
            <a:spLocks noChangeArrowheads="1"/>
          </p:cNvSpPr>
          <p:nvPr/>
        </p:nvSpPr>
        <p:spPr bwMode="auto">
          <a:xfrm>
            <a:off x="5214938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7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000750" y="642938"/>
            <a:ext cx="642938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8</a:t>
            </a:r>
          </a:p>
        </p:txBody>
      </p:sp>
      <p:sp>
        <p:nvSpPr>
          <p:cNvPr id="44042" name="TextBox 20"/>
          <p:cNvSpPr txBox="1">
            <a:spLocks noChangeArrowheads="1"/>
          </p:cNvSpPr>
          <p:nvPr/>
        </p:nvSpPr>
        <p:spPr bwMode="auto">
          <a:xfrm>
            <a:off x="6786563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7572375" y="642938"/>
            <a:ext cx="1071563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10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00034" y="4071942"/>
            <a:ext cx="5357850" cy="101566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/>
              <a:t>последующее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42910" y="2428868"/>
            <a:ext cx="5357850" cy="101566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/>
              <a:t>предыдущее</a:t>
            </a:r>
          </a:p>
        </p:txBody>
      </p:sp>
      <p:pic>
        <p:nvPicPr>
          <p:cNvPr id="44050" name="Рисунок 24" descr="567bb4f58ae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63" y="4071938"/>
            <a:ext cx="1916112" cy="212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Прямая соединительная линия 60"/>
          <p:cNvCxnSpPr/>
          <p:nvPr/>
        </p:nvCxnSpPr>
        <p:spPr>
          <a:xfrm>
            <a:off x="1071563" y="1143000"/>
            <a:ext cx="7143750" cy="158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927894" y="1142206"/>
            <a:ext cx="28575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rot="5400000">
            <a:off x="1643857" y="1142206"/>
            <a:ext cx="285750" cy="158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5400000">
            <a:off x="2429669" y="1142206"/>
            <a:ext cx="28575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rot="5400000">
            <a:off x="3144044" y="1142206"/>
            <a:ext cx="28575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rot="5400000">
            <a:off x="3858419" y="1142206"/>
            <a:ext cx="28575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rot="5400000">
            <a:off x="4572794" y="1142206"/>
            <a:ext cx="28575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089" name="Прямоугольник 67"/>
          <p:cNvSpPr>
            <a:spLocks noChangeArrowheads="1"/>
          </p:cNvSpPr>
          <p:nvPr/>
        </p:nvSpPr>
        <p:spPr bwMode="auto">
          <a:xfrm>
            <a:off x="1143000" y="1285875"/>
            <a:ext cx="7715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tx2"/>
                </a:solidFill>
              </a:rPr>
              <a:t>   1    2    3   4    5     6     7   8     </a:t>
            </a:r>
            <a:r>
              <a:rPr lang="ru-RU" sz="3600" b="1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69" name="Дуга 68"/>
          <p:cNvSpPr/>
          <p:nvPr/>
        </p:nvSpPr>
        <p:spPr>
          <a:xfrm rot="21115464">
            <a:off x="7112000" y="552450"/>
            <a:ext cx="788988" cy="620713"/>
          </a:xfrm>
          <a:prstGeom prst="arc">
            <a:avLst>
              <a:gd name="adj1" fmla="val 11008724"/>
              <a:gd name="adj2" fmla="val 288510"/>
            </a:avLst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6091" name="TextBox 69"/>
          <p:cNvSpPr txBox="1">
            <a:spLocks noChangeArrowheads="1"/>
          </p:cNvSpPr>
          <p:nvPr/>
        </p:nvSpPr>
        <p:spPr bwMode="auto">
          <a:xfrm>
            <a:off x="7072313" y="0"/>
            <a:ext cx="714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+1</a:t>
            </a:r>
          </a:p>
        </p:txBody>
      </p:sp>
      <p:sp>
        <p:nvSpPr>
          <p:cNvPr id="71" name="Равнобедренный треугольник 70"/>
          <p:cNvSpPr/>
          <p:nvPr/>
        </p:nvSpPr>
        <p:spPr>
          <a:xfrm>
            <a:off x="5786438" y="1928813"/>
            <a:ext cx="2500312" cy="928687"/>
          </a:xfrm>
          <a:prstGeom prst="triangle">
            <a:avLst>
              <a:gd name="adj" fmla="val 49999"/>
            </a:avLst>
          </a:prstGeom>
          <a:solidFill>
            <a:srgbClr val="00B05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2" name="Овал 71"/>
          <p:cNvSpPr/>
          <p:nvPr/>
        </p:nvSpPr>
        <p:spPr>
          <a:xfrm>
            <a:off x="6572250" y="2071688"/>
            <a:ext cx="928688" cy="714375"/>
          </a:xfrm>
          <a:prstGeom prst="ellipse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5786438" y="2857500"/>
            <a:ext cx="1214437" cy="1000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46095" name="TextBox 73"/>
          <p:cNvSpPr txBox="1">
            <a:spLocks noChangeArrowheads="1"/>
          </p:cNvSpPr>
          <p:nvPr/>
        </p:nvSpPr>
        <p:spPr bwMode="auto">
          <a:xfrm>
            <a:off x="6786563" y="2000250"/>
            <a:ext cx="6429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/>
              <a:t>9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7000875" y="2857500"/>
            <a:ext cx="1214438" cy="1000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5786438" y="3857625"/>
            <a:ext cx="1214437" cy="1000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5786438" y="4857750"/>
            <a:ext cx="1214437" cy="1000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7000875" y="3857625"/>
            <a:ext cx="1214438" cy="1000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7000875" y="4857750"/>
            <a:ext cx="1214438" cy="1000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6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5400000">
            <a:off x="5430044" y="1142206"/>
            <a:ext cx="28575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6215857" y="1142206"/>
            <a:ext cx="285750" cy="158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6930232" y="1142206"/>
            <a:ext cx="285750" cy="158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Прямоугольник 50"/>
          <p:cNvSpPr/>
          <p:nvPr/>
        </p:nvSpPr>
        <p:spPr>
          <a:xfrm>
            <a:off x="5786438" y="5857875"/>
            <a:ext cx="1214437" cy="1000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7000875" y="5857875"/>
            <a:ext cx="1214438" cy="1000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5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7787482" y="1142206"/>
            <a:ext cx="285750" cy="158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msotw9_temp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15888"/>
            <a:ext cx="6427788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AutoShape 5"/>
          <p:cNvSpPr>
            <a:spLocks noChangeArrowheads="1"/>
          </p:cNvSpPr>
          <p:nvPr/>
        </p:nvSpPr>
        <p:spPr bwMode="auto">
          <a:xfrm rot="11675235">
            <a:off x="7667625" y="1484313"/>
            <a:ext cx="865188" cy="153987"/>
          </a:xfrm>
          <a:prstGeom prst="homePlate">
            <a:avLst>
              <a:gd name="adj" fmla="val 140464"/>
            </a:avLst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1" name="WordArt 7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719138" cy="1512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0926 C 0.00278 -0.00348 0.00539 -0.01644 0.00018 -0.03218 C -0.00503 -0.04792 -0.021 -0.07084 -0.03142 -0.08473 C -0.04184 -0.09861 -0.05104 -0.10926 -0.06284 -0.11621 C -0.07465 -0.12315 -0.08645 -0.12662 -0.10225 -0.12662 C -0.11805 -0.12662 -0.14149 -0.125 -0.15729 -0.11621 C -0.17309 -0.10741 -0.18229 -0.09352 -0.1967 -0.07431 C -0.21111 -0.0551 -0.23211 -0.02709 -0.24392 -0.0007 C -0.25573 0.02569 -0.26093 0.0537 -0.26753 0.08333 C -0.27413 0.11296 -0.28194 0.14629 -0.28333 0.17754 C -0.28472 0.20926 -0.28333 0.24606 -0.27552 0.27222 C -0.2677 0.29838 -0.25191 0.32129 -0.23611 0.33518 C -0.22031 0.34907 -0.1993 0.35439 -0.1809 0.35625 C -0.1625 0.3581 -0.14288 0.35463 -0.12586 0.34583 C -0.10885 0.33703 -0.09444 0.32476 -0.07864 0.3037 C -0.06284 0.28264 -0.04323 0.25092 -0.03142 0.21967 C -0.01961 0.18796 -0.01302 0.14791 -0.00781 0.11481 C -0.0026 0.08171 0.00018 0.02199 0.00018 0.02014 C 0.00018 0.01875 -0.00382 0.07291 -0.00781 0.10439 C -0.0118 0.13588 -0.01562 0.17083 -0.02343 0.20926 C -0.03125 0.24768 -0.04461 0.29328 -0.05503 0.33518 C -0.06545 0.37708 -0.07204 0.41759 -0.08645 0.46111 C -0.10086 0.50509 -0.12465 0.56273 -0.14166 0.59768 C -0.15868 0.63264 -0.17309 0.6537 -0.18888 0.67129 C -0.20468 0.68889 -0.21909 0.6956 -0.23611 0.70277 C -0.25312 0.70972 -0.27413 0.71851 -0.29114 0.71296 C -0.30816 0.70787 -0.32795 0.68703 -0.33854 0.67129 C -0.34913 0.65555 -0.35017 0.63449 -0.35416 0.61875 C -0.35816 0.60301 -0.36076 0.58379 -0.36215 0.57685 " pathEditMode="relative" rAng="0" ptsTypes="aaaaaaaaaaaaaaaaaaaaaaaaaaaaA">
                                      <p:cBhvr>
                                        <p:cTn id="6" dur="6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" y="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48</Words>
  <Application>Microsoft Office PowerPoint</Application>
  <PresentationFormat>Экран (4:3)</PresentationFormat>
  <Paragraphs>31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</cp:revision>
  <dcterms:created xsi:type="dcterms:W3CDTF">2013-09-28T18:06:15Z</dcterms:created>
  <dcterms:modified xsi:type="dcterms:W3CDTF">2013-10-05T17:22:12Z</dcterms:modified>
</cp:coreProperties>
</file>