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3" r:id="rId3"/>
    <p:sldId id="256" r:id="rId4"/>
    <p:sldId id="262" r:id="rId5"/>
    <p:sldId id="264" r:id="rId6"/>
    <p:sldId id="257" r:id="rId7"/>
    <p:sldId id="258" r:id="rId8"/>
    <p:sldId id="259" r:id="rId9"/>
    <p:sldId id="26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1244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37BEC-87E2-428F-957A-743190A257D4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6FF1E-01E5-4263-992F-D2977116EB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368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37BEC-87E2-428F-957A-743190A257D4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6FF1E-01E5-4263-992F-D2977116EB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084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37BEC-87E2-428F-957A-743190A257D4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6FF1E-01E5-4263-992F-D2977116EB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887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37BEC-87E2-428F-957A-743190A257D4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6FF1E-01E5-4263-992F-D2977116EB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246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37BEC-87E2-428F-957A-743190A257D4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6FF1E-01E5-4263-992F-D2977116EB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323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37BEC-87E2-428F-957A-743190A257D4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6FF1E-01E5-4263-992F-D2977116EB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038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37BEC-87E2-428F-957A-743190A257D4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6FF1E-01E5-4263-992F-D2977116EB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843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37BEC-87E2-428F-957A-743190A257D4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6FF1E-01E5-4263-992F-D2977116EB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854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37BEC-87E2-428F-957A-743190A257D4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6FF1E-01E5-4263-992F-D2977116EB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832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37BEC-87E2-428F-957A-743190A257D4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6FF1E-01E5-4263-992F-D2977116EB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730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37BEC-87E2-428F-957A-743190A257D4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6FF1E-01E5-4263-992F-D2977116EB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594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37BEC-87E2-428F-957A-743190A257D4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A6FF1E-01E5-4263-992F-D2977116EB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118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764704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Дроби и именованные числа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1988840"/>
            <a:ext cx="69847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Сколько сантиметров содержится</a:t>
            </a:r>
          </a:p>
          <a:p>
            <a:r>
              <a:rPr lang="ru-RU" sz="3200" dirty="0"/>
              <a:t>а</a:t>
            </a:r>
            <a:r>
              <a:rPr lang="ru-RU" sz="3200" dirty="0" smtClean="0"/>
              <a:t>) в половине метра;</a:t>
            </a:r>
          </a:p>
          <a:p>
            <a:r>
              <a:rPr lang="ru-RU" sz="3200" dirty="0"/>
              <a:t>б</a:t>
            </a:r>
            <a:r>
              <a:rPr lang="ru-RU" sz="3200" dirty="0" smtClean="0"/>
              <a:t>) в четверти метра;</a:t>
            </a:r>
          </a:p>
          <a:p>
            <a:r>
              <a:rPr lang="ru-RU" sz="3200" dirty="0"/>
              <a:t>в</a:t>
            </a:r>
            <a:r>
              <a:rPr lang="ru-RU" sz="3200" dirty="0" smtClean="0"/>
              <a:t>) в одной пятой метра;</a:t>
            </a:r>
          </a:p>
          <a:p>
            <a:r>
              <a:rPr lang="ru-RU" sz="3200" dirty="0"/>
              <a:t>г</a:t>
            </a:r>
            <a:r>
              <a:rPr lang="ru-RU" sz="3200" dirty="0" smtClean="0"/>
              <a:t>) в трёх пятых метра?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26806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340768"/>
            <a:ext cx="5976665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3600" dirty="0">
                <a:solidFill>
                  <a:prstClr val="black"/>
                </a:solidFill>
              </a:rPr>
              <a:t>Выразите в метрах: </a:t>
            </a:r>
            <a:endParaRPr lang="ru-RU" sz="3600" dirty="0" smtClean="0">
              <a:solidFill>
                <a:prstClr val="black"/>
              </a:solidFill>
            </a:endParaRPr>
          </a:p>
          <a:p>
            <a:pPr lvl="0">
              <a:spcBef>
                <a:spcPct val="20000"/>
              </a:spcBef>
            </a:pPr>
            <a:r>
              <a:rPr lang="ru-RU" sz="3600" dirty="0" smtClean="0">
                <a:solidFill>
                  <a:prstClr val="black"/>
                </a:solidFill>
              </a:rPr>
              <a:t>25 </a:t>
            </a:r>
            <a:r>
              <a:rPr lang="ru-RU" sz="3600" dirty="0">
                <a:solidFill>
                  <a:prstClr val="black"/>
                </a:solidFill>
              </a:rPr>
              <a:t>см, 30 см, 60 см, 85 см</a:t>
            </a:r>
          </a:p>
        </p:txBody>
      </p:sp>
    </p:spTree>
    <p:extLst>
      <p:ext uri="{BB962C8B-B14F-4D97-AF65-F5344CB8AC3E}">
        <p14:creationId xmlns:p14="http://schemas.microsoft.com/office/powerpoint/2010/main" val="674815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1124744"/>
            <a:ext cx="84249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Запишите ответ в виде дроби.</a:t>
            </a:r>
          </a:p>
          <a:p>
            <a:r>
              <a:rPr lang="ru-RU" sz="3600" dirty="0"/>
              <a:t>а</a:t>
            </a:r>
            <a:r>
              <a:rPr lang="ru-RU" sz="3600" dirty="0" smtClean="0"/>
              <a:t>) Какую часть часа  составляет  1  мин., 15 мин., 34 мин.?</a:t>
            </a:r>
          </a:p>
          <a:p>
            <a:r>
              <a:rPr lang="ru-RU" sz="3600" dirty="0"/>
              <a:t>б</a:t>
            </a:r>
            <a:r>
              <a:rPr lang="ru-RU" sz="3600" dirty="0" smtClean="0"/>
              <a:t>) Какую часть километра составляет  1 м,  78 м,  305 м?</a:t>
            </a:r>
          </a:p>
          <a:p>
            <a:r>
              <a:rPr lang="ru-RU" sz="3600" dirty="0"/>
              <a:t>в</a:t>
            </a:r>
            <a:r>
              <a:rPr lang="ru-RU" sz="3600" dirty="0" smtClean="0"/>
              <a:t>) Какую часть центнера составляет  1 кг,  4 кг,  88 кг?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673394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124744"/>
            <a:ext cx="8208912" cy="4327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3200" b="1" dirty="0">
                <a:solidFill>
                  <a:prstClr val="black">
                    <a:tint val="75000"/>
                  </a:prstClr>
                </a:solidFill>
              </a:rPr>
              <a:t>а) Какую часть метра составляет 1 см, 5 см, 20 см, 50 см, 75 см?</a:t>
            </a:r>
          </a:p>
          <a:p>
            <a:pPr lvl="0">
              <a:spcBef>
                <a:spcPct val="20000"/>
              </a:spcBef>
            </a:pPr>
            <a:r>
              <a:rPr lang="ru-RU" sz="3200" b="1" dirty="0">
                <a:solidFill>
                  <a:prstClr val="black">
                    <a:tint val="75000"/>
                  </a:prstClr>
                </a:solidFill>
              </a:rPr>
              <a:t>б) Какую часть килограмма составляет 1 г, 200 г, 350 г, 600 г, 850 г?</a:t>
            </a:r>
          </a:p>
          <a:p>
            <a:pPr lvl="0">
              <a:spcBef>
                <a:spcPct val="20000"/>
              </a:spcBef>
            </a:pPr>
            <a:r>
              <a:rPr lang="ru-RU" sz="3200" b="1" dirty="0">
                <a:solidFill>
                  <a:prstClr val="black">
                    <a:tint val="75000"/>
                  </a:prstClr>
                </a:solidFill>
              </a:rPr>
              <a:t>в) Какую часть сантиметра составляет 1 мм, 2 мм, 4 мм, 5 мм?</a:t>
            </a:r>
          </a:p>
          <a:p>
            <a:pPr lvl="0">
              <a:spcBef>
                <a:spcPct val="20000"/>
              </a:spcBef>
            </a:pPr>
            <a:r>
              <a:rPr lang="ru-RU" sz="3200" b="1" dirty="0">
                <a:solidFill>
                  <a:prstClr val="black">
                    <a:tint val="75000"/>
                  </a:prstClr>
                </a:solidFill>
              </a:rPr>
              <a:t>г) Какую часть тонны составляет 1 кг, 10 кг, 350 кг, 500 кг, 650 кг?</a:t>
            </a:r>
          </a:p>
        </p:txBody>
      </p:sp>
    </p:spTree>
    <p:extLst>
      <p:ext uri="{BB962C8B-B14F-4D97-AF65-F5344CB8AC3E}">
        <p14:creationId xmlns:p14="http://schemas.microsoft.com/office/powerpoint/2010/main" val="4172430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268760"/>
            <a:ext cx="7200800" cy="2357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3200" dirty="0">
                <a:solidFill>
                  <a:prstClr val="black"/>
                </a:solidFill>
              </a:rPr>
              <a:t>а) Выразите в часах:  </a:t>
            </a:r>
            <a:endParaRPr lang="ru-RU" sz="3200" dirty="0" smtClean="0">
              <a:solidFill>
                <a:prstClr val="black"/>
              </a:solidFill>
            </a:endParaRPr>
          </a:p>
          <a:p>
            <a:pPr lvl="0">
              <a:spcBef>
                <a:spcPct val="20000"/>
              </a:spcBef>
            </a:pPr>
            <a:r>
              <a:rPr lang="ru-RU" sz="3200" dirty="0" smtClean="0">
                <a:solidFill>
                  <a:prstClr val="black"/>
                </a:solidFill>
              </a:rPr>
              <a:t>12 </a:t>
            </a:r>
            <a:r>
              <a:rPr lang="ru-RU" sz="3200" dirty="0">
                <a:solidFill>
                  <a:prstClr val="black"/>
                </a:solidFill>
              </a:rPr>
              <a:t>мин, </a:t>
            </a:r>
            <a:r>
              <a:rPr lang="ru-RU" sz="3200" dirty="0" smtClean="0">
                <a:solidFill>
                  <a:prstClr val="black"/>
                </a:solidFill>
              </a:rPr>
              <a:t>15 </a:t>
            </a:r>
            <a:r>
              <a:rPr lang="ru-RU" sz="3200" dirty="0">
                <a:solidFill>
                  <a:prstClr val="black"/>
                </a:solidFill>
              </a:rPr>
              <a:t>мин, 20 мин, </a:t>
            </a:r>
            <a:r>
              <a:rPr lang="ru-RU" sz="3200" dirty="0" smtClean="0">
                <a:solidFill>
                  <a:prstClr val="black"/>
                </a:solidFill>
              </a:rPr>
              <a:t>24мин</a:t>
            </a:r>
            <a:r>
              <a:rPr lang="ru-RU" sz="3200" dirty="0">
                <a:solidFill>
                  <a:prstClr val="black"/>
                </a:solidFill>
              </a:rPr>
              <a:t>, </a:t>
            </a:r>
            <a:r>
              <a:rPr lang="ru-RU" sz="3200" dirty="0" smtClean="0">
                <a:solidFill>
                  <a:prstClr val="black"/>
                </a:solidFill>
              </a:rPr>
              <a:t> 30 </a:t>
            </a:r>
            <a:r>
              <a:rPr lang="ru-RU" sz="3200" dirty="0">
                <a:solidFill>
                  <a:prstClr val="black"/>
                </a:solidFill>
              </a:rPr>
              <a:t>мин.</a:t>
            </a:r>
          </a:p>
          <a:p>
            <a:pPr lvl="0">
              <a:spcBef>
                <a:spcPct val="20000"/>
              </a:spcBef>
            </a:pPr>
            <a:r>
              <a:rPr lang="ru-RU" sz="3200" dirty="0">
                <a:solidFill>
                  <a:prstClr val="black"/>
                </a:solidFill>
              </a:rPr>
              <a:t>б) Выразите в минутах</a:t>
            </a:r>
            <a:r>
              <a:rPr lang="ru-RU" sz="3200" dirty="0" smtClean="0">
                <a:solidFill>
                  <a:prstClr val="black"/>
                </a:solidFill>
              </a:rPr>
              <a:t>:</a:t>
            </a:r>
          </a:p>
          <a:p>
            <a:pPr lvl="0">
              <a:spcBef>
                <a:spcPct val="20000"/>
              </a:spcBef>
            </a:pPr>
            <a:r>
              <a:rPr lang="ru-RU" sz="3200" dirty="0" smtClean="0">
                <a:solidFill>
                  <a:prstClr val="black"/>
                </a:solidFill>
              </a:rPr>
              <a:t> </a:t>
            </a:r>
            <a:r>
              <a:rPr lang="ru-RU" sz="3200" dirty="0">
                <a:solidFill>
                  <a:prstClr val="black"/>
                </a:solidFill>
              </a:rPr>
              <a:t>4 с, 10 с, 20 с, 40 с, 45 с</a:t>
            </a:r>
          </a:p>
        </p:txBody>
      </p:sp>
    </p:spTree>
    <p:extLst>
      <p:ext uri="{BB962C8B-B14F-4D97-AF65-F5344CB8AC3E}">
        <p14:creationId xmlns:p14="http://schemas.microsoft.com/office/powerpoint/2010/main" val="589239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 flipH="1">
                <a:off x="1017319" y="964399"/>
                <a:ext cx="6723033" cy="38889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dirty="0" smtClean="0"/>
                  <a:t>Сколько </a:t>
                </a:r>
                <a:r>
                  <a:rPr lang="ru-RU" sz="3600" dirty="0" smtClean="0"/>
                  <a:t>килограммов содержится</a:t>
                </a:r>
                <a:r>
                  <a:rPr lang="ru-RU" sz="3600" dirty="0" smtClean="0"/>
                  <a:t>:</a:t>
                </a:r>
              </a:p>
              <a:p>
                <a:endParaRPr lang="ru-RU" sz="3600" dirty="0" smtClean="0"/>
              </a:p>
              <a:p>
                <a:r>
                  <a:rPr lang="ru-RU" sz="3600" dirty="0"/>
                  <a:t>а</a:t>
                </a:r>
                <a:r>
                  <a:rPr lang="ru-RU" sz="3600" dirty="0" smtClean="0"/>
                  <a:t>) в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</m:num>
                      <m:den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600" dirty="0" smtClean="0"/>
                  <a:t> т;       в) в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600" dirty="0" smtClean="0"/>
                  <a:t>  т; </a:t>
                </a:r>
              </a:p>
              <a:p>
                <a:r>
                  <a:rPr lang="ru-RU" sz="3600" dirty="0" smtClean="0"/>
                  <a:t> </a:t>
                </a:r>
              </a:p>
              <a:p>
                <a:r>
                  <a:rPr lang="ru-RU" sz="3600" dirty="0"/>
                  <a:t>б</a:t>
                </a:r>
                <a:r>
                  <a:rPr lang="ru-RU" sz="3600" dirty="0" smtClean="0"/>
                  <a:t>) в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3600" dirty="0" smtClean="0"/>
                  <a:t> т;      г) в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15</m:t>
                        </m:r>
                      </m:num>
                      <m:den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3600" dirty="0" smtClean="0"/>
                  <a:t>  т ?</a:t>
                </a:r>
                <a:endParaRPr lang="ru-RU" sz="3600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017319" y="964399"/>
                <a:ext cx="6723033" cy="3888950"/>
              </a:xfrm>
              <a:prstGeom prst="rect">
                <a:avLst/>
              </a:prstGeom>
              <a:blipFill>
                <a:blip r:embed="rId2"/>
                <a:stretch>
                  <a:fillRect l="-2811" t="-2351" b="-219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7388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 flipH="1">
                <a:off x="1475656" y="980728"/>
                <a:ext cx="6624736" cy="33325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dirty="0" smtClean="0"/>
                  <a:t>Сколько минут содержится:</a:t>
                </a:r>
              </a:p>
              <a:p>
                <a:endParaRPr lang="ru-RU" sz="3600" dirty="0" smtClean="0"/>
              </a:p>
              <a:p>
                <a:r>
                  <a:rPr lang="ru-RU" sz="3600" dirty="0"/>
                  <a:t>а</a:t>
                </a:r>
                <a:r>
                  <a:rPr lang="ru-RU" sz="3600" dirty="0" smtClean="0"/>
                  <a:t>) в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600" dirty="0" smtClean="0"/>
                  <a:t> ч;   б) в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600" dirty="0" smtClean="0"/>
                  <a:t> ч;    в) в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3600" dirty="0" smtClean="0"/>
                  <a:t> ч;</a:t>
                </a:r>
              </a:p>
              <a:p>
                <a:endParaRPr lang="ru-RU" sz="3600" dirty="0" smtClean="0"/>
              </a:p>
              <a:p>
                <a:r>
                  <a:rPr lang="ru-RU" sz="3600" dirty="0">
                    <a:solidFill>
                      <a:prstClr val="black"/>
                    </a:solidFill>
                  </a:rPr>
                  <a:t> </a:t>
                </a:r>
                <a:r>
                  <a:rPr lang="ru-RU" sz="3600" dirty="0" smtClean="0">
                    <a:solidFill>
                      <a:prstClr val="black"/>
                    </a:solidFill>
                  </a:rPr>
                  <a:t>г) в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ru-RU" sz="3600" dirty="0" smtClean="0"/>
                  <a:t> ч;    д) в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600" dirty="0" smtClean="0"/>
                  <a:t> ч ? </a:t>
                </a:r>
                <a:endParaRPr lang="ru-RU" sz="3600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475656" y="980728"/>
                <a:ext cx="6624736" cy="3332579"/>
              </a:xfrm>
              <a:prstGeom prst="rect">
                <a:avLst/>
              </a:prstGeom>
              <a:blipFill>
                <a:blip r:embed="rId2"/>
                <a:stretch>
                  <a:fillRect l="-2760" t="-2925" b="-25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662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467544" y="764704"/>
                <a:ext cx="8136904" cy="33259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dirty="0" smtClean="0"/>
                  <a:t>Сколько сантиметров содержится:</a:t>
                </a:r>
              </a:p>
              <a:p>
                <a:endParaRPr lang="ru-RU" sz="3600" dirty="0" smtClean="0"/>
              </a:p>
              <a:p>
                <a:r>
                  <a:rPr lang="ru-RU" sz="3600" dirty="0"/>
                  <a:t>а</a:t>
                </a:r>
                <a:r>
                  <a:rPr lang="ru-RU" sz="3600" dirty="0" smtClean="0"/>
                  <a:t>) </a:t>
                </a:r>
                <a:r>
                  <a:rPr lang="ru-RU" sz="3600" dirty="0" smtClean="0"/>
                  <a:t>в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10 </m:t>
                        </m:r>
                      </m:den>
                    </m:f>
                  </m:oMath>
                </a14:m>
                <a:r>
                  <a:rPr lang="ru-RU" sz="3600" dirty="0" smtClean="0"/>
                  <a:t> м;      в) в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50</m:t>
                        </m:r>
                      </m:den>
                    </m:f>
                    <m:r>
                      <a:rPr lang="ru-RU" sz="36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ru-RU" sz="3600" dirty="0" smtClean="0"/>
                  <a:t> м;      д) в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600" dirty="0" smtClean="0"/>
                  <a:t>  дм;</a:t>
                </a:r>
              </a:p>
              <a:p>
                <a:endParaRPr lang="ru-RU" sz="3600" dirty="0"/>
              </a:p>
              <a:p>
                <a:r>
                  <a:rPr lang="ru-RU" sz="3600" dirty="0"/>
                  <a:t>б</a:t>
                </a:r>
                <a:r>
                  <a:rPr lang="ru-RU" sz="3600" dirty="0" smtClean="0"/>
                  <a:t>) в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20</m:t>
                        </m:r>
                      </m:den>
                    </m:f>
                    <m:r>
                      <a:rPr lang="ru-RU" sz="3600" b="0" i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ru-RU" sz="3600" dirty="0" smtClean="0">
                    <a:solidFill>
                      <a:prstClr val="black"/>
                    </a:solidFill>
                  </a:rPr>
                  <a:t> м;     </a:t>
                </a:r>
                <a:r>
                  <a:rPr lang="ru-RU" sz="3600" dirty="0" smtClean="0"/>
                  <a:t>г) в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3600" dirty="0" smtClean="0"/>
                  <a:t>  дм;    е) в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3200" dirty="0" smtClean="0"/>
                  <a:t>  дм ?</a:t>
                </a:r>
                <a:endParaRPr lang="ru-RU" sz="3200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764704"/>
                <a:ext cx="8136904" cy="3325910"/>
              </a:xfrm>
              <a:prstGeom prst="rect">
                <a:avLst/>
              </a:prstGeom>
              <a:blipFill>
                <a:blip r:embed="rId2"/>
                <a:stretch>
                  <a:fillRect l="-2324" t="-2747" b="-256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178576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971600" y="1417638"/>
                <a:ext cx="7200800" cy="40781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/>
                  <a:t>а</a:t>
                </a:r>
                <a:r>
                  <a:rPr lang="ru-RU" sz="2800" dirty="0" smtClean="0"/>
                  <a:t>) </a:t>
                </a:r>
                <a:r>
                  <a:rPr lang="ru-RU" sz="2800" dirty="0" smtClean="0"/>
                  <a:t>За 1 час туристы прошли </a:t>
                </a:r>
                <a:r>
                  <a:rPr lang="ru-RU" sz="2800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28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2800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 smtClean="0"/>
                  <a:t>   </a:t>
                </a:r>
                <a:r>
                  <a:rPr lang="ru-RU" sz="2800" dirty="0" smtClean="0"/>
                  <a:t>всего пути.  За сколько часов они пройдут весь путь, если будут идти с той же скоростью?</a:t>
                </a:r>
              </a:p>
              <a:p>
                <a:r>
                  <a:rPr lang="ru-RU" sz="2800" dirty="0"/>
                  <a:t>б</a:t>
                </a:r>
                <a:r>
                  <a:rPr lang="ru-RU" sz="2800" dirty="0" smtClean="0"/>
                  <a:t>) </a:t>
                </a:r>
                <a:r>
                  <a:rPr lang="ru-RU" sz="2800" dirty="0" smtClean="0"/>
                  <a:t>Площадь кухни 6 кв. м. Это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2800" dirty="0" smtClean="0"/>
                  <a:t>  площади всей квартиры. Какова площадь квартиры?</a:t>
                </a:r>
              </a:p>
              <a:p>
                <a:r>
                  <a:rPr lang="ru-RU" sz="2800" dirty="0"/>
                  <a:t>в</a:t>
                </a:r>
                <a:r>
                  <a:rPr lang="ru-RU" sz="2800" dirty="0" smtClean="0"/>
                  <a:t>) </a:t>
                </a:r>
                <a:r>
                  <a:rPr lang="ru-RU" sz="2800" dirty="0" smtClean="0"/>
                  <a:t>В банку насыпали 140 г крупы, и </a:t>
                </a:r>
                <a:r>
                  <a:rPr lang="ru-RU" sz="2800" dirty="0" smtClean="0"/>
                  <a:t>это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2800" dirty="0" smtClean="0"/>
                  <a:t>  </a:t>
                </a:r>
                <a:r>
                  <a:rPr lang="ru-RU" sz="2800" dirty="0" smtClean="0"/>
                  <a:t>составило  её вместимости. Сколько граммов такой крупы вмещает банка?</a:t>
                </a:r>
                <a:endParaRPr lang="ru-RU" sz="2800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1417638"/>
                <a:ext cx="7200800" cy="4078168"/>
              </a:xfrm>
              <a:prstGeom prst="rect">
                <a:avLst/>
              </a:prstGeom>
              <a:blipFill>
                <a:blip r:embed="rId2"/>
                <a:stretch>
                  <a:fillRect l="-1692" r="-1100" b="-328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15244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250</Words>
  <Application>Microsoft Office PowerPoint</Application>
  <PresentationFormat>Экран (4:3)</PresentationFormat>
  <Paragraphs>39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Cambria Math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Дроби и именованные числа</dc:title>
  <dc:creator>Пользователь</dc:creator>
  <cp:lastModifiedBy>Hewlett-Packard Company</cp:lastModifiedBy>
  <cp:revision>25</cp:revision>
  <dcterms:created xsi:type="dcterms:W3CDTF">2017-12-31T09:47:15Z</dcterms:created>
  <dcterms:modified xsi:type="dcterms:W3CDTF">2018-06-27T11:55:04Z</dcterms:modified>
</cp:coreProperties>
</file>