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5" r:id="rId2"/>
    <p:sldId id="268" r:id="rId3"/>
    <p:sldId id="266" r:id="rId4"/>
    <p:sldId id="258" r:id="rId5"/>
    <p:sldId id="269" r:id="rId6"/>
    <p:sldId id="259" r:id="rId7"/>
    <p:sldId id="260" r:id="rId8"/>
    <p:sldId id="262" r:id="rId9"/>
    <p:sldId id="261" r:id="rId10"/>
    <p:sldId id="267" r:id="rId11"/>
    <p:sldId id="263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39" d="100"/>
          <a:sy n="39" d="100"/>
        </p:scale>
        <p:origin x="1244" y="2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61AFD0-3FF2-4F42-ABE7-89FABF133E9D}" type="datetimeFigureOut">
              <a:rPr lang="ru-RU" smtClean="0"/>
              <a:pPr/>
              <a:t>27.06.2018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9B8F7A-F126-4DD6-8C02-5CA2804E49D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1178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61AFD0-3FF2-4F42-ABE7-89FABF133E9D}" type="datetimeFigureOut">
              <a:rPr lang="ru-RU" smtClean="0"/>
              <a:pPr/>
              <a:t>27.06.2018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9B8F7A-F126-4DD6-8C02-5CA2804E49D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1910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61AFD0-3FF2-4F42-ABE7-89FABF133E9D}" type="datetimeFigureOut">
              <a:rPr lang="ru-RU" smtClean="0"/>
              <a:pPr/>
              <a:t>27.06.2018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9B8F7A-F126-4DD6-8C02-5CA2804E49D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53820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61AFD0-3FF2-4F42-ABE7-89FABF133E9D}" type="datetimeFigureOut">
              <a:rPr lang="ru-RU" smtClean="0"/>
              <a:pPr/>
              <a:t>27.06.2018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9B8F7A-F126-4DD6-8C02-5CA2804E49D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30632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61AFD0-3FF2-4F42-ABE7-89FABF133E9D}" type="datetimeFigureOut">
              <a:rPr lang="ru-RU" smtClean="0"/>
              <a:pPr/>
              <a:t>27.06.2018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9B8F7A-F126-4DD6-8C02-5CA2804E49D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41231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61AFD0-3FF2-4F42-ABE7-89FABF133E9D}" type="datetimeFigureOut">
              <a:rPr lang="ru-RU" smtClean="0"/>
              <a:pPr/>
              <a:t>27.06.2018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9B8F7A-F126-4DD6-8C02-5CA2804E49D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40996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61AFD0-3FF2-4F42-ABE7-89FABF133E9D}" type="datetimeFigureOut">
              <a:rPr lang="ru-RU" smtClean="0"/>
              <a:pPr/>
              <a:t>27.06.2018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9B8F7A-F126-4DD6-8C02-5CA2804E49D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74303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61AFD0-3FF2-4F42-ABE7-89FABF133E9D}" type="datetimeFigureOut">
              <a:rPr lang="ru-RU" smtClean="0"/>
              <a:pPr/>
              <a:t>27.06.2018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9B8F7A-F126-4DD6-8C02-5CA2804E49D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58151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61AFD0-3FF2-4F42-ABE7-89FABF133E9D}" type="datetimeFigureOut">
              <a:rPr lang="ru-RU" smtClean="0"/>
              <a:pPr/>
              <a:t>27.06.2018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9B8F7A-F126-4DD6-8C02-5CA2804E49D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00688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61AFD0-3FF2-4F42-ABE7-89FABF133E9D}" type="datetimeFigureOut">
              <a:rPr lang="ru-RU" smtClean="0"/>
              <a:pPr/>
              <a:t>27.06.2018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9B8F7A-F126-4DD6-8C02-5CA2804E49D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90164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61AFD0-3FF2-4F42-ABE7-89FABF133E9D}" type="datetimeFigureOut">
              <a:rPr lang="ru-RU" smtClean="0"/>
              <a:pPr/>
              <a:t>27.06.2018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9B8F7A-F126-4DD6-8C02-5CA2804E49D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73521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61AFD0-3FF2-4F42-ABE7-89FABF133E9D}" type="datetimeFigureOut">
              <a:rPr lang="ru-RU" smtClean="0"/>
              <a:pPr/>
              <a:t>27.06.2018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9B8F7A-F126-4DD6-8C02-5CA2804E49D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28519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 smtClean="0"/>
              <a:t>Исключение целого числа</a:t>
            </a:r>
            <a:endParaRPr lang="ru-RU" sz="4000" dirty="0"/>
          </a:p>
        </p:txBody>
      </p:sp>
      <p:pic>
        <p:nvPicPr>
          <p:cNvPr id="1026" name="Picture 2" descr="C:\Users\Пользователь\Desktop\1 карт.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26230" y="1412776"/>
            <a:ext cx="3286826" cy="2016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114800" y="29718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11560" y="1412776"/>
            <a:ext cx="501467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Чтобы преобразовать неправильную дробь в смешанное число, числитель делят на знаменатель с остатком: частное даёт целую часть, остаток – числитель, а знаменатель – знаменатель  дробной части.</a:t>
            </a: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509003" y="4149080"/>
            <a:ext cx="576064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17 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|_5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– знаменатель дробной части</a:t>
            </a: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-15__3 -  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целая часть</a:t>
            </a: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   2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-   числитель дробной части</a:t>
            </a: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9989179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Заголовок 1"/>
              <p:cNvSpPr>
                <a:spLocks noGrp="1"/>
              </p:cNvSpPr>
              <p:nvPr>
                <p:ph type="title"/>
              </p:nvPr>
            </p:nvSpPr>
            <p:spPr>
              <a:xfrm>
                <a:off x="1187624" y="2060848"/>
                <a:ext cx="7355160" cy="1944216"/>
              </a:xfrm>
            </p:spPr>
            <p:txBody>
              <a:bodyPr>
                <a:noAutofit/>
              </a:bodyPr>
              <a:lstStyle/>
              <a:p>
                <a:pPr algn="l"/>
                <a:r>
                  <a:rPr lang="ru-RU" sz="3200" dirty="0" smtClean="0"/>
                  <a:t>Между какими последовательными натуральными числами заключено число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3200" b="0" i="1" smtClean="0">
                            <a:latin typeface="Cambria Math"/>
                          </a:rPr>
                          <m:t>11</m:t>
                        </m:r>
                      </m:num>
                      <m:den>
                        <m:r>
                          <a:rPr lang="ru-RU" sz="3200" b="0" i="1" smtClean="0">
                            <a:latin typeface="Cambria Math"/>
                          </a:rPr>
                          <m:t>4</m:t>
                        </m:r>
                      </m:den>
                    </m:f>
                  </m:oMath>
                </a14:m>
                <a:r>
                  <a:rPr lang="ru-RU" sz="3200" dirty="0" smtClean="0"/>
                  <a:t>?</a:t>
                </a:r>
                <a:endParaRPr lang="ru-RU" sz="3200" dirty="0"/>
              </a:p>
            </p:txBody>
          </p:sp>
        </mc:Choice>
        <mc:Fallback xmlns="">
          <p:sp>
            <p:nvSpPr>
              <p:cNvPr id="2" name="Заголовок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1187624" y="2060848"/>
                <a:ext cx="7355160" cy="1944216"/>
              </a:xfrm>
              <a:blipFill>
                <a:blip r:embed="rId2"/>
                <a:stretch>
                  <a:fillRect l="-2156" b="-62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47170960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Между какими последовательными натуральными числами заключено число: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Прямоугольник 2"/>
              <p:cNvSpPr/>
              <p:nvPr/>
            </p:nvSpPr>
            <p:spPr>
              <a:xfrm>
                <a:off x="465850" y="2492896"/>
                <a:ext cx="6534472" cy="153939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ru-RU" sz="2800" dirty="0" smtClean="0"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а)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sz="2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13</m:t>
                        </m:r>
                      </m:num>
                      <m:den>
                        <m:r>
                          <a:rPr lang="ru-RU" sz="2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4</m:t>
                        </m:r>
                      </m:den>
                    </m:f>
                  </m:oMath>
                </a14:m>
                <a:r>
                  <a:rPr lang="ru-RU" sz="28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;  </a:t>
                </a:r>
                <a:r>
                  <a:rPr lang="en-US" sz="2800" dirty="0" smtClean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         </a:t>
                </a:r>
                <a:r>
                  <a:rPr lang="ru-RU" sz="2800" dirty="0" smtClean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 </a:t>
                </a:r>
                <a:r>
                  <a:rPr lang="ru-RU" sz="28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б)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sz="2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17</m:t>
                        </m:r>
                      </m:num>
                      <m:den>
                        <m:r>
                          <a:rPr lang="ru-RU" sz="2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15</m:t>
                        </m:r>
                      </m:den>
                    </m:f>
                  </m:oMath>
                </a14:m>
                <a:r>
                  <a:rPr lang="ru-RU" sz="28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;   </a:t>
                </a:r>
                <a:r>
                  <a:rPr lang="en-US" sz="2800" dirty="0" smtClean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                </a:t>
                </a:r>
                <a:r>
                  <a:rPr lang="ru-RU" sz="2800" dirty="0" smtClean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 </a:t>
                </a:r>
                <a:r>
                  <a:rPr lang="ru-RU" sz="28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в)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sz="2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26</m:t>
                        </m:r>
                      </m:num>
                      <m:den>
                        <m:r>
                          <a:rPr lang="ru-RU" sz="2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4</m:t>
                        </m:r>
                      </m:den>
                    </m:f>
                  </m:oMath>
                </a14:m>
                <a:r>
                  <a:rPr lang="ru-RU" sz="28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;   </a:t>
                </a:r>
                <a:endParaRPr lang="ru-RU" sz="28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r>
                  <a:rPr lang="ru-RU" sz="28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г)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800" i="1"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2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32</m:t>
                        </m:r>
                      </m:num>
                      <m:den>
                        <m:r>
                          <a:rPr lang="ru-RU" sz="2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5</m:t>
                        </m:r>
                      </m:den>
                    </m:f>
                  </m:oMath>
                </a14:m>
                <a:r>
                  <a:rPr lang="ru-RU" sz="28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;  </a:t>
                </a:r>
                <a:r>
                  <a:rPr lang="en-US" sz="2800" dirty="0" smtClean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         </a:t>
                </a:r>
                <a:r>
                  <a:rPr lang="ru-RU" sz="2800" dirty="0" smtClean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ru-RU" sz="28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д)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800" i="1"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2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54</m:t>
                        </m:r>
                      </m:num>
                      <m:den>
                        <m:r>
                          <a:rPr lang="ru-RU" sz="2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24</m:t>
                        </m:r>
                      </m:den>
                    </m:f>
                  </m:oMath>
                </a14:m>
                <a:r>
                  <a:rPr lang="ru-RU" sz="28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; </a:t>
                </a:r>
                <a:r>
                  <a:rPr lang="en-US" sz="2800" dirty="0" smtClean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                </a:t>
                </a:r>
                <a:r>
                  <a:rPr lang="ru-RU" sz="2800" dirty="0" smtClean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  </a:t>
                </a:r>
                <a:r>
                  <a:rPr lang="ru-RU" sz="28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е)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800" i="1"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2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35</m:t>
                        </m:r>
                      </m:num>
                      <m:den>
                        <m:r>
                          <a:rPr lang="ru-RU" sz="2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17</m:t>
                        </m:r>
                      </m:den>
                    </m:f>
                    <m:r>
                      <a:rPr lang="ru-RU" sz="2800" b="0" i="0" smtClean="0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?</m:t>
                    </m:r>
                  </m:oMath>
                </a14:m>
                <a:r>
                  <a:rPr lang="ru-RU" sz="28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endParaRPr lang="ru-RU" sz="2800" dirty="0"/>
              </a:p>
            </p:txBody>
          </p:sp>
        </mc:Choice>
        <mc:Fallback xmlns="">
          <p:sp>
            <p:nvSpPr>
              <p:cNvPr id="3" name="Прямоугольник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5850" y="2492896"/>
                <a:ext cx="6534472" cy="1539396"/>
              </a:xfrm>
              <a:prstGeom prst="rect">
                <a:avLst/>
              </a:prstGeom>
              <a:blipFill>
                <a:blip r:embed="rId2"/>
                <a:stretch>
                  <a:fillRect l="-1866" b="-4762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2037192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143000"/>
          </a:xfrm>
        </p:spPr>
        <p:txBody>
          <a:bodyPr/>
          <a:lstStyle/>
          <a:p>
            <a:r>
              <a:rPr lang="ru-RU" dirty="0" smtClean="0"/>
              <a:t>Выделите из дроби целую часть: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611560" y="1844824"/>
                <a:ext cx="7270576" cy="87921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 xmlns:m="http://schemas.openxmlformats.org/officeDocument/2006/math">
                    <m:f>
                      <m:fPr>
                        <m:ctrlPr>
                          <a:rPr kumimoji="0" lang="ru-RU" sz="36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fPr>
                      <m:num>
                        <m:r>
                          <a:rPr kumimoji="0" lang="ru-RU" sz="36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/>
                            <a:ea typeface="+mn-ea"/>
                            <a:cs typeface="+mn-cs"/>
                          </a:rPr>
                          <m:t>10</m:t>
                        </m:r>
                      </m:num>
                      <m:den>
                        <m:r>
                          <a:rPr kumimoji="0" lang="ru-RU" sz="36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/>
                            <a:ea typeface="+mn-ea"/>
                            <a:cs typeface="+mn-cs"/>
                          </a:rPr>
                          <m:t>4</m:t>
                        </m:r>
                      </m:den>
                    </m:f>
                    <m:r>
                      <a:rPr kumimoji="0" lang="ru-RU" sz="36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/>
                        <a:ea typeface="+mn-ea"/>
                        <a:cs typeface="+mn-cs"/>
                      </a:rPr>
                      <m:t>;   </m:t>
                    </m:r>
                    <m:f>
                      <m:fPr>
                        <m:ctrlPr>
                          <a:rPr kumimoji="0" lang="ru-RU" sz="3600" b="0" i="1" u="none" strike="noStrike" kern="1200" cap="none" spc="0" normalizeH="0" baseline="0" noProof="0" dirty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fPr>
                      <m:num>
                        <m:r>
                          <a:rPr kumimoji="0" lang="ru-RU" sz="3600" b="0" i="1" u="none" strike="noStrike" kern="1200" cap="none" spc="0" normalizeH="0" baseline="0" noProof="0" dirty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/>
                            <a:ea typeface="+mn-ea"/>
                            <a:cs typeface="+mn-cs"/>
                          </a:rPr>
                          <m:t>9</m:t>
                        </m:r>
                      </m:num>
                      <m:den>
                        <m:r>
                          <a:rPr kumimoji="0" lang="ru-RU" sz="3600" b="0" i="1" u="none" strike="noStrike" kern="1200" cap="none" spc="0" normalizeH="0" baseline="0" noProof="0" dirty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/>
                            <a:ea typeface="+mn-ea"/>
                            <a:cs typeface="+mn-cs"/>
                          </a:rPr>
                          <m:t>2</m:t>
                        </m:r>
                      </m:den>
                    </m:f>
                  </m:oMath>
                </a14:m>
                <a:r>
                  <a:rPr kumimoji="0" lang="ru-RU" sz="36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;    </a:t>
                </a:r>
                <a14:m>
                  <m:oMath xmlns:m="http://schemas.openxmlformats.org/officeDocument/2006/math">
                    <m:f>
                      <m:fPr>
                        <m:ctrlPr>
                          <a:rPr kumimoji="0" lang="ru-RU" sz="3600" b="0" i="1" u="none" strike="noStrike" kern="1200" cap="none" spc="0" normalizeH="0" baseline="0" noProof="0" dirty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fPr>
                      <m:num>
                        <m:r>
                          <a:rPr kumimoji="0" lang="ru-RU" sz="3600" b="0" i="1" u="none" strike="noStrike" kern="1200" cap="none" spc="0" normalizeH="0" baseline="0" noProof="0" dirty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/>
                            <a:ea typeface="+mn-ea"/>
                            <a:cs typeface="+mn-cs"/>
                          </a:rPr>
                          <m:t>8</m:t>
                        </m:r>
                      </m:num>
                      <m:den>
                        <m:r>
                          <a:rPr kumimoji="0" lang="ru-RU" sz="3600" b="0" i="1" u="none" strike="noStrike" kern="1200" cap="none" spc="0" normalizeH="0" baseline="0" noProof="0" dirty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/>
                            <a:ea typeface="+mn-ea"/>
                            <a:cs typeface="+mn-cs"/>
                          </a:rPr>
                          <m:t>3</m:t>
                        </m:r>
                      </m:den>
                    </m:f>
                  </m:oMath>
                </a14:m>
                <a:r>
                  <a:rPr kumimoji="0" lang="ru-RU" sz="36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 ;    </a:t>
                </a:r>
                <a14:m>
                  <m:oMath xmlns:m="http://schemas.openxmlformats.org/officeDocument/2006/math">
                    <m:f>
                      <m:fPr>
                        <m:ctrlPr>
                          <a:rPr kumimoji="0" lang="ru-RU" sz="36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fPr>
                      <m:num>
                        <m:r>
                          <a:rPr kumimoji="0" lang="ru-RU" sz="36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/>
                            <a:ea typeface="+mn-ea"/>
                            <a:cs typeface="+mn-cs"/>
                          </a:rPr>
                          <m:t>21</m:t>
                        </m:r>
                      </m:num>
                      <m:den>
                        <m:r>
                          <a:rPr kumimoji="0" lang="ru-RU" sz="36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/>
                            <a:ea typeface="+mn-ea"/>
                            <a:cs typeface="+mn-cs"/>
                          </a:rPr>
                          <m:t>11</m:t>
                        </m:r>
                      </m:den>
                    </m:f>
                  </m:oMath>
                </a14:m>
                <a:r>
                  <a:rPr kumimoji="0" lang="ru-RU" sz="36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;   </a:t>
                </a:r>
                <a14:m>
                  <m:oMath xmlns:m="http://schemas.openxmlformats.org/officeDocument/2006/math">
                    <m:f>
                      <m:fPr>
                        <m:ctrlPr>
                          <a:rPr kumimoji="0" lang="ru-RU" sz="3600" b="0" i="1" u="none" strike="noStrike" kern="1200" cap="none" spc="0" normalizeH="0" baseline="0" noProof="0" dirty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fPr>
                      <m:num>
                        <m:r>
                          <a:rPr kumimoji="0" lang="ru-RU" sz="3600" b="0" i="1" u="none" strike="noStrike" kern="1200" cap="none" spc="0" normalizeH="0" baseline="0" noProof="0" dirty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/>
                            <a:ea typeface="+mn-ea"/>
                            <a:cs typeface="+mn-cs"/>
                          </a:rPr>
                          <m:t>80</m:t>
                        </m:r>
                      </m:num>
                      <m:den>
                        <m:r>
                          <a:rPr kumimoji="0" lang="ru-RU" sz="3600" b="0" i="1" u="none" strike="noStrike" kern="1200" cap="none" spc="0" normalizeH="0" baseline="0" noProof="0" dirty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/>
                            <a:ea typeface="+mn-ea"/>
                            <a:cs typeface="+mn-cs"/>
                          </a:rPr>
                          <m:t>9</m:t>
                        </m:r>
                      </m:den>
                    </m:f>
                    <m:r>
                      <a:rPr kumimoji="0" lang="ru-RU" sz="36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/>
                        <a:ea typeface="+mn-ea"/>
                        <a:cs typeface="+mn-cs"/>
                      </a:rPr>
                      <m:t>;</m:t>
                    </m:r>
                    <m:f>
                      <m:fPr>
                        <m:ctrlPr>
                          <a:rPr kumimoji="0" lang="ru-RU" sz="3600" b="0" i="1" u="none" strike="noStrike" kern="1200" cap="none" spc="0" normalizeH="0" baseline="0" noProof="0" dirty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fPr>
                      <m:num>
                        <m:r>
                          <a:rPr kumimoji="0" lang="ru-RU" sz="3600" b="0" i="1" u="none" strike="noStrike" kern="1200" cap="none" spc="0" normalizeH="0" baseline="0" noProof="0" dirty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/>
                            <a:ea typeface="+mn-ea"/>
                            <a:cs typeface="+mn-cs"/>
                          </a:rPr>
                          <m:t>30</m:t>
                        </m:r>
                      </m:num>
                      <m:den>
                        <m:r>
                          <a:rPr kumimoji="0" lang="ru-RU" sz="3600" b="0" i="1" u="none" strike="noStrike" kern="1200" cap="none" spc="0" normalizeH="0" baseline="0" noProof="0" dirty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/>
                            <a:ea typeface="+mn-ea"/>
                            <a:cs typeface="+mn-cs"/>
                          </a:rPr>
                          <m:t>7</m:t>
                        </m:r>
                      </m:den>
                    </m:f>
                  </m:oMath>
                </a14:m>
                <a:r>
                  <a:rPr kumimoji="0" lang="ru-RU" sz="36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;     </a:t>
                </a:r>
                <a14:m>
                  <m:oMath xmlns:m="http://schemas.openxmlformats.org/officeDocument/2006/math">
                    <m:f>
                      <m:fPr>
                        <m:ctrlPr>
                          <a:rPr kumimoji="0" lang="ru-RU" sz="3600" b="0" i="1" u="none" strike="noStrike" kern="1200" cap="none" spc="0" normalizeH="0" baseline="0" noProof="0" dirty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fPr>
                      <m:num>
                        <m:r>
                          <a:rPr kumimoji="0" lang="ru-RU" sz="3600" b="0" i="1" u="none" strike="noStrike" kern="1200" cap="none" spc="0" normalizeH="0" baseline="0" noProof="0" dirty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/>
                            <a:ea typeface="+mn-ea"/>
                            <a:cs typeface="+mn-cs"/>
                          </a:rPr>
                          <m:t>63</m:t>
                        </m:r>
                      </m:num>
                      <m:den>
                        <m:r>
                          <a:rPr kumimoji="0" lang="ru-RU" sz="3600" b="0" i="1" u="none" strike="noStrike" kern="1200" cap="none" spc="0" normalizeH="0" baseline="0" noProof="0" dirty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/>
                            <a:ea typeface="+mn-ea"/>
                            <a:cs typeface="+mn-cs"/>
                          </a:rPr>
                          <m:t>6</m:t>
                        </m:r>
                      </m:den>
                    </m:f>
                    <m:r>
                      <a:rPr kumimoji="0" lang="ru-RU" sz="36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.</m:t>
                    </m:r>
                  </m:oMath>
                </a14:m>
                <a:endParaRPr kumimoji="0" lang="ru-RU" sz="36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1560" y="1844824"/>
                <a:ext cx="7270576" cy="879215"/>
              </a:xfrm>
              <a:prstGeom prst="rect">
                <a:avLst/>
              </a:prstGeom>
              <a:blipFill>
                <a:blip r:embed="rId2"/>
                <a:stretch>
                  <a:fillRect b="-13194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6011528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Задача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  а) Ребята разделили 3 яблока поровну на 6 человек. Сколько досталось каждому?</a:t>
            </a:r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б)  Ребята разделили 4 булочки поровну на 12 человек.  Сколько досталось каждому</a:t>
            </a:r>
            <a:r>
              <a:rPr lang="en-US" dirty="0" smtClean="0"/>
              <a:t>?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093597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Прямоугольник 1"/>
              <p:cNvSpPr/>
              <p:nvPr/>
            </p:nvSpPr>
            <p:spPr>
              <a:xfrm>
                <a:off x="1475656" y="4437112"/>
                <a:ext cx="6264696" cy="111902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14:m>
                  <m:oMath xmlns:m="http://schemas.openxmlformats.org/officeDocument/2006/math">
                    <m:f>
                      <m:fPr>
                        <m:ctrlPr>
                          <a:rPr lang="ru-RU" sz="2800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sz="2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4</m:t>
                        </m:r>
                      </m:num>
                      <m:den>
                        <m:r>
                          <a:rPr lang="ru-RU" sz="2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4</m:t>
                        </m:r>
                      </m:den>
                    </m:f>
                  </m:oMath>
                </a14:m>
                <a:r>
                  <a:rPr lang="ru-RU" sz="28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;  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sz="2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10</m:t>
                        </m:r>
                      </m:num>
                      <m:den>
                        <m:r>
                          <a:rPr lang="ru-RU" sz="2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5</m:t>
                        </m:r>
                      </m:den>
                    </m:f>
                  </m:oMath>
                </a14:m>
                <a:r>
                  <a:rPr lang="ru-RU" sz="28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;   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sz="2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18</m:t>
                        </m:r>
                      </m:num>
                      <m:den>
                        <m:r>
                          <a:rPr lang="ru-RU" sz="2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3</m:t>
                        </m:r>
                      </m:den>
                    </m:f>
                  </m:oMath>
                </a14:m>
                <a:r>
                  <a:rPr lang="ru-RU" sz="28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;  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sz="2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7</m:t>
                        </m:r>
                      </m:num>
                      <m:den>
                        <m:r>
                          <a:rPr lang="ru-RU" sz="2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1</m:t>
                        </m:r>
                      </m:den>
                    </m:f>
                  </m:oMath>
                </a14:m>
                <a:r>
                  <a:rPr lang="ru-RU" sz="28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;   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sz="2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24</m:t>
                        </m:r>
                      </m:num>
                      <m:den>
                        <m:r>
                          <a:rPr lang="ru-RU" sz="2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6</m:t>
                        </m:r>
                      </m:den>
                    </m:f>
                  </m:oMath>
                </a14:m>
                <a:r>
                  <a:rPr lang="ru-RU" sz="28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;  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sz="2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10</m:t>
                        </m:r>
                      </m:num>
                      <m:den>
                        <m:r>
                          <a:rPr lang="ru-RU" sz="2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10</m:t>
                        </m:r>
                      </m:den>
                    </m:f>
                  </m:oMath>
                </a14:m>
                <a:r>
                  <a:rPr lang="ru-RU" sz="28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; 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sz="2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20</m:t>
                        </m:r>
                      </m:num>
                      <m:den>
                        <m:r>
                          <a:rPr lang="ru-RU" sz="2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4</m:t>
                        </m:r>
                      </m:den>
                    </m:f>
                  </m:oMath>
                </a14:m>
                <a:r>
                  <a:rPr lang="ru-RU" sz="2800" dirty="0" smtClean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;?                    </a:t>
                </a:r>
                <a:endParaRPr lang="ru-RU" sz="28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endParaRPr lang="ru-RU" sz="11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Прямоугольник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75656" y="4437112"/>
                <a:ext cx="6264696" cy="1119024"/>
              </a:xfrm>
              <a:prstGeom prst="rect">
                <a:avLst/>
              </a:prstGeom>
              <a:blipFill>
                <a:blip r:embed="rId2"/>
                <a:stretch>
                  <a:fillRect r="-1284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1259632" y="620688"/>
                <a:ext cx="7003171" cy="284719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2800" dirty="0" smtClean="0"/>
                  <a:t>Если числитель неправильной дроби делится на знаменатель без остатка, то эта дробь преобразовывается в натуральное число:</a:t>
                </a:r>
              </a:p>
              <a:p>
                <a:pPr lvl="0">
                  <a:lnSpc>
                    <a:spcPct val="115000"/>
                  </a:lnSpc>
                  <a:spcAft>
                    <a:spcPts val="1000"/>
                  </a:spcAft>
                </a:pPr>
                <a14:m>
                  <m:oMath xmlns:m="http://schemas.openxmlformats.org/officeDocument/2006/math">
                    <m:f>
                      <m:fPr>
                        <m:ctrlPr>
                          <a:rPr lang="ru-RU" sz="28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sz="28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18</m:t>
                        </m:r>
                      </m:num>
                      <m:den>
                        <m:r>
                          <a:rPr lang="ru-RU" sz="28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3</m:t>
                        </m:r>
                      </m:den>
                    </m:f>
                  </m:oMath>
                </a14:m>
                <a:r>
                  <a:rPr lang="ru-RU" sz="2800" dirty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= 18 : 3 = 6</a:t>
                </a:r>
                <a:endParaRPr lang="ru-RU" sz="2800" dirty="0">
                  <a:solidFill>
                    <a:prstClr val="black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endParaRPr lang="ru-RU" sz="12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59632" y="620688"/>
                <a:ext cx="7003171" cy="2847190"/>
              </a:xfrm>
              <a:prstGeom prst="rect">
                <a:avLst/>
              </a:prstGeom>
              <a:blipFill>
                <a:blip r:embed="rId3"/>
                <a:stretch>
                  <a:fillRect l="-1829" t="-214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Box 5"/>
          <p:cNvSpPr txBox="1"/>
          <p:nvPr/>
        </p:nvSpPr>
        <p:spPr>
          <a:xfrm>
            <a:off x="1259632" y="3467878"/>
            <a:ext cx="700317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Каким натуральным числам равны дроби: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2867545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99592" y="548680"/>
            <a:ext cx="6639084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Натуральные и дробные числа можно изображать точками числового луча.  Это луч, на котором нанесена шкала. Начало луча изображает число 0, а все остальные точки изображают числа, равные их расстоянию от начала отсчёта:</a:t>
            </a:r>
            <a:endParaRPr lang="ru-RU" sz="2800" dirty="0"/>
          </a:p>
        </p:txBody>
      </p:sp>
      <p:pic>
        <p:nvPicPr>
          <p:cNvPr id="5" name="Picture 4" descr="C:\Users\Пользователь\Desktop\стр.19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1237" y="4077072"/>
            <a:ext cx="6297439" cy="5646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329279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Выделите из дроби целую часть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Прямоугольник 3"/>
              <p:cNvSpPr/>
              <p:nvPr/>
            </p:nvSpPr>
            <p:spPr>
              <a:xfrm>
                <a:off x="478864" y="1988840"/>
                <a:ext cx="5814392" cy="164166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ru-RU" sz="2800" dirty="0"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а)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sz="2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5</m:t>
                        </m:r>
                      </m:num>
                      <m:den>
                        <m:r>
                          <a:rPr lang="ru-RU" sz="2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3</m:t>
                        </m:r>
                      </m:den>
                    </m:f>
                  </m:oMath>
                </a14:m>
                <a:r>
                  <a:rPr lang="ru-RU" sz="28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;  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sz="2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8</m:t>
                        </m:r>
                      </m:num>
                      <m:den>
                        <m:r>
                          <a:rPr lang="ru-RU" sz="2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5</m:t>
                        </m:r>
                      </m:den>
                    </m:f>
                  </m:oMath>
                </a14:m>
                <a:r>
                  <a:rPr lang="ru-RU" sz="28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;   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sz="2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9</m:t>
                        </m:r>
                      </m:num>
                      <m:den>
                        <m:r>
                          <a:rPr lang="ru-RU" sz="2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2</m:t>
                        </m:r>
                      </m:den>
                    </m:f>
                  </m:oMath>
                </a14:m>
                <a:r>
                  <a:rPr lang="ru-RU" sz="28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;  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sz="2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21</m:t>
                        </m:r>
                      </m:num>
                      <m:den>
                        <m:r>
                          <a:rPr lang="ru-RU" sz="2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11</m:t>
                        </m:r>
                      </m:den>
                    </m:f>
                  </m:oMath>
                </a14:m>
                <a:r>
                  <a:rPr lang="ru-RU" sz="28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;  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sz="2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16</m:t>
                        </m:r>
                      </m:num>
                      <m:den>
                        <m:r>
                          <a:rPr lang="ru-RU" sz="2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4</m:t>
                        </m:r>
                      </m:den>
                    </m:f>
                  </m:oMath>
                </a14:m>
                <a:r>
                  <a:rPr lang="ru-RU" sz="28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;                                                         </a:t>
                </a:r>
                <a:r>
                  <a:rPr lang="ru-RU" sz="2800" dirty="0" smtClean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                 </a:t>
                </a:r>
                <a:endParaRPr lang="ru-RU" sz="28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ru-RU" sz="28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б)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sz="2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64</m:t>
                        </m:r>
                      </m:num>
                      <m:den>
                        <m:r>
                          <a:rPr lang="ru-RU" sz="2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15</m:t>
                        </m:r>
                      </m:den>
                    </m:f>
                  </m:oMath>
                </a14:m>
                <a:r>
                  <a:rPr lang="ru-RU" sz="28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;  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sz="2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43</m:t>
                        </m:r>
                      </m:num>
                      <m:den>
                        <m:r>
                          <a:rPr lang="ru-RU" sz="2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12</m:t>
                        </m:r>
                      </m:den>
                    </m:f>
                  </m:oMath>
                </a14:m>
                <a:r>
                  <a:rPr lang="ru-RU" sz="28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;   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sz="2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80</m:t>
                        </m:r>
                      </m:num>
                      <m:den>
                        <m:r>
                          <a:rPr lang="ru-RU" sz="2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9</m:t>
                        </m:r>
                      </m:den>
                    </m:f>
                  </m:oMath>
                </a14:m>
                <a:r>
                  <a:rPr lang="ru-RU" sz="28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;  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sz="2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150</m:t>
                        </m:r>
                      </m:num>
                      <m:den>
                        <m:r>
                          <a:rPr lang="ru-RU" sz="2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10</m:t>
                        </m:r>
                      </m:den>
                    </m:f>
                  </m:oMath>
                </a14:m>
                <a:r>
                  <a:rPr lang="ru-RU" sz="28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;  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sz="2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78</m:t>
                        </m:r>
                      </m:num>
                      <m:den>
                        <m:r>
                          <a:rPr lang="ru-RU" sz="2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25</m:t>
                        </m:r>
                      </m:den>
                    </m:f>
                  </m:oMath>
                </a14:m>
                <a:r>
                  <a:rPr lang="ru-RU" sz="28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;     </a:t>
                </a:r>
                <a:endParaRPr lang="ru-RU" sz="28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4" name="Прямоугольник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8864" y="1988840"/>
                <a:ext cx="5814392" cy="1641668"/>
              </a:xfrm>
              <a:prstGeom prst="rect">
                <a:avLst/>
              </a:prstGeom>
              <a:blipFill>
                <a:blip r:embed="rId2"/>
                <a:stretch>
                  <a:fillRect l="-2204" r="-49213" b="-4074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06696837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27584" y="764704"/>
            <a:ext cx="756084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Запишите неправильную дробь в виде смешанной дроби:</a:t>
            </a:r>
            <a:endParaRPr lang="ru-RU" sz="2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Прямоугольник 2"/>
              <p:cNvSpPr/>
              <p:nvPr/>
            </p:nvSpPr>
            <p:spPr>
              <a:xfrm>
                <a:off x="1187624" y="2780928"/>
                <a:ext cx="5670376" cy="230223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ru-RU" sz="2800" dirty="0" smtClean="0"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а)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sz="2800" b="0" i="1" smtClean="0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7</m:t>
                        </m:r>
                      </m:num>
                      <m:den>
                        <m:r>
                          <a:rPr lang="ru-RU" sz="2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3</m:t>
                        </m:r>
                      </m:den>
                    </m:f>
                  </m:oMath>
                </a14:m>
                <a:r>
                  <a:rPr lang="ru-RU" sz="28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;  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sz="2800" b="0" i="1" smtClean="0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13</m:t>
                        </m:r>
                      </m:num>
                      <m:den>
                        <m:r>
                          <a:rPr lang="ru-RU" sz="2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5</m:t>
                        </m:r>
                      </m:den>
                    </m:f>
                  </m:oMath>
                </a14:m>
                <a:r>
                  <a:rPr lang="ru-RU" sz="28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;   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sz="2800" b="0" i="1" smtClean="0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11</m:t>
                        </m:r>
                      </m:num>
                      <m:den>
                        <m:r>
                          <a:rPr lang="ru-RU" sz="2800" b="0" i="1" smtClean="0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4</m:t>
                        </m:r>
                      </m:den>
                    </m:f>
                  </m:oMath>
                </a14:m>
                <a:r>
                  <a:rPr lang="ru-RU" sz="28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;  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sz="2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21</m:t>
                        </m:r>
                      </m:num>
                      <m:den>
                        <m:r>
                          <a:rPr lang="ru-RU" sz="2800" b="0" i="1" smtClean="0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8</m:t>
                        </m:r>
                      </m:den>
                    </m:f>
                  </m:oMath>
                </a14:m>
                <a:r>
                  <a:rPr lang="ru-RU" sz="28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;  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sz="2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1</m:t>
                        </m:r>
                        <m:r>
                          <a:rPr lang="ru-RU" sz="2800" b="0" i="1" smtClean="0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9</m:t>
                        </m:r>
                      </m:num>
                      <m:den>
                        <m:r>
                          <a:rPr lang="ru-RU" sz="2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4</m:t>
                        </m:r>
                      </m:den>
                    </m:f>
                  </m:oMath>
                </a14:m>
                <a:r>
                  <a:rPr lang="ru-RU" sz="28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;   </a:t>
                </a:r>
                <a:endParaRPr lang="ru-RU" sz="2800" dirty="0" smtClean="0"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ru-RU" sz="2800" dirty="0" smtClean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                                                                        </a:t>
                </a:r>
                <a:endParaRPr lang="ru-RU" sz="28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ru-RU" sz="28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б)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sz="2800" b="0" i="1" smtClean="0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54</m:t>
                        </m:r>
                      </m:num>
                      <m:den>
                        <m:r>
                          <a:rPr lang="ru-RU" sz="2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15</m:t>
                        </m:r>
                      </m:den>
                    </m:f>
                  </m:oMath>
                </a14:m>
                <a:r>
                  <a:rPr lang="ru-RU" sz="28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;  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sz="2800" b="0" i="1" smtClean="0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7</m:t>
                        </m:r>
                        <m:r>
                          <a:rPr lang="ru-RU" sz="2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3</m:t>
                        </m:r>
                      </m:num>
                      <m:den>
                        <m:r>
                          <a:rPr lang="ru-RU" sz="2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12</m:t>
                        </m:r>
                      </m:den>
                    </m:f>
                  </m:oMath>
                </a14:m>
                <a:r>
                  <a:rPr lang="ru-RU" sz="28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;   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sz="2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80</m:t>
                        </m:r>
                      </m:num>
                      <m:den>
                        <m:r>
                          <a:rPr lang="ru-RU" sz="2800" b="0" i="1" smtClean="0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7</m:t>
                        </m:r>
                      </m:den>
                    </m:f>
                  </m:oMath>
                </a14:m>
                <a:r>
                  <a:rPr lang="ru-RU" sz="28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;  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sz="2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1</m:t>
                        </m:r>
                        <m:r>
                          <a:rPr lang="ru-RU" sz="2800" b="0" i="1" smtClean="0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3</m:t>
                        </m:r>
                        <m:r>
                          <a:rPr lang="ru-RU" sz="2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0</m:t>
                        </m:r>
                      </m:num>
                      <m:den>
                        <m:r>
                          <a:rPr lang="ru-RU" sz="2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10</m:t>
                        </m:r>
                      </m:den>
                    </m:f>
                  </m:oMath>
                </a14:m>
                <a:r>
                  <a:rPr lang="ru-RU" sz="28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;  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sz="2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78</m:t>
                        </m:r>
                      </m:num>
                      <m:den>
                        <m:r>
                          <a:rPr lang="ru-RU" sz="2800" b="0" i="1" smtClean="0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1</m:t>
                        </m:r>
                        <m:r>
                          <a:rPr lang="ru-RU" sz="2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5</m:t>
                        </m:r>
                      </m:den>
                    </m:f>
                  </m:oMath>
                </a14:m>
                <a:r>
                  <a:rPr lang="ru-RU" sz="28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;     </a:t>
                </a:r>
                <a:endParaRPr lang="ru-RU" sz="28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" name="Прямоугольник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87624" y="2780928"/>
                <a:ext cx="5670376" cy="2302233"/>
              </a:xfrm>
              <a:prstGeom prst="rect">
                <a:avLst/>
              </a:prstGeom>
              <a:blipFill>
                <a:blip r:embed="rId2"/>
                <a:stretch>
                  <a:fillRect l="-2258" b="-794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7525609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Сократите дробь и выделите из неё целую часть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Прямоугольник 2"/>
              <p:cNvSpPr/>
              <p:nvPr/>
            </p:nvSpPr>
            <p:spPr>
              <a:xfrm>
                <a:off x="444757" y="2276872"/>
                <a:ext cx="5814392" cy="163987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ru-RU" sz="2800" dirty="0"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а)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sz="2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25</m:t>
                        </m:r>
                      </m:num>
                      <m:den>
                        <m:r>
                          <a:rPr lang="ru-RU" sz="2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100</m:t>
                        </m:r>
                      </m:den>
                    </m:f>
                  </m:oMath>
                </a14:m>
                <a:r>
                  <a:rPr lang="ru-RU" sz="28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;  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sz="2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100</m:t>
                        </m:r>
                      </m:num>
                      <m:den>
                        <m:r>
                          <a:rPr lang="ru-RU" sz="2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20</m:t>
                        </m:r>
                      </m:den>
                    </m:f>
                  </m:oMath>
                </a14:m>
                <a:r>
                  <a:rPr lang="ru-RU" sz="28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;   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sz="2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24</m:t>
                        </m:r>
                      </m:num>
                      <m:den>
                        <m:r>
                          <a:rPr lang="ru-RU" sz="2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30</m:t>
                        </m:r>
                      </m:den>
                    </m:f>
                  </m:oMath>
                </a14:m>
                <a:r>
                  <a:rPr lang="ru-RU" sz="28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;  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sz="2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30</m:t>
                        </m:r>
                      </m:num>
                      <m:den>
                        <m:r>
                          <a:rPr lang="ru-RU" sz="2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15</m:t>
                        </m:r>
                      </m:den>
                    </m:f>
                  </m:oMath>
                </a14:m>
                <a:r>
                  <a:rPr lang="ru-RU" sz="28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;   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sz="2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36</m:t>
                        </m:r>
                      </m:num>
                      <m:den>
                        <m:r>
                          <a:rPr lang="ru-RU" sz="2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12</m:t>
                        </m:r>
                      </m:den>
                    </m:f>
                  </m:oMath>
                </a14:m>
                <a:r>
                  <a:rPr lang="ru-RU" sz="28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;  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sz="2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36</m:t>
                        </m:r>
                      </m:num>
                      <m:den>
                        <m:r>
                          <a:rPr lang="ru-RU" sz="2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4</m:t>
                        </m:r>
                      </m:den>
                    </m:f>
                  </m:oMath>
                </a14:m>
                <a:r>
                  <a:rPr lang="ru-RU" sz="28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;             </a:t>
                </a:r>
                <a:r>
                  <a:rPr lang="ru-RU" sz="2800" dirty="0" smtClean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 </a:t>
                </a:r>
                <a:endParaRPr lang="ru-RU" sz="28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ru-RU" sz="28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б)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sz="2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2</m:t>
                        </m:r>
                      </m:num>
                      <m:den>
                        <m:r>
                          <a:rPr lang="ru-RU" sz="2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8</m:t>
                        </m:r>
                      </m:den>
                    </m:f>
                  </m:oMath>
                </a14:m>
                <a:r>
                  <a:rPr lang="ru-RU" sz="28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;  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sz="2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16</m:t>
                        </m:r>
                      </m:num>
                      <m:den>
                        <m:r>
                          <a:rPr lang="ru-RU" sz="2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4</m:t>
                        </m:r>
                      </m:den>
                    </m:f>
                  </m:oMath>
                </a14:m>
                <a:r>
                  <a:rPr lang="ru-RU" sz="28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;   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sz="2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10</m:t>
                        </m:r>
                      </m:num>
                      <m:den>
                        <m:r>
                          <a:rPr lang="ru-RU" sz="2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8</m:t>
                        </m:r>
                      </m:den>
                    </m:f>
                  </m:oMath>
                </a14:m>
                <a:r>
                  <a:rPr lang="ru-RU" sz="28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;  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sz="2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42</m:t>
                        </m:r>
                      </m:num>
                      <m:den>
                        <m:r>
                          <a:rPr lang="ru-RU" sz="2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7</m:t>
                        </m:r>
                      </m:den>
                    </m:f>
                  </m:oMath>
                </a14:m>
                <a:r>
                  <a:rPr lang="ru-RU" sz="28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;   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sz="2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51</m:t>
                        </m:r>
                      </m:num>
                      <m:den>
                        <m:r>
                          <a:rPr lang="ru-RU" sz="2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17</m:t>
                        </m:r>
                      </m:den>
                    </m:f>
                  </m:oMath>
                </a14:m>
                <a:r>
                  <a:rPr lang="ru-RU" sz="28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;  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sz="2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100</m:t>
                        </m:r>
                      </m:num>
                      <m:den>
                        <m:r>
                          <a:rPr lang="ru-RU" sz="2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50</m:t>
                        </m:r>
                      </m:den>
                    </m:f>
                  </m:oMath>
                </a14:m>
                <a:r>
                  <a:rPr lang="ru-RU" sz="28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;  </a:t>
                </a:r>
                <a:endParaRPr lang="ru-RU" sz="28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" name="Прямоугольник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4757" y="2276872"/>
                <a:ext cx="5814392" cy="1639873"/>
              </a:xfrm>
              <a:prstGeom prst="rect">
                <a:avLst/>
              </a:prstGeom>
              <a:blipFill>
                <a:blip r:embed="rId2"/>
                <a:stretch>
                  <a:fillRect l="-2201" r="-15723" b="-446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25110279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 Исключите целое число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Прямоугольник 2"/>
              <p:cNvSpPr/>
              <p:nvPr/>
            </p:nvSpPr>
            <p:spPr>
              <a:xfrm>
                <a:off x="1547664" y="2060848"/>
                <a:ext cx="7977814" cy="79182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ru-RU" sz="32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32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1</m:t>
                        </m:r>
                        <m:r>
                          <a:rPr lang="ru-RU" sz="3200" b="0" i="1" smtClean="0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3</m:t>
                        </m:r>
                      </m:num>
                      <m:den>
                        <m:r>
                          <a:rPr lang="ru-RU" sz="32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4</m:t>
                        </m:r>
                      </m:den>
                    </m:f>
                  </m:oMath>
                </a14:m>
                <a:r>
                  <a:rPr lang="ru-RU" sz="32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;  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i="1"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3200" b="0" i="1" smtClean="0">
                            <a:effectLst/>
                            <a:latin typeface="Cambria Math" panose="02040503050406030204" pitchFamily="18" charset="0"/>
                          </a:rPr>
                          <m:t>11</m:t>
                        </m:r>
                      </m:num>
                      <m:den>
                        <m:r>
                          <a:rPr lang="ru-RU" sz="32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2</m:t>
                        </m:r>
                      </m:den>
                    </m:f>
                  </m:oMath>
                </a14:m>
                <a:r>
                  <a:rPr lang="ru-RU" sz="32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;   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i="1"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32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8</m:t>
                        </m:r>
                      </m:num>
                      <m:den>
                        <m:r>
                          <a:rPr lang="ru-RU" sz="3200" b="0" i="1" smtClean="0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5</m:t>
                        </m:r>
                      </m:den>
                    </m:f>
                  </m:oMath>
                </a14:m>
                <a:r>
                  <a:rPr lang="ru-RU" sz="32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;  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i="1"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32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21</m:t>
                        </m:r>
                      </m:num>
                      <m:den>
                        <m:r>
                          <a:rPr lang="ru-RU" sz="3200" b="0" i="1" smtClean="0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9</m:t>
                        </m:r>
                      </m:den>
                    </m:f>
                  </m:oMath>
                </a14:m>
                <a:r>
                  <a:rPr lang="ru-RU" sz="32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;   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i="1"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3200" b="0" i="1" smtClean="0">
                            <a:effectLst/>
                            <a:latin typeface="Cambria Math" panose="02040503050406030204" pitchFamily="18" charset="0"/>
                          </a:rPr>
                          <m:t>7</m:t>
                        </m:r>
                        <m:r>
                          <a:rPr lang="ru-RU" sz="32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0</m:t>
                        </m:r>
                      </m:num>
                      <m:den>
                        <m:r>
                          <a:rPr lang="ru-RU" sz="32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9</m:t>
                        </m:r>
                      </m:den>
                    </m:f>
                  </m:oMath>
                </a14:m>
                <a:r>
                  <a:rPr lang="ru-RU" sz="32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;  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i="1"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32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30</m:t>
                        </m:r>
                      </m:num>
                      <m:den>
                        <m:r>
                          <a:rPr lang="ru-RU" sz="3200" b="0" i="1" smtClean="0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8</m:t>
                        </m:r>
                      </m:den>
                    </m:f>
                  </m:oMath>
                </a14:m>
                <a:r>
                  <a:rPr lang="ru-RU" sz="32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; 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i="1"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3200" b="0" i="1" smtClean="0">
                            <a:effectLst/>
                            <a:latin typeface="Cambria Math" panose="02040503050406030204" pitchFamily="18" charset="0"/>
                          </a:rPr>
                          <m:t>7</m:t>
                        </m:r>
                        <m:r>
                          <a:rPr lang="ru-RU" sz="32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3</m:t>
                        </m:r>
                      </m:num>
                      <m:den>
                        <m:r>
                          <a:rPr lang="ru-RU" sz="32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6</m:t>
                        </m:r>
                      </m:den>
                    </m:f>
                  </m:oMath>
                </a14:m>
                <a:r>
                  <a:rPr lang="ru-RU" sz="16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; </a:t>
                </a:r>
                <a:endParaRPr lang="ru-RU" dirty="0"/>
              </a:p>
            </p:txBody>
          </p:sp>
        </mc:Choice>
        <mc:Fallback xmlns="">
          <p:sp>
            <p:nvSpPr>
              <p:cNvPr id="3" name="Прямоугольник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47664" y="2060848"/>
                <a:ext cx="7977814" cy="791820"/>
              </a:xfrm>
              <a:prstGeom prst="rect">
                <a:avLst/>
              </a:prstGeom>
              <a:blipFill>
                <a:blip r:embed="rId2"/>
                <a:stretch>
                  <a:fillRect b="-12308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23306980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165</TotalTime>
  <Words>204</Words>
  <Application>Microsoft Office PowerPoint</Application>
  <PresentationFormat>Экран (4:3)</PresentationFormat>
  <Paragraphs>31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6" baseType="lpstr">
      <vt:lpstr>Arial</vt:lpstr>
      <vt:lpstr>Calibri</vt:lpstr>
      <vt:lpstr>Cambria Math</vt:lpstr>
      <vt:lpstr>Times New Roman</vt:lpstr>
      <vt:lpstr>Тема Office</vt:lpstr>
      <vt:lpstr>Исключение целого числа</vt:lpstr>
      <vt:lpstr>Выделите из дроби целую часть:</vt:lpstr>
      <vt:lpstr>Задача</vt:lpstr>
      <vt:lpstr>Презентация PowerPoint</vt:lpstr>
      <vt:lpstr>Презентация PowerPoint</vt:lpstr>
      <vt:lpstr>Выделите из дроби целую часть</vt:lpstr>
      <vt:lpstr>Презентация PowerPoint</vt:lpstr>
      <vt:lpstr>Сократите дробь и выделите из неё целую часть</vt:lpstr>
      <vt:lpstr> Исключите целое число</vt:lpstr>
      <vt:lpstr>Между какими последовательными натуральными числами заключено число  11/4?</vt:lpstr>
      <vt:lpstr>Между какими последовательными натуральными числами заключено число: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Исключение целого числа из неправильной дроби</dc:title>
  <dc:creator>Пользователь</dc:creator>
  <cp:lastModifiedBy>Hewlett-Packard Company</cp:lastModifiedBy>
  <cp:revision>18</cp:revision>
  <dcterms:created xsi:type="dcterms:W3CDTF">2018-01-02T21:51:16Z</dcterms:created>
  <dcterms:modified xsi:type="dcterms:W3CDTF">2018-06-27T06:41:40Z</dcterms:modified>
</cp:coreProperties>
</file>