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8" r:id="rId2"/>
    <p:sldId id="261" r:id="rId3"/>
    <p:sldId id="260" r:id="rId4"/>
    <p:sldId id="271" r:id="rId5"/>
    <p:sldId id="290" r:id="rId6"/>
    <p:sldId id="291" r:id="rId7"/>
    <p:sldId id="294" r:id="rId8"/>
    <p:sldId id="295" r:id="rId9"/>
    <p:sldId id="303" r:id="rId10"/>
    <p:sldId id="302" r:id="rId11"/>
    <p:sldId id="304" r:id="rId12"/>
    <p:sldId id="300" r:id="rId13"/>
    <p:sldId id="299" r:id="rId14"/>
    <p:sldId id="28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6" autoAdjust="0"/>
  </p:normalViewPr>
  <p:slideViewPr>
    <p:cSldViewPr>
      <p:cViewPr>
        <p:scale>
          <a:sx n="70" d="100"/>
          <a:sy n="70" d="100"/>
        </p:scale>
        <p:origin x="-1164" y="-816"/>
      </p:cViewPr>
      <p:guideLst>
        <p:guide orient="horz" pos="2160"/>
        <p:guide pos="2880"/>
      </p:guideLst>
    </p:cSldViewPr>
  </p:slideViewPr>
  <p:outlineViewPr>
    <p:cViewPr>
      <p:scale>
        <a:sx n="33" d="100"/>
        <a:sy n="33" d="100"/>
      </p:scale>
      <p:origin x="0" y="86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F670B8-1011-4B45-AD24-C9EF4178CCFE}" type="datetimeFigureOut">
              <a:rPr lang="ru-RU" smtClean="0"/>
              <a:pPr/>
              <a:t>13.12.2017</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E01A82-8FE0-41A2-AE8A-0D21B7242C17}" type="slidenum">
              <a:rPr lang="ru-RU" smtClean="0"/>
              <a:pPr/>
              <a:t>‹#›</a:t>
            </a:fld>
            <a:endParaRPr lang="ru-RU" dirty="0"/>
          </a:p>
        </p:txBody>
      </p:sp>
    </p:spTree>
    <p:extLst>
      <p:ext uri="{BB962C8B-B14F-4D97-AF65-F5344CB8AC3E}">
        <p14:creationId xmlns:p14="http://schemas.microsoft.com/office/powerpoint/2010/main" val="1209796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01A82-8FE0-41A2-AE8A-0D21B7242C17}" type="slidenum">
              <a:rPr lang="ru-RU" smtClean="0"/>
              <a:pPr/>
              <a:t>5</a:t>
            </a:fld>
            <a:endParaRPr lang="ru-RU" dirty="0"/>
          </a:p>
        </p:txBody>
      </p:sp>
    </p:spTree>
    <p:extLst>
      <p:ext uri="{BB962C8B-B14F-4D97-AF65-F5344CB8AC3E}">
        <p14:creationId xmlns:p14="http://schemas.microsoft.com/office/powerpoint/2010/main" val="1997515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01A82-8FE0-41A2-AE8A-0D21B7242C17}" type="slidenum">
              <a:rPr lang="ru-RU" smtClean="0"/>
              <a:pPr/>
              <a:t>6</a:t>
            </a:fld>
            <a:endParaRPr lang="ru-RU" dirty="0"/>
          </a:p>
        </p:txBody>
      </p:sp>
    </p:spTree>
    <p:extLst>
      <p:ext uri="{BB962C8B-B14F-4D97-AF65-F5344CB8AC3E}">
        <p14:creationId xmlns:p14="http://schemas.microsoft.com/office/powerpoint/2010/main" val="19975152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4D77D7FA-C37C-4876-A91F-094B34951FA1}" type="datetimeFigureOut">
              <a:rPr lang="ru-RU" smtClean="0"/>
              <a:pPr/>
              <a:t>13.12.2017</a:t>
            </a:fld>
            <a:endParaRPr lang="ru-RU" dirty="0"/>
          </a:p>
        </p:txBody>
      </p:sp>
      <p:sp>
        <p:nvSpPr>
          <p:cNvPr id="5" name="Footer Placeholder 4"/>
          <p:cNvSpPr>
            <a:spLocks noGrp="1"/>
          </p:cNvSpPr>
          <p:nvPr>
            <p:ph type="ftr" sz="quarter" idx="11"/>
          </p:nvPr>
        </p:nvSpPr>
        <p:spPr>
          <a:xfrm>
            <a:off x="1174044" y="5357592"/>
            <a:ext cx="5034845" cy="365125"/>
          </a:xfrm>
        </p:spPr>
        <p:txBody>
          <a:bodyPr/>
          <a:lstStyle/>
          <a:p>
            <a:endParaRPr lang="ru-RU"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F2FECDBF-792E-49C3-AC9D-54F08203E7F3}" type="slidenum">
              <a:rPr lang="ru-RU" smtClean="0"/>
              <a:pPr/>
              <a:t>‹#›</a:t>
            </a:fld>
            <a:endParaRPr lang="ru-RU" dirty="0"/>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F2FECDBF-792E-49C3-AC9D-54F08203E7F3}" type="slidenum">
              <a:rPr lang="ru-RU" smtClean="0"/>
              <a:pPr/>
              <a:t>‹#›</a:t>
            </a:fld>
            <a:endParaRPr lang="ru-RU" dirty="0"/>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77D7FA-C37C-4876-A91F-094B34951FA1}" type="datetimeFigureOut">
              <a:rPr lang="ru-RU" smtClean="0"/>
              <a:pPr/>
              <a:t>13.12.2017</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4D77D7FA-C37C-4876-A91F-094B34951FA1}" type="datetimeFigureOut">
              <a:rPr lang="ru-RU" smtClean="0"/>
              <a:pPr/>
              <a:t>13.12.2017</a:t>
            </a:fld>
            <a:endParaRPr lang="ru-RU" dirty="0"/>
          </a:p>
        </p:txBody>
      </p:sp>
      <p:sp>
        <p:nvSpPr>
          <p:cNvPr id="6" name="Footer Placeholder 5"/>
          <p:cNvSpPr>
            <a:spLocks noGrp="1"/>
          </p:cNvSpPr>
          <p:nvPr>
            <p:ph type="ftr" sz="quarter" idx="11"/>
          </p:nvPr>
        </p:nvSpPr>
        <p:spPr>
          <a:xfrm rot="-60000">
            <a:off x="914554" y="5829261"/>
            <a:ext cx="3522607" cy="365125"/>
          </a:xfrm>
        </p:spPr>
        <p:txBody>
          <a:bodyPr/>
          <a:lstStyle/>
          <a:p>
            <a:endParaRPr lang="ru-RU" dirty="0"/>
          </a:p>
        </p:txBody>
      </p:sp>
      <p:sp>
        <p:nvSpPr>
          <p:cNvPr id="7" name="Slide Number Placeholder 6"/>
          <p:cNvSpPr>
            <a:spLocks noGrp="1"/>
          </p:cNvSpPr>
          <p:nvPr>
            <p:ph type="sldNum" sz="quarter" idx="12"/>
          </p:nvPr>
        </p:nvSpPr>
        <p:spPr>
          <a:xfrm rot="60000">
            <a:off x="7557313" y="5896961"/>
            <a:ext cx="554023" cy="365125"/>
          </a:xfrm>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4D77D7FA-C37C-4876-A91F-094B34951FA1}" type="datetimeFigureOut">
              <a:rPr lang="ru-RU" smtClean="0"/>
              <a:pPr/>
              <a:t>13.12.2017</a:t>
            </a:fld>
            <a:endParaRPr lang="ru-RU" dirty="0"/>
          </a:p>
        </p:txBody>
      </p:sp>
      <p:sp>
        <p:nvSpPr>
          <p:cNvPr id="6" name="Footer Placeholder 5"/>
          <p:cNvSpPr>
            <a:spLocks noGrp="1"/>
          </p:cNvSpPr>
          <p:nvPr>
            <p:ph type="ftr" sz="quarter" idx="11"/>
          </p:nvPr>
        </p:nvSpPr>
        <p:spPr>
          <a:xfrm rot="-60000">
            <a:off x="914569" y="5831037"/>
            <a:ext cx="3319043" cy="365125"/>
          </a:xfrm>
        </p:spPr>
        <p:txBody>
          <a:bodyPr/>
          <a:lstStyle/>
          <a:p>
            <a:endParaRPr lang="ru-RU" dirty="0"/>
          </a:p>
        </p:txBody>
      </p:sp>
      <p:sp>
        <p:nvSpPr>
          <p:cNvPr id="7" name="Slide Number Placeholder 6"/>
          <p:cNvSpPr>
            <a:spLocks noGrp="1"/>
          </p:cNvSpPr>
          <p:nvPr>
            <p:ph type="sldNum" sz="quarter" idx="12"/>
          </p:nvPr>
        </p:nvSpPr>
        <p:spPr>
          <a:xfrm rot="60000">
            <a:off x="7562089" y="5900026"/>
            <a:ext cx="554023" cy="365125"/>
          </a:xfrm>
        </p:spPr>
        <p:txBody>
          <a:bodyPr/>
          <a:lstStyle/>
          <a:p>
            <a:fld id="{F2FECDBF-792E-49C3-AC9D-54F08203E7F3}" type="slidenum">
              <a:rPr lang="ru-RU" smtClean="0"/>
              <a:pPr/>
              <a:t>‹#›</a:t>
            </a:fld>
            <a:endParaRPr lang="ru-RU" dirty="0"/>
          </a:p>
        </p:txBody>
      </p:sp>
    </p:spTree>
  </p:cSld>
  <p:clrMapOvr>
    <a:masterClrMapping/>
  </p:clrMapOvr>
  <p:transition>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4D77D7FA-C37C-4876-A91F-094B34951FA1}" type="datetimeFigureOut">
              <a:rPr lang="ru-RU" smtClean="0"/>
              <a:pPr/>
              <a:t>13.12.2017</a:t>
            </a:fld>
            <a:endParaRPr lang="ru-RU"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F2FECDBF-792E-49C3-AC9D-54F08203E7F3}"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wheel spokes="3"/>
  </p:transition>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63688" y="1412776"/>
            <a:ext cx="5723468" cy="2282257"/>
          </a:xfrm>
        </p:spPr>
        <p:txBody>
          <a:bodyPr anchor="t">
            <a:normAutofit/>
          </a:bodyPr>
          <a:lstStyle/>
          <a:p>
            <a:r>
              <a:rPr lang="ru-RU" sz="2200" i="1" dirty="0" smtClean="0">
                <a:solidFill>
                  <a:srgbClr val="92D050"/>
                </a:solidFill>
                <a:latin typeface="Times New Roman" pitchFamily="18" charset="0"/>
                <a:cs typeface="Times New Roman" pitchFamily="18" charset="0"/>
              </a:rPr>
              <a:t> </a:t>
            </a:r>
            <a:r>
              <a:rPr lang="ru-RU" sz="2200" b="1" dirty="0" smtClean="0">
                <a:solidFill>
                  <a:srgbClr val="C00000"/>
                </a:solidFill>
                <a:latin typeface="Times New Roman" pitchFamily="18" charset="0"/>
                <a:cs typeface="Times New Roman" pitchFamily="18" charset="0"/>
              </a:rPr>
              <a:t/>
            </a:r>
            <a:br>
              <a:rPr lang="ru-RU" sz="2200" b="1" dirty="0" smtClean="0">
                <a:solidFill>
                  <a:srgbClr val="C00000"/>
                </a:solidFill>
                <a:latin typeface="Times New Roman" pitchFamily="18" charset="0"/>
                <a:cs typeface="Times New Roman" pitchFamily="18" charset="0"/>
              </a:rPr>
            </a:br>
            <a:r>
              <a:rPr lang="ru-RU" sz="1400" b="1" dirty="0" smtClean="0">
                <a:solidFill>
                  <a:srgbClr val="C00000"/>
                </a:solidFill>
                <a:latin typeface="Times New Roman" pitchFamily="18" charset="0"/>
                <a:cs typeface="Times New Roman" pitchFamily="18" charset="0"/>
              </a:rPr>
              <a:t>Татарстан </a:t>
            </a:r>
            <a:r>
              <a:rPr lang="ru-RU" sz="1400" b="1" dirty="0">
                <a:solidFill>
                  <a:srgbClr val="C00000"/>
                </a:solidFill>
                <a:latin typeface="Times New Roman" pitchFamily="18" charset="0"/>
                <a:cs typeface="Times New Roman" pitchFamily="18" charset="0"/>
              </a:rPr>
              <a:t>Республикасы Саба муниципаль районы  </a:t>
            </a:r>
            <a:r>
              <a:rPr lang="ru-RU" sz="1400" b="1" dirty="0" smtClean="0">
                <a:solidFill>
                  <a:srgbClr val="C00000"/>
                </a:solidFill>
                <a:latin typeface="Times New Roman" pitchFamily="18" charset="0"/>
                <a:cs typeface="Times New Roman" pitchFamily="18" charset="0"/>
              </a:rPr>
              <a:t>ш.т.б. </a:t>
            </a:r>
            <a:r>
              <a:rPr lang="ru-RU" sz="1400" b="1" dirty="0">
                <a:solidFill>
                  <a:srgbClr val="C00000"/>
                </a:solidFill>
                <a:latin typeface="Times New Roman" pitchFamily="18" charset="0"/>
                <a:cs typeface="Times New Roman" pitchFamily="18" charset="0"/>
              </a:rPr>
              <a:t>Байлар Сабасы гомуми үсеш бирүче төрдәге Саба </a:t>
            </a:r>
            <a:r>
              <a:rPr lang="ru-RU" sz="1400" b="1" dirty="0" smtClean="0">
                <a:solidFill>
                  <a:srgbClr val="C00000"/>
                </a:solidFill>
                <a:latin typeface="Times New Roman" pitchFamily="18" charset="0"/>
                <a:cs typeface="Times New Roman" pitchFamily="18" charset="0"/>
              </a:rPr>
              <a:t>4 нче “Кы</a:t>
            </a:r>
            <a:r>
              <a:rPr lang="tt-RU" sz="1400" b="1" dirty="0" smtClean="0">
                <a:solidFill>
                  <a:srgbClr val="C00000"/>
                </a:solidFill>
                <a:latin typeface="Times New Roman" pitchFamily="18" charset="0"/>
                <a:cs typeface="Times New Roman" pitchFamily="18" charset="0"/>
              </a:rPr>
              <a:t>ңгырау</a:t>
            </a:r>
            <a:r>
              <a:rPr lang="ru-RU" sz="1400" b="1" dirty="0" smtClean="0">
                <a:solidFill>
                  <a:srgbClr val="C00000"/>
                </a:solidFill>
                <a:latin typeface="Times New Roman" pitchFamily="18" charset="0"/>
                <a:cs typeface="Times New Roman" pitchFamily="18" charset="0"/>
              </a:rPr>
              <a:t>” </a:t>
            </a:r>
            <a:r>
              <a:rPr lang="ru-RU" sz="1400" b="1" dirty="0">
                <a:solidFill>
                  <a:srgbClr val="C00000"/>
                </a:solidFill>
                <a:latin typeface="Times New Roman" pitchFamily="18" charset="0"/>
                <a:cs typeface="Times New Roman" pitchFamily="18" charset="0"/>
              </a:rPr>
              <a:t>балалар бакчасы  мәктәпкәчә белем бирү муниципаль бюджет </a:t>
            </a:r>
            <a:r>
              <a:rPr lang="ru-RU" sz="1400" b="1" dirty="0" smtClean="0">
                <a:solidFill>
                  <a:srgbClr val="C00000"/>
                </a:solidFill>
                <a:latin typeface="Times New Roman" pitchFamily="18" charset="0"/>
                <a:cs typeface="Times New Roman" pitchFamily="18" charset="0"/>
              </a:rPr>
              <a:t>учреждениесе</a:t>
            </a:r>
            <a:r>
              <a:rPr lang="ru-RU" sz="1100" b="1" i="1" dirty="0" smtClean="0">
                <a:solidFill>
                  <a:srgbClr val="C00000"/>
                </a:solidFill>
                <a:latin typeface="Georgia" pitchFamily="18" charset="0"/>
              </a:rPr>
              <a:t/>
            </a:r>
            <a:br>
              <a:rPr lang="ru-RU" sz="1100" b="1" i="1" dirty="0" smtClean="0">
                <a:solidFill>
                  <a:srgbClr val="C00000"/>
                </a:solidFill>
                <a:latin typeface="Georgia" pitchFamily="18" charset="0"/>
              </a:rPr>
            </a:br>
            <a:r>
              <a:rPr lang="ru-RU" sz="2700" b="1" i="1" dirty="0" smtClean="0">
                <a:solidFill>
                  <a:srgbClr val="C00000"/>
                </a:solidFill>
                <a:latin typeface="Georgia" pitchFamily="18" charset="0"/>
              </a:rPr>
              <a:t>«М</a:t>
            </a:r>
            <a:r>
              <a:rPr lang="tt-RU" sz="2700" b="1" i="1" dirty="0">
                <a:solidFill>
                  <a:srgbClr val="C00000"/>
                </a:solidFill>
                <a:latin typeface="Georgia" pitchFamily="18" charset="0"/>
              </a:rPr>
              <a:t>ә</a:t>
            </a:r>
            <a:r>
              <a:rPr lang="tt-RU" sz="2700" b="1" i="1" dirty="0" smtClean="0">
                <a:solidFill>
                  <a:srgbClr val="C00000"/>
                </a:solidFill>
                <a:latin typeface="Georgia" pitchFamily="18" charset="0"/>
              </a:rPr>
              <a:t>ктәпкәчә белем бирү өлкәсендә </a:t>
            </a:r>
            <a:r>
              <a:rPr lang="ru-RU" sz="2700" b="1" i="1" dirty="0" smtClean="0">
                <a:solidFill>
                  <a:srgbClr val="C00000"/>
                </a:solidFill>
                <a:latin typeface="Georgia" pitchFamily="18" charset="0"/>
              </a:rPr>
              <a:t> кейс- ысулы»</a:t>
            </a:r>
            <a:endParaRPr lang="ru-RU" sz="2700" b="1" i="1" dirty="0">
              <a:solidFill>
                <a:srgbClr val="C00000"/>
              </a:solidFill>
              <a:latin typeface="Georgia" pitchFamily="18" charset="0"/>
            </a:endParaRPr>
          </a:p>
        </p:txBody>
      </p:sp>
      <p:sp>
        <p:nvSpPr>
          <p:cNvPr id="3" name="Подзаголовок 2"/>
          <p:cNvSpPr>
            <a:spLocks noGrp="1"/>
          </p:cNvSpPr>
          <p:nvPr>
            <p:ph type="subTitle" idx="1"/>
          </p:nvPr>
        </p:nvSpPr>
        <p:spPr>
          <a:xfrm>
            <a:off x="2982240" y="3736622"/>
            <a:ext cx="4974135" cy="1564586"/>
          </a:xfrm>
        </p:spPr>
        <p:txBody>
          <a:bodyPr>
            <a:noAutofit/>
          </a:bodyPr>
          <a:lstStyle/>
          <a:p>
            <a:pPr algn="r"/>
            <a:r>
              <a:rPr lang="ru-RU" sz="1800" b="1" dirty="0">
                <a:solidFill>
                  <a:srgbClr val="C00000"/>
                </a:solidFill>
                <a:cs typeface="Aharoni" panose="02010803020104030203" pitchFamily="2" charset="-79"/>
              </a:rPr>
              <a:t> </a:t>
            </a:r>
            <a:r>
              <a:rPr lang="ru-RU" sz="1800" b="1" dirty="0" smtClean="0">
                <a:solidFill>
                  <a:srgbClr val="C00000"/>
                </a:solidFill>
                <a:cs typeface="Aharoni" panose="02010803020104030203" pitchFamily="2" charset="-79"/>
              </a:rPr>
              <a:t>       </a:t>
            </a:r>
          </a:p>
          <a:p>
            <a:pPr algn="r"/>
            <a:r>
              <a:rPr lang="ru-RU" sz="1800" dirty="0" smtClean="0">
                <a:solidFill>
                  <a:srgbClr val="C00000"/>
                </a:solidFill>
                <a:cs typeface="Aharoni" panose="02010803020104030203" pitchFamily="2" charset="-79"/>
              </a:rPr>
              <a:t>      </a:t>
            </a:r>
            <a:r>
              <a:rPr lang="ru-RU" sz="1800" dirty="0" smtClean="0">
                <a:solidFill>
                  <a:schemeClr val="tx1">
                    <a:lumMod val="95000"/>
                    <a:lumOff val="5000"/>
                  </a:schemeClr>
                </a:solidFill>
                <a:cs typeface="Aharoni" panose="02010803020104030203" pitchFamily="2" charset="-79"/>
              </a:rPr>
              <a:t>       </a:t>
            </a:r>
            <a:endParaRPr lang="ru-RU" sz="1800" dirty="0">
              <a:solidFill>
                <a:schemeClr val="tx1">
                  <a:lumMod val="95000"/>
                  <a:lumOff val="5000"/>
                </a:schemeClr>
              </a:solidFill>
              <a:cs typeface="Aharoni" panose="02010803020104030203" pitchFamily="2" charset="-79"/>
            </a:endParaRPr>
          </a:p>
        </p:txBody>
      </p:sp>
      <p:pic>
        <p:nvPicPr>
          <p:cNvPr id="4098" name="Picture 2" descr="http://wiki.iteach.ru/images/7/77/1389795210_11111111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9" y="3645024"/>
            <a:ext cx="3480944" cy="2112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595288"/>
      </p:ext>
    </p:extLst>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673567"/>
            <a:ext cx="6573321" cy="595193"/>
          </a:xfrm>
        </p:spPr>
        <p:txBody>
          <a:bodyPr>
            <a:normAutofit fontScale="90000"/>
          </a:bodyPr>
          <a:lstStyle/>
          <a:p>
            <a:r>
              <a:rPr lang="ru-RU" sz="2700" dirty="0" smtClean="0">
                <a:solidFill>
                  <a:srgbClr val="C00000"/>
                </a:solidFill>
                <a:latin typeface="Times New Roman" panose="02020603050405020304" pitchFamily="18" charset="0"/>
                <a:cs typeface="Times New Roman" panose="02020603050405020304" pitchFamily="18" charset="0"/>
              </a:rPr>
              <a:t>Кейс конкрет </a:t>
            </a:r>
            <a:r>
              <a:rPr lang="ru-RU" sz="2700" dirty="0">
                <a:solidFill>
                  <a:srgbClr val="C00000"/>
                </a:solidFill>
                <a:latin typeface="Times New Roman" panose="02020603050405020304" pitchFamily="18" charset="0"/>
                <a:cs typeface="Times New Roman" panose="02020603050405020304" pitchFamily="18" charset="0"/>
              </a:rPr>
              <a:t>вакыйгаларны анализлау</a:t>
            </a:r>
            <a:r>
              <a:rPr lang="ru-RU" sz="2700" dirty="0" smtClean="0">
                <a:solidFill>
                  <a:srgbClr val="C00000"/>
                </a:solidFill>
              </a:rPr>
              <a:t>. </a:t>
            </a:r>
            <a:br>
              <a:rPr lang="ru-RU" sz="2700" dirty="0" smtClean="0">
                <a:solidFill>
                  <a:srgbClr val="C00000"/>
                </a:solidFill>
              </a:rPr>
            </a:br>
            <a:r>
              <a:rPr lang="ru-RU" sz="2700" dirty="0" smtClean="0">
                <a:solidFill>
                  <a:srgbClr val="C00000"/>
                </a:solidFill>
                <a:latin typeface="Times New Roman" panose="02020603050405020304" pitchFamily="18" charset="0"/>
                <a:cs typeface="Times New Roman" panose="02020603050405020304" pitchFamily="18" charset="0"/>
              </a:rPr>
              <a:t>Уен проектлау</a:t>
            </a:r>
            <a:endParaRPr lang="ru-RU" dirty="0">
              <a:solidFill>
                <a:srgbClr val="FF0000"/>
              </a:solidFill>
            </a:endParaRPr>
          </a:p>
        </p:txBody>
      </p:sp>
      <p:sp>
        <p:nvSpPr>
          <p:cNvPr id="3" name="Прямоугольник 2"/>
          <p:cNvSpPr/>
          <p:nvPr/>
        </p:nvSpPr>
        <p:spPr>
          <a:xfrm>
            <a:off x="827584" y="1268760"/>
            <a:ext cx="7272808" cy="4968552"/>
          </a:xfrm>
          <a:prstGeom prst="rect">
            <a:avLst/>
          </a:prstGeom>
        </p:spPr>
        <p:txBody>
          <a:bodyPr wrap="square">
            <a:spAutoFit/>
          </a:bodyPr>
          <a:lstStyle/>
          <a:p>
            <a:r>
              <a:rPr lang="ru-RU" b="1" dirty="0" smtClean="0"/>
              <a:t>Тема: «</a:t>
            </a:r>
            <a:r>
              <a:rPr lang="ru-RU" b="1" dirty="0"/>
              <a:t>Т</a:t>
            </a:r>
            <a:r>
              <a:rPr lang="ru-RU" b="1" dirty="0" smtClean="0"/>
              <a:t>елефоннан сөйләшү» (зурлар төркеме)</a:t>
            </a:r>
            <a:endParaRPr lang="ru-RU" b="1" dirty="0"/>
          </a:p>
          <a:p>
            <a:r>
              <a:rPr lang="ru-RU" b="1" dirty="0" smtClean="0"/>
              <a:t>Максат: </a:t>
            </a:r>
            <a:r>
              <a:rPr lang="ru-RU" dirty="0" smtClean="0"/>
              <a:t>аралашу кагыйдәләре һәм нормалары турында булган белемнәрен ныгыту , сөйләм культурасын үстерү, көндәлек тормышта </a:t>
            </a:r>
            <a:r>
              <a:rPr lang="ru-RU" dirty="0"/>
              <a:t> </a:t>
            </a:r>
            <a:r>
              <a:rPr lang="tt-RU" dirty="0" smtClean="0"/>
              <a:t>әдәби  сөйләмне куллану ихтыяҗы тәрбияләү.</a:t>
            </a:r>
          </a:p>
          <a:p>
            <a:endParaRPr lang="ru-RU" dirty="0"/>
          </a:p>
          <a:p>
            <a:r>
              <a:rPr lang="ru-RU" dirty="0" smtClean="0"/>
              <a:t> Илдус  телефоннан Айнурга  шалтырата.  Телефон трубкасын  Айнурның әтисе ала.</a:t>
            </a:r>
            <a:endParaRPr lang="ru-RU" dirty="0"/>
          </a:p>
          <a:p>
            <a:r>
              <a:rPr lang="ru-RU" dirty="0"/>
              <a:t>- </a:t>
            </a:r>
            <a:r>
              <a:rPr lang="ru-RU" dirty="0" smtClean="0"/>
              <a:t>Айнурны чакырыгыз.</a:t>
            </a:r>
            <a:endParaRPr lang="ru-RU" dirty="0"/>
          </a:p>
          <a:p>
            <a:r>
              <a:rPr lang="ru-RU" dirty="0"/>
              <a:t>- </a:t>
            </a:r>
            <a:r>
              <a:rPr lang="ru-RU" dirty="0" smtClean="0"/>
              <a:t>Айнур өйдә түгел.  Ә мин кем белән сөйләшәм?</a:t>
            </a:r>
            <a:endParaRPr lang="ru-RU" dirty="0"/>
          </a:p>
          <a:p>
            <a:pPr marL="285750" indent="-285750">
              <a:buFontTx/>
              <a:buChar char="-"/>
            </a:pPr>
            <a:r>
              <a:rPr lang="ru-RU" dirty="0" smtClean="0"/>
              <a:t>Әй ,ярар, соңрак шалтырырмын.</a:t>
            </a:r>
          </a:p>
          <a:p>
            <a:pPr marL="285750" indent="-285750">
              <a:buFontTx/>
              <a:buChar char="-"/>
            </a:pPr>
            <a:endParaRPr lang="ru-RU" dirty="0"/>
          </a:p>
          <a:p>
            <a:r>
              <a:rPr lang="ru-RU" b="1" dirty="0" smtClean="0"/>
              <a:t>Сораулар:</a:t>
            </a:r>
            <a:endParaRPr lang="ru-RU" b="1" dirty="0"/>
          </a:p>
          <a:p>
            <a:r>
              <a:rPr lang="ru-RU" dirty="0" smtClean="0"/>
              <a:t> Илдусны әдәпле һәм тәрбияле бала дип әйтеп буламы?</a:t>
            </a:r>
            <a:endParaRPr lang="ru-RU" dirty="0"/>
          </a:p>
          <a:p>
            <a:r>
              <a:rPr lang="ru-RU" dirty="0" smtClean="0"/>
              <a:t> Ни өчен?</a:t>
            </a:r>
            <a:endParaRPr lang="ru-RU" dirty="0"/>
          </a:p>
          <a:p>
            <a:r>
              <a:rPr lang="ru-RU" dirty="0" smtClean="0"/>
              <a:t>Илдус телефоннан сөйләшә беләме?</a:t>
            </a:r>
            <a:endParaRPr lang="ru-RU" dirty="0"/>
          </a:p>
          <a:p>
            <a:r>
              <a:rPr lang="ru-RU" dirty="0"/>
              <a:t> </a:t>
            </a:r>
            <a:r>
              <a:rPr lang="ru-RU" dirty="0" smtClean="0"/>
              <a:t>Малай аралашу кагыйдәләренең кайсысын үтәмәде?</a:t>
            </a:r>
            <a:endParaRPr lang="ru-RU" dirty="0"/>
          </a:p>
          <a:p>
            <a:r>
              <a:rPr lang="ru-RU" dirty="0" smtClean="0"/>
              <a:t>  ә сез ничек аралашыр идегез? Үрнәк күрсәтегез әле.</a:t>
            </a:r>
            <a:endParaRPr lang="ru-RU" dirty="0"/>
          </a:p>
        </p:txBody>
      </p:sp>
    </p:spTree>
    <p:extLst>
      <p:ext uri="{BB962C8B-B14F-4D97-AF65-F5344CB8AC3E}">
        <p14:creationId xmlns:p14="http://schemas.microsoft.com/office/powerpoint/2010/main" val="3486631843"/>
      </p:ext>
    </p:extLst>
  </p:cSld>
  <p:clrMapOvr>
    <a:masterClrMapping/>
  </p:clrMapOvr>
  <p:transition>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5023" y="817583"/>
            <a:ext cx="6965245" cy="523186"/>
          </a:xfrm>
        </p:spPr>
        <p:txBody>
          <a:bodyPr>
            <a:normAutofit fontScale="90000"/>
          </a:bodyPr>
          <a:lstStyle/>
          <a:p>
            <a:r>
              <a:rPr lang="ru-RU" sz="2700" dirty="0">
                <a:solidFill>
                  <a:srgbClr val="C00000"/>
                </a:solidFill>
                <a:latin typeface="Times New Roman" panose="02020603050405020304" pitchFamily="18" charset="0"/>
                <a:cs typeface="Times New Roman" panose="02020603050405020304" pitchFamily="18" charset="0"/>
              </a:rPr>
              <a:t>Ситуацион- рольле  уен.</a:t>
            </a:r>
            <a:r>
              <a:rPr lang="ru-RU" dirty="0"/>
              <a:t/>
            </a:r>
            <a:br>
              <a:rPr lang="ru-RU" dirty="0"/>
            </a:br>
            <a:endParaRPr lang="ru-RU" dirty="0"/>
          </a:p>
        </p:txBody>
      </p:sp>
      <p:sp>
        <p:nvSpPr>
          <p:cNvPr id="3" name="Прямоугольник 2"/>
          <p:cNvSpPr/>
          <p:nvPr/>
        </p:nvSpPr>
        <p:spPr>
          <a:xfrm rot="10800000" flipV="1">
            <a:off x="755576" y="864720"/>
            <a:ext cx="7632847" cy="5221942"/>
          </a:xfrm>
          <a:prstGeom prst="rect">
            <a:avLst/>
          </a:prstGeom>
        </p:spPr>
        <p:txBody>
          <a:bodyPr wrap="square">
            <a:spAutoFit/>
          </a:bodyPr>
          <a:lstStyle/>
          <a:p>
            <a:pPr>
              <a:lnSpc>
                <a:spcPts val="2040"/>
              </a:lnSpc>
              <a:spcAft>
                <a:spcPts val="0"/>
              </a:spcAft>
            </a:pPr>
            <a:r>
              <a:rPr lang="ru-RU" sz="2000" b="1" dirty="0" smtClean="0">
                <a:solidFill>
                  <a:srgbClr val="111111"/>
                </a:solidFill>
                <a:latin typeface="Times New Roman" panose="02020603050405020304" pitchFamily="18" charset="0"/>
                <a:ea typeface="Times New Roman"/>
                <a:cs typeface="Times New Roman" panose="02020603050405020304" pitchFamily="18" charset="0"/>
              </a:rPr>
              <a:t>Тема: </a:t>
            </a:r>
            <a:r>
              <a:rPr lang="ru-RU" sz="2000" i="1" dirty="0" smtClean="0">
                <a:solidFill>
                  <a:srgbClr val="111111"/>
                </a:solidFill>
                <a:latin typeface="Times New Roman" panose="02020603050405020304" pitchFamily="18" charset="0"/>
                <a:ea typeface="Times New Roman"/>
                <a:cs typeface="Times New Roman" panose="02020603050405020304" pitchFamily="18" charset="0"/>
              </a:rPr>
              <a:t>« Кибеттә»</a:t>
            </a:r>
            <a:endParaRPr lang="ru-RU" sz="2000" dirty="0">
              <a:latin typeface="Times New Roman" panose="02020603050405020304" pitchFamily="18" charset="0"/>
              <a:ea typeface="Calibri"/>
              <a:cs typeface="Times New Roman" panose="02020603050405020304" pitchFamily="18" charset="0"/>
            </a:endParaRPr>
          </a:p>
          <a:p>
            <a:pPr>
              <a:lnSpc>
                <a:spcPts val="2040"/>
              </a:lnSpc>
              <a:spcAft>
                <a:spcPts val="0"/>
              </a:spcAft>
            </a:pPr>
            <a:r>
              <a:rPr lang="ru-RU" sz="2000" b="1" dirty="0" smtClean="0">
                <a:solidFill>
                  <a:srgbClr val="111111"/>
                </a:solidFill>
                <a:latin typeface="Times New Roman" panose="02020603050405020304" pitchFamily="18" charset="0"/>
                <a:ea typeface="Times New Roman"/>
                <a:cs typeface="Times New Roman" panose="02020603050405020304" pitchFamily="18" charset="0"/>
              </a:rPr>
              <a:t>Максат: </a:t>
            </a:r>
            <a:r>
              <a:rPr lang="ru-RU" sz="2000" dirty="0" smtClean="0">
                <a:solidFill>
                  <a:srgbClr val="111111"/>
                </a:solidFill>
                <a:latin typeface="Times New Roman" panose="02020603050405020304" pitchFamily="18" charset="0"/>
                <a:ea typeface="Times New Roman"/>
                <a:cs typeface="Times New Roman" panose="02020603050405020304" pitchFamily="18" charset="0"/>
              </a:rPr>
              <a:t>1,2,3, 4,5 цифрлары белән предметларның бәйләнешен өйрәнүне дәвам итү, балалар арасында дустанә мөнәсәбәт тәрбияләү </a:t>
            </a:r>
          </a:p>
          <a:p>
            <a:pPr>
              <a:lnSpc>
                <a:spcPts val="2040"/>
              </a:lnSpc>
              <a:spcAft>
                <a:spcPts val="0"/>
              </a:spcAft>
            </a:pPr>
            <a:r>
              <a:rPr lang="ru-RU" sz="2000" b="1" dirty="0" smtClean="0">
                <a:solidFill>
                  <a:srgbClr val="111111"/>
                </a:solidFill>
                <a:latin typeface="Times New Roman" panose="02020603050405020304" pitchFamily="18" charset="0"/>
                <a:ea typeface="Times New Roman"/>
                <a:cs typeface="Times New Roman" panose="02020603050405020304" pitchFamily="18" charset="0"/>
              </a:rPr>
              <a:t>Текст: </a:t>
            </a:r>
            <a:r>
              <a:rPr lang="ru-RU" sz="2000" dirty="0">
                <a:solidFill>
                  <a:srgbClr val="111111"/>
                </a:solidFill>
                <a:latin typeface="Times New Roman" panose="02020603050405020304" pitchFamily="18" charset="0"/>
                <a:ea typeface="Times New Roman"/>
                <a:cs typeface="Times New Roman" panose="02020603050405020304" pitchFamily="18" charset="0"/>
              </a:rPr>
              <a:t>Б</a:t>
            </a:r>
            <a:r>
              <a:rPr lang="ru-RU" sz="2000" dirty="0" smtClean="0">
                <a:solidFill>
                  <a:srgbClr val="111111"/>
                </a:solidFill>
                <a:latin typeface="Times New Roman" panose="02020603050405020304" pitchFamily="18" charset="0"/>
                <a:ea typeface="Times New Roman"/>
                <a:cs typeface="Times New Roman" panose="02020603050405020304" pitchFamily="18" charset="0"/>
              </a:rPr>
              <a:t>алалар « Кибетле»(сюжетлы </a:t>
            </a:r>
            <a:r>
              <a:rPr lang="ru-RU" sz="2000" dirty="0">
                <a:solidFill>
                  <a:srgbClr val="111111"/>
                </a:solidFill>
                <a:latin typeface="Times New Roman" panose="02020603050405020304" pitchFamily="18" charset="0"/>
                <a:ea typeface="Times New Roman"/>
                <a:cs typeface="Times New Roman" panose="02020603050405020304" pitchFamily="18" charset="0"/>
              </a:rPr>
              <a:t>– </a:t>
            </a:r>
            <a:r>
              <a:rPr lang="ru-RU" sz="2000" dirty="0" smtClean="0">
                <a:solidFill>
                  <a:srgbClr val="111111"/>
                </a:solidFill>
                <a:latin typeface="Times New Roman" panose="02020603050405020304" pitchFamily="18" charset="0"/>
                <a:ea typeface="Times New Roman"/>
                <a:cs typeface="Times New Roman" panose="02020603050405020304" pitchFamily="18" charset="0"/>
              </a:rPr>
              <a:t>рольле уен) уйныйлар .  Алар кулдан ясаган «акчаларга» язылган санга туры килердәй предметларны «кибеттән» алып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китәләр. Мәсь</a:t>
            </a:r>
            <a:r>
              <a:rPr lang="tt-RU" sz="2000" dirty="0" smtClean="0">
                <a:solidFill>
                  <a:srgbClr val="111111"/>
                </a:solidFill>
                <a:latin typeface="Times New Roman" panose="02020603050405020304" pitchFamily="18" charset="0"/>
                <a:ea typeface="Times New Roman"/>
                <a:cs typeface="Times New Roman" panose="02020603050405020304" pitchFamily="18" charset="0"/>
              </a:rPr>
              <a:t>әлән:</a:t>
            </a:r>
            <a:r>
              <a:rPr lang="ru-RU" sz="2000" b="1" dirty="0">
                <a:solidFill>
                  <a:srgbClr val="111111"/>
                </a:solidFill>
                <a:latin typeface="Times New Roman" panose="02020603050405020304" pitchFamily="18" charset="0"/>
                <a:ea typeface="Times New Roman"/>
                <a:cs typeface="Times New Roman" panose="02020603050405020304" pitchFamily="18" charset="0"/>
              </a:rPr>
              <a:t> </a:t>
            </a:r>
            <a:r>
              <a:rPr lang="ru-RU" sz="2000" dirty="0" smtClean="0">
                <a:solidFill>
                  <a:srgbClr val="111111"/>
                </a:solidFill>
                <a:latin typeface="Times New Roman" panose="02020603050405020304" pitchFamily="18" charset="0"/>
                <a:ea typeface="Times New Roman"/>
                <a:cs typeface="Times New Roman" panose="02020603050405020304" pitchFamily="18" charset="0"/>
              </a:rPr>
              <a:t>«Минем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куяныма 3 кишер кирәк, менә</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 сезгә 3 саны язылган акча».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Сатучы «акчаны» ала, тикшерә,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кишерләрне бирә.«Рәхмәт!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Тагын килегез», дип озата.</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Яңа килгән кыз - Алсу саннарны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танымый. Аның чираты җиткәч,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ни эшләргә белмәү сәбәпле , ул</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 барлык предметларны сумкасына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сала башлый. Балалар көлә башлый, </a:t>
            </a:r>
          </a:p>
          <a:p>
            <a:pPr>
              <a:lnSpc>
                <a:spcPts val="2040"/>
              </a:lnSpc>
              <a:spcAft>
                <a:spcPts val="0"/>
              </a:spcAft>
            </a:pPr>
            <a:r>
              <a:rPr lang="ru-RU" sz="2000" dirty="0" smtClean="0">
                <a:solidFill>
                  <a:srgbClr val="111111"/>
                </a:solidFill>
                <a:latin typeface="Times New Roman" panose="02020603050405020304" pitchFamily="18" charset="0"/>
                <a:ea typeface="Times New Roman"/>
                <a:cs typeface="Times New Roman" panose="02020603050405020304" pitchFamily="18" charset="0"/>
              </a:rPr>
              <a:t>Алсу үпкәли.  </a:t>
            </a:r>
            <a:r>
              <a:rPr lang="ru-RU" sz="2000" b="1" dirty="0" smtClean="0">
                <a:solidFill>
                  <a:srgbClr val="111111"/>
                </a:solidFill>
                <a:latin typeface="Times New Roman" panose="02020603050405020304" pitchFamily="18" charset="0"/>
                <a:ea typeface="Times New Roman"/>
                <a:cs typeface="Times New Roman" panose="02020603050405020304" pitchFamily="18" charset="0"/>
              </a:rPr>
              <a:t>Ә сез сатучы ролендә </a:t>
            </a:r>
          </a:p>
          <a:p>
            <a:pPr>
              <a:lnSpc>
                <a:spcPts val="2040"/>
              </a:lnSpc>
              <a:spcAft>
                <a:spcPts val="0"/>
              </a:spcAft>
            </a:pPr>
            <a:r>
              <a:rPr lang="ru-RU" sz="2000" b="1" dirty="0" smtClean="0">
                <a:solidFill>
                  <a:srgbClr val="111111"/>
                </a:solidFill>
                <a:latin typeface="Times New Roman" panose="02020603050405020304" pitchFamily="18" charset="0"/>
                <a:ea typeface="Times New Roman"/>
                <a:cs typeface="Times New Roman" panose="02020603050405020304" pitchFamily="18" charset="0"/>
              </a:rPr>
              <a:t>булсагыз ни эшләр идегез?</a:t>
            </a:r>
            <a:endParaRPr lang="ru-RU" sz="2000" b="1" dirty="0">
              <a:effectLst/>
              <a:latin typeface="Times New Roman" panose="02020603050405020304" pitchFamily="18" charset="0"/>
              <a:ea typeface="Calibri"/>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828469"/>
            <a:ext cx="3543995" cy="3400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1012889"/>
      </p:ext>
    </p:extLst>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1345" y="764704"/>
            <a:ext cx="7253277" cy="5184576"/>
          </a:xfrm>
        </p:spPr>
        <p:txBody>
          <a:bodyPr anchor="t">
            <a:noAutofit/>
          </a:bodyPr>
          <a:lstStyle/>
          <a:p>
            <a:pPr algn="l"/>
            <a:r>
              <a:rPr lang="ru-RU" sz="2000" b="1" dirty="0" smtClean="0">
                <a:solidFill>
                  <a:srgbClr val="C00000"/>
                </a:solidFill>
              </a:rPr>
              <a:t>«Фото – кейс» ысулы.</a:t>
            </a:r>
            <a:r>
              <a:rPr lang="ru-RU" sz="2000" dirty="0" smtClean="0"/>
              <a:t/>
            </a:r>
            <a:br>
              <a:rPr lang="ru-RU" sz="2000" dirty="0" smtClean="0"/>
            </a:br>
            <a:r>
              <a:rPr lang="ru-RU" sz="2000" b="1" dirty="0" smtClean="0">
                <a:latin typeface="+mn-lt"/>
              </a:rPr>
              <a:t>Фото </a:t>
            </a:r>
            <a:r>
              <a:rPr lang="ru-RU" sz="2000" dirty="0" smtClean="0">
                <a:latin typeface="+mn-lt"/>
              </a:rPr>
              <a:t>« </a:t>
            </a:r>
            <a:r>
              <a:rPr lang="ru-RU" sz="2000" dirty="0">
                <a:latin typeface="+mn-lt"/>
              </a:rPr>
              <a:t>А</a:t>
            </a:r>
            <a:r>
              <a:rPr lang="ru-RU" sz="2000" dirty="0" smtClean="0">
                <a:latin typeface="+mn-lt"/>
              </a:rPr>
              <a:t>йдар аш ашамый»</a:t>
            </a:r>
            <a:br>
              <a:rPr lang="ru-RU" sz="2000" dirty="0" smtClean="0">
                <a:latin typeface="+mn-lt"/>
              </a:rPr>
            </a:br>
            <a:r>
              <a:rPr lang="ru-RU" sz="1600" b="1" dirty="0" smtClean="0">
                <a:latin typeface="+mn-lt"/>
              </a:rPr>
              <a:t/>
            </a:r>
            <a:br>
              <a:rPr lang="ru-RU" sz="1600" b="1" dirty="0" smtClean="0">
                <a:latin typeface="+mn-lt"/>
              </a:rPr>
            </a:br>
            <a:r>
              <a:rPr lang="ru-RU" sz="1800" b="1" dirty="0" smtClean="0">
                <a:latin typeface="+mn-lt"/>
              </a:rPr>
              <a:t> </a:t>
            </a:r>
            <a:r>
              <a:rPr lang="ru-RU" sz="1800" b="1" dirty="0">
                <a:latin typeface="+mn-lt"/>
              </a:rPr>
              <a:t>М</a:t>
            </a:r>
            <a:r>
              <a:rPr lang="ru-RU" sz="1800" b="1" dirty="0" smtClean="0">
                <a:latin typeface="+mn-lt"/>
              </a:rPr>
              <a:t>аксат: </a:t>
            </a:r>
            <a:r>
              <a:rPr lang="ru-RU" sz="1800" dirty="0" smtClean="0">
                <a:latin typeface="+mn-lt"/>
              </a:rPr>
              <a:t>беренче ашны ашап бетерү мотивациясе булдыру.</a:t>
            </a:r>
            <a:br>
              <a:rPr lang="ru-RU" sz="1800" dirty="0" smtClean="0">
                <a:latin typeface="+mn-lt"/>
              </a:rPr>
            </a:br>
            <a:r>
              <a:rPr lang="ru-RU" sz="1800" b="1" dirty="0" smtClean="0">
                <a:latin typeface="+mn-lt"/>
              </a:rPr>
              <a:t/>
            </a:r>
            <a:br>
              <a:rPr lang="ru-RU" sz="1800" b="1" dirty="0" smtClean="0">
                <a:latin typeface="+mn-lt"/>
              </a:rPr>
            </a:br>
            <a:r>
              <a:rPr lang="ru-RU" sz="1800" b="1" dirty="0" smtClean="0">
                <a:latin typeface="+mn-lt"/>
              </a:rPr>
              <a:t>Текст</a:t>
            </a:r>
            <a:r>
              <a:rPr lang="ru-RU" sz="1800" dirty="0" smtClean="0">
                <a:latin typeface="+mn-lt"/>
              </a:rPr>
              <a:t>:  </a:t>
            </a:r>
            <a:r>
              <a:rPr lang="ru-RU" sz="1800" dirty="0">
                <a:latin typeface="+mn-lt"/>
              </a:rPr>
              <a:t>Б</a:t>
            </a:r>
            <a:r>
              <a:rPr lang="ru-RU" sz="1800" dirty="0" smtClean="0">
                <a:latin typeface="+mn-lt"/>
              </a:rPr>
              <a:t>алалар бакчасында төшке аш вакыты. Поварлар бик тырышып тәмле һәм файдалы аш пешергәннәр.  Ашның хуш исе бакча буйлап таралган иде.  Тәрбияче ярдәмчесе  аш  алып керде. Балалар өстәл тирәли утырдылар һәм аш ашый башладылар. Айдар гына ашка кагылмады.</a:t>
            </a:r>
            <a:br>
              <a:rPr lang="ru-RU" sz="1800" dirty="0" smtClean="0">
                <a:latin typeface="+mn-lt"/>
              </a:rPr>
            </a:br>
            <a:r>
              <a:rPr lang="ru-RU" sz="1800" dirty="0" smtClean="0">
                <a:latin typeface="+mn-lt"/>
              </a:rPr>
              <a:t>  Малай ни өчен аш ашамый икән? </a:t>
            </a:r>
            <a:br>
              <a:rPr lang="ru-RU" sz="1800" dirty="0" smtClean="0">
                <a:latin typeface="+mn-lt"/>
              </a:rPr>
            </a:br>
            <a:r>
              <a:rPr lang="ru-RU" sz="1800" dirty="0" smtClean="0">
                <a:latin typeface="+mn-lt"/>
              </a:rPr>
              <a:t> Аш нәрсәсе белән файдалы?  </a:t>
            </a:r>
            <a:br>
              <a:rPr lang="ru-RU" sz="1800" dirty="0" smtClean="0">
                <a:latin typeface="+mn-lt"/>
              </a:rPr>
            </a:br>
            <a:r>
              <a:rPr lang="ru-RU" sz="1800" dirty="0" smtClean="0">
                <a:latin typeface="+mn-lt"/>
              </a:rPr>
              <a:t>Айдар урынында син нишләр идең?</a:t>
            </a:r>
            <a:br>
              <a:rPr lang="ru-RU" sz="1800" dirty="0" smtClean="0">
                <a:latin typeface="+mn-lt"/>
              </a:rPr>
            </a:br>
            <a:endParaRPr lang="ru-RU" sz="1800" dirty="0">
              <a:latin typeface="+mn-lt"/>
            </a:endParaRPr>
          </a:p>
        </p:txBody>
      </p:sp>
      <p:pic>
        <p:nvPicPr>
          <p:cNvPr id="5" name="Рисунок 4" descr="H:\Фото-кейс\мальчик не ест суп.jpg"/>
          <p:cNvPicPr/>
          <p:nvPr/>
        </p:nvPicPr>
        <p:blipFill>
          <a:blip r:embed="rId2" cstate="print"/>
          <a:srcRect/>
          <a:stretch>
            <a:fillRect/>
          </a:stretch>
        </p:blipFill>
        <p:spPr bwMode="auto">
          <a:xfrm>
            <a:off x="4427984" y="3284984"/>
            <a:ext cx="4032448" cy="3097540"/>
          </a:xfrm>
          <a:prstGeom prst="ellipse">
            <a:avLst/>
          </a:prstGeom>
          <a:ln>
            <a:noFill/>
          </a:ln>
          <a:effectLst>
            <a:softEdge rad="112500"/>
          </a:effectLst>
        </p:spPr>
      </p:pic>
    </p:spTree>
    <p:extLst>
      <p:ext uri="{BB962C8B-B14F-4D97-AF65-F5344CB8AC3E}">
        <p14:creationId xmlns:p14="http://schemas.microsoft.com/office/powerpoint/2010/main" val="1631218305"/>
      </p:ext>
    </p:extLst>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980728"/>
            <a:ext cx="6965245" cy="3384376"/>
          </a:xfrm>
        </p:spPr>
        <p:txBody>
          <a:bodyPr anchor="t">
            <a:noAutofit/>
          </a:bodyPr>
          <a:lstStyle/>
          <a:p>
            <a:pPr algn="l"/>
            <a:r>
              <a:rPr lang="ru-RU" sz="1600" dirty="0" smtClean="0"/>
              <a:t/>
            </a:r>
            <a:br>
              <a:rPr lang="ru-RU" sz="1600" dirty="0" smtClean="0"/>
            </a:br>
            <a:r>
              <a:rPr lang="ru-RU" sz="1600" dirty="0" smtClean="0"/>
              <a:t> </a:t>
            </a:r>
            <a:br>
              <a:rPr lang="ru-RU" sz="1600" dirty="0" smtClean="0"/>
            </a:br>
            <a:endParaRPr lang="ru-RU" sz="1600" dirty="0">
              <a:latin typeface="+mn-lt"/>
            </a:endParaRPr>
          </a:p>
        </p:txBody>
      </p:sp>
      <p:sp>
        <p:nvSpPr>
          <p:cNvPr id="3" name="Прямоугольник 2"/>
          <p:cNvSpPr/>
          <p:nvPr/>
        </p:nvSpPr>
        <p:spPr>
          <a:xfrm>
            <a:off x="755576" y="1340769"/>
            <a:ext cx="7704856" cy="315279"/>
          </a:xfrm>
          <a:prstGeom prst="rect">
            <a:avLst/>
          </a:prstGeom>
        </p:spPr>
        <p:txBody>
          <a:bodyPr wrap="square">
            <a:spAutoFit/>
          </a:bodyPr>
          <a:lstStyle/>
          <a:p>
            <a:pPr>
              <a:lnSpc>
                <a:spcPts val="1690"/>
              </a:lnSpc>
              <a:spcAft>
                <a:spcPts val="0"/>
              </a:spcAft>
            </a:pPr>
            <a:r>
              <a:rPr lang="ru-RU" i="1" dirty="0" smtClean="0">
                <a:solidFill>
                  <a:srgbClr val="000000"/>
                </a:solidFill>
                <a:latin typeface="Times New Roman"/>
                <a:ea typeface="Times New Roman"/>
                <a:cs typeface="Times New Roman"/>
              </a:rPr>
              <a:t> </a:t>
            </a:r>
            <a:endParaRPr lang="ru-RU" sz="1400" dirty="0">
              <a:solidFill>
                <a:srgbClr val="000000"/>
              </a:solidFill>
              <a:effectLst/>
              <a:latin typeface="Calibri"/>
              <a:ea typeface="Calibri"/>
              <a:cs typeface="Times New Roman"/>
            </a:endParaRPr>
          </a:p>
        </p:txBody>
      </p:sp>
      <p:sp>
        <p:nvSpPr>
          <p:cNvPr id="4" name="Прямоугольник 3"/>
          <p:cNvSpPr/>
          <p:nvPr/>
        </p:nvSpPr>
        <p:spPr>
          <a:xfrm>
            <a:off x="755576" y="836713"/>
            <a:ext cx="7272808" cy="5386090"/>
          </a:xfrm>
          <a:prstGeom prst="rect">
            <a:avLst/>
          </a:prstGeom>
        </p:spPr>
        <p:txBody>
          <a:bodyPr wrap="square">
            <a:spAutoFit/>
          </a:bodyPr>
          <a:lstStyle/>
          <a:p>
            <a:r>
              <a:rPr lang="ru-RU" sz="2400" b="1" dirty="0" smtClean="0">
                <a:solidFill>
                  <a:srgbClr val="C00000"/>
                </a:solidFill>
                <a:latin typeface="Times New Roman" panose="02020603050405020304" pitchFamily="18" charset="0"/>
                <a:cs typeface="Times New Roman" panose="02020603050405020304" pitchFamily="18" charset="0"/>
              </a:rPr>
              <a:t>«Кейс-иллюстрация» ысулы </a:t>
            </a:r>
          </a:p>
          <a:p>
            <a:r>
              <a:rPr lang="ru-RU" sz="2000" b="1" dirty="0" smtClean="0">
                <a:latin typeface="Times New Roman" panose="02020603050405020304" pitchFamily="18" charset="0"/>
                <a:cs typeface="Times New Roman" panose="02020603050405020304" pitchFamily="18" charset="0"/>
              </a:rPr>
              <a:t> Тема:  </a:t>
            </a:r>
            <a:r>
              <a:rPr lang="ru-RU" sz="2000" dirty="0" smtClean="0">
                <a:latin typeface="Times New Roman" panose="02020603050405020304" pitchFamily="18" charset="0"/>
                <a:cs typeface="Times New Roman" panose="02020603050405020304" pitchFamily="18" charset="0"/>
              </a:rPr>
              <a:t>Кунакта</a:t>
            </a:r>
          </a:p>
          <a:p>
            <a:r>
              <a:rPr lang="ru-RU" sz="2000" b="1" dirty="0" smtClean="0">
                <a:latin typeface="Times New Roman" panose="02020603050405020304" pitchFamily="18" charset="0"/>
                <a:cs typeface="Times New Roman" panose="02020603050405020304" pitchFamily="18" charset="0"/>
              </a:rPr>
              <a:t> </a:t>
            </a:r>
            <a:r>
              <a:rPr lang="tt-RU" sz="2000" b="1" dirty="0" smtClean="0">
                <a:latin typeface="Times New Roman" panose="02020603050405020304" pitchFamily="18" charset="0"/>
                <a:cs typeface="Times New Roman" panose="02020603050405020304" pitchFamily="18" charset="0"/>
              </a:rPr>
              <a:t>Максат:  </a:t>
            </a:r>
            <a:r>
              <a:rPr lang="tt-RU" sz="2000" dirty="0" smtClean="0">
                <a:latin typeface="Times New Roman"/>
              </a:rPr>
              <a:t>Б</a:t>
            </a:r>
            <a:r>
              <a:rPr lang="tt-RU" sz="2000" dirty="0" smtClean="0">
                <a:latin typeface="Times New Roman"/>
                <a:ea typeface="Calibri"/>
              </a:rPr>
              <a:t>алаларны </a:t>
            </a:r>
            <a:r>
              <a:rPr lang="tt-RU" sz="2000" dirty="0">
                <a:latin typeface="Times New Roman"/>
                <a:ea typeface="Calibri"/>
              </a:rPr>
              <a:t>кунакчыл </a:t>
            </a:r>
            <a:r>
              <a:rPr lang="tt-RU" sz="2000" dirty="0" smtClean="0">
                <a:latin typeface="Times New Roman"/>
                <a:ea typeface="Calibri"/>
              </a:rPr>
              <a:t>, тәртипле, әдәпле булырга</a:t>
            </a:r>
            <a:r>
              <a:rPr lang="tt-RU" sz="2000" dirty="0">
                <a:latin typeface="Times New Roman"/>
                <a:ea typeface="Calibri"/>
              </a:rPr>
              <a:t>, </a:t>
            </a:r>
            <a:r>
              <a:rPr lang="tt-RU" sz="2000" dirty="0" smtClean="0">
                <a:latin typeface="Times New Roman"/>
                <a:ea typeface="Calibri"/>
              </a:rPr>
              <a:t>кунакларга, дусларыңа  </a:t>
            </a:r>
            <a:r>
              <a:rPr lang="tt-RU" sz="2000" dirty="0">
                <a:latin typeface="Times New Roman"/>
                <a:ea typeface="Calibri"/>
              </a:rPr>
              <a:t>хөрмәт күрсәтергә өйрәтү</a:t>
            </a:r>
            <a:r>
              <a:rPr lang="tt-RU" sz="2000" dirty="0" smtClean="0">
                <a:latin typeface="Times New Roman"/>
                <a:ea typeface="Calibri"/>
              </a:rPr>
              <a:t>; үзеңне </a:t>
            </a:r>
            <a:r>
              <a:rPr lang="tt-RU" sz="2000" dirty="0">
                <a:latin typeface="Times New Roman"/>
                <a:ea typeface="Calibri"/>
              </a:rPr>
              <a:t>әдәпле тоту күнекмәләрен </a:t>
            </a:r>
            <a:r>
              <a:rPr lang="tt-RU" sz="2000" dirty="0" smtClean="0">
                <a:latin typeface="Times New Roman"/>
                <a:ea typeface="Calibri"/>
              </a:rPr>
              <a:t>тәрбияләү, башкалар үрнәгендә үзләренең ялгышларын  төзәтү.</a:t>
            </a:r>
          </a:p>
          <a:p>
            <a:r>
              <a:rPr lang="tt-RU" sz="2000" b="1" dirty="0" smtClean="0">
                <a:latin typeface="Times New Roman"/>
                <a:cs typeface="Times New Roman" panose="02020603050405020304" pitchFamily="18" charset="0"/>
              </a:rPr>
              <a:t>Сораулар: </a:t>
            </a:r>
          </a:p>
          <a:p>
            <a:r>
              <a:rPr lang="tt-RU" sz="2000" b="1" dirty="0">
                <a:latin typeface="Times New Roman"/>
                <a:cs typeface="Times New Roman" panose="02020603050405020304" pitchFamily="18" charset="0"/>
              </a:rPr>
              <a:t> </a:t>
            </a:r>
            <a:r>
              <a:rPr lang="tt-RU" sz="2000" dirty="0" smtClean="0">
                <a:latin typeface="Times New Roman"/>
                <a:cs typeface="Times New Roman" panose="02020603050405020304" pitchFamily="18" charset="0"/>
              </a:rPr>
              <a:t>Рәсемдә ни күрәсез?</a:t>
            </a:r>
          </a:p>
          <a:p>
            <a:r>
              <a:rPr lang="tt-RU" sz="2000" dirty="0" smtClean="0">
                <a:latin typeface="Times New Roman"/>
                <a:cs typeface="Times New Roman" panose="02020603050405020304" pitchFamily="18" charset="0"/>
              </a:rPr>
              <a:t>Кемнәр кунаклар, ә кем хуҗа?</a:t>
            </a:r>
          </a:p>
          <a:p>
            <a:r>
              <a:rPr lang="tt-RU" sz="2000" dirty="0" smtClean="0">
                <a:latin typeface="Times New Roman"/>
                <a:cs typeface="Times New Roman" panose="02020603050405020304" pitchFamily="18" charset="0"/>
              </a:rPr>
              <a:t>Бу балалар нигә бик аптыраган, </a:t>
            </a:r>
          </a:p>
          <a:p>
            <a:r>
              <a:rPr lang="tt-RU" sz="2000" dirty="0" smtClean="0">
                <a:latin typeface="Times New Roman"/>
                <a:cs typeface="Times New Roman" panose="02020603050405020304" pitchFamily="18" charset="0"/>
              </a:rPr>
              <a:t>нигә читтә торалар?</a:t>
            </a:r>
          </a:p>
          <a:p>
            <a:r>
              <a:rPr lang="tt-RU" sz="2000" dirty="0" smtClean="0">
                <a:latin typeface="Times New Roman"/>
                <a:cs typeface="Times New Roman" panose="02020603050405020304" pitchFamily="18" charset="0"/>
              </a:rPr>
              <a:t>Малайның ялгышы нидә? </a:t>
            </a:r>
          </a:p>
          <a:p>
            <a:r>
              <a:rPr lang="tt-RU" sz="2000" dirty="0">
                <a:latin typeface="Times New Roman"/>
                <a:cs typeface="Times New Roman" panose="02020603050405020304" pitchFamily="18" charset="0"/>
              </a:rPr>
              <a:t> </a:t>
            </a:r>
            <a:r>
              <a:rPr lang="tt-RU" sz="2000" dirty="0" smtClean="0">
                <a:latin typeface="Times New Roman"/>
                <a:cs typeface="Times New Roman" panose="02020603050405020304" pitchFamily="18" charset="0"/>
              </a:rPr>
              <a:t>Аны киләчәктә кунакка</a:t>
            </a:r>
          </a:p>
          <a:p>
            <a:r>
              <a:rPr lang="tt-RU" sz="2000" dirty="0" smtClean="0">
                <a:latin typeface="Times New Roman"/>
                <a:cs typeface="Times New Roman" panose="02020603050405020304" pitchFamily="18" charset="0"/>
              </a:rPr>
              <a:t> чакырырлармы икән? </a:t>
            </a:r>
          </a:p>
          <a:p>
            <a:r>
              <a:rPr lang="tt-RU" sz="2000" dirty="0" smtClean="0">
                <a:latin typeface="Times New Roman"/>
                <a:cs typeface="Times New Roman" panose="02020603050405020304" pitchFamily="18" charset="0"/>
              </a:rPr>
              <a:t>Мондый очракта сез ни эшләр</a:t>
            </a:r>
          </a:p>
          <a:p>
            <a:r>
              <a:rPr lang="tt-RU" sz="2000" dirty="0">
                <a:latin typeface="Times New Roman"/>
                <a:cs typeface="Times New Roman" panose="02020603050405020304" pitchFamily="18" charset="0"/>
              </a:rPr>
              <a:t>и</a:t>
            </a:r>
            <a:r>
              <a:rPr lang="tt-RU" sz="2000" dirty="0" smtClean="0">
                <a:latin typeface="Times New Roman"/>
                <a:cs typeface="Times New Roman" panose="02020603050405020304" pitchFamily="18" charset="0"/>
              </a:rPr>
              <a:t>дегез?</a:t>
            </a:r>
          </a:p>
          <a:p>
            <a:endParaRPr lang="ru-RU" sz="2000" dirty="0">
              <a:latin typeface="Times New Roman" panose="02020603050405020304" pitchFamily="18" charset="0"/>
              <a:cs typeface="Times New Roman" panose="02020603050405020304" pitchFamily="18" charset="0"/>
            </a:endParaRPr>
          </a:p>
        </p:txBody>
      </p:sp>
      <p:sp>
        <p:nvSpPr>
          <p:cNvPr id="5" name="AutoShape 5" descr="https://prikolnye-kartinki.ru/img/picture/Aug/29/03c21a054aad1a19f970f5619f04941f/8.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pic>
        <p:nvPicPr>
          <p:cNvPr id="10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564904"/>
            <a:ext cx="4064942" cy="3686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1218305"/>
      </p:ext>
    </p:extLst>
  </p:cSld>
  <p:clrMapOvr>
    <a:masterClrMapping/>
  </p:clrMapOvr>
  <p:transition>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1452865" y="1268760"/>
            <a:ext cx="6293579"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ru-RU" altLang="ru-RU" sz="3600" b="1" i="1" dirty="0" smtClean="0">
                <a:solidFill>
                  <a:srgbClr val="C00000"/>
                </a:solidFill>
                <a:latin typeface="Georgia" pitchFamily="18" charset="0"/>
                <a:cs typeface="Times New Roman" panose="02020603050405020304" pitchFamily="18" charset="0"/>
              </a:rPr>
              <a:t>Игъ</a:t>
            </a:r>
            <a:r>
              <a:rPr lang="tt-RU" altLang="ru-RU" sz="3600" b="1" i="1" dirty="0" smtClean="0">
                <a:solidFill>
                  <a:srgbClr val="C00000"/>
                </a:solidFill>
                <a:latin typeface="Georgia" pitchFamily="18" charset="0"/>
                <a:cs typeface="Times New Roman" panose="02020603050405020304" pitchFamily="18" charset="0"/>
              </a:rPr>
              <a:t>тибарыгыз өчен рәхмәт!</a:t>
            </a:r>
            <a:endParaRPr lang="ru-RU" altLang="ru-RU" sz="3600" b="1" i="1" dirty="0">
              <a:solidFill>
                <a:srgbClr val="C00000"/>
              </a:solidFill>
              <a:latin typeface="Georgia" pitchFamily="18" charset="0"/>
              <a:cs typeface="Times New Roman" panose="02020603050405020304" pitchFamily="18" charset="0"/>
            </a:endParaRPr>
          </a:p>
        </p:txBody>
      </p:sp>
      <p:pic>
        <p:nvPicPr>
          <p:cNvPr id="8194" name="Picture 2" descr="CONVERT .AZW TO .MOB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3212976"/>
            <a:ext cx="3880433" cy="2666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5701717"/>
      </p:ext>
    </p:extLst>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1052736"/>
            <a:ext cx="7056784" cy="3046988"/>
          </a:xfrm>
          <a:prstGeom prst="rect">
            <a:avLst/>
          </a:prstGeom>
        </p:spPr>
        <p:txBody>
          <a:bodyPr wrap="square">
            <a:spAutoFit/>
          </a:bodyPr>
          <a:lstStyle/>
          <a:p>
            <a:pPr algn="just"/>
            <a:r>
              <a:rPr lang="ru-RU" altLang="ru-RU" sz="3200" b="1" dirty="0" smtClean="0">
                <a:solidFill>
                  <a:srgbClr val="C00000"/>
                </a:solidFill>
                <a:latin typeface="Times New Roman" panose="02020603050405020304" pitchFamily="18" charset="0"/>
                <a:cs typeface="Times New Roman" panose="02020603050405020304" pitchFamily="18" charset="0"/>
              </a:rPr>
              <a:t>Кейс-ысулы</a:t>
            </a:r>
            <a:r>
              <a:rPr lang="ru-RU" altLang="ru-RU" sz="3200" dirty="0" smtClean="0">
                <a:solidFill>
                  <a:srgbClr val="C00000"/>
                </a:solidFill>
                <a:latin typeface="Times New Roman" panose="02020603050405020304" pitchFamily="18" charset="0"/>
                <a:cs typeface="Times New Roman" panose="02020603050405020304" pitchFamily="18" charset="0"/>
              </a:rPr>
              <a:t> </a:t>
            </a:r>
            <a:r>
              <a:rPr lang="ru-RU" altLang="ru-RU" sz="3200" dirty="0" smtClean="0">
                <a:latin typeface="Times New Roman" panose="02020603050405020304" pitchFamily="18" charset="0"/>
                <a:cs typeface="Times New Roman" panose="02020603050405020304" pitchFamily="18" charset="0"/>
              </a:rPr>
              <a:t>– ул чын яки уйдырма вакыйгаларны кулланып, кыска вакыт аралыгында белем бирүнең интерактив алымы. Бу алым  катнашучыларның яңа сыйфатларын, осталыкларын үстерә</a:t>
            </a:r>
            <a:r>
              <a:rPr lang="ru-RU" altLang="ru-RU" sz="2800" dirty="0" smtClean="0">
                <a:latin typeface="Times New Roman" panose="02020603050405020304" pitchFamily="18" charset="0"/>
                <a:cs typeface="Times New Roman" panose="02020603050405020304" pitchFamily="18" charset="0"/>
              </a:rPr>
              <a:t>.</a:t>
            </a:r>
            <a:endParaRPr lang="ru-RU" altLang="ru-RU" sz="2800" dirty="0">
              <a:latin typeface="+mj-lt"/>
              <a:cs typeface="Times New Roman" panose="02020603050405020304" pitchFamily="18" charset="0"/>
            </a:endParaRPr>
          </a:p>
        </p:txBody>
      </p:sp>
      <p:pic>
        <p:nvPicPr>
          <p:cNvPr id="7170" name="Picture 2" descr="best-text.ru &amp;Mcy;&amp;ycy; &amp;pcy;&amp;icy;&amp;shcy;&amp;iecy;&amp;mcy; &amp;scy;&amp;tcy;&amp;acy;&amp;tcy;&amp;softcy;&amp;icy; &amp;icy; &amp;rcy;&amp;iecy;&amp;kcy;&amp;lcy;&amp;acy;&amp;mcy;&amp;ncy;&amp;ycy;&amp;iecy; &amp;tcy;&amp;iecy;&amp;kcy;&amp;scy;&amp;tcy;&amp;ycy; - &amp;Ncy;&amp;ocy;&amp;vcy;&amp;ocy;&amp;scy;&amp;tcy;&amp;icy; - 05 - 46 &amp;Scy;&amp;icy;&amp;tcy;&amp;ucy;&amp;acy;&amp;tscy;&amp;icy;&amp;ocy;&amp;ncy;&amp;ncy;&amp;ycy;&amp;jcy; &amp;acy;&amp;ncy;&amp;acy;&amp;lcy;&amp;icy;&amp;zc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370" y="2796559"/>
            <a:ext cx="4073929" cy="346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905950"/>
      </p:ext>
    </p:extLst>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717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412776"/>
            <a:ext cx="6336704" cy="2308324"/>
          </a:xfrm>
          <a:prstGeom prst="rect">
            <a:avLst/>
          </a:prstGeom>
        </p:spPr>
        <p:txBody>
          <a:bodyPr wrap="square">
            <a:spAutoFit/>
          </a:bodyPr>
          <a:lstStyle/>
          <a:p>
            <a:pPr marL="609600" indent="-609600">
              <a:defRPr/>
            </a:pPr>
            <a:r>
              <a:rPr lang="ru-RU" sz="3600" b="1" i="1" dirty="0">
                <a:solidFill>
                  <a:srgbClr val="C00000"/>
                </a:solidFill>
                <a:latin typeface="Times New Roman" panose="02020603050405020304" pitchFamily="18" charset="0"/>
                <a:cs typeface="Times New Roman" panose="02020603050405020304" pitchFamily="18" charset="0"/>
              </a:rPr>
              <a:t>casus </a:t>
            </a:r>
            <a:r>
              <a:rPr lang="ru-RU" sz="3600" b="1" i="1" dirty="0">
                <a:solidFill>
                  <a:schemeClr val="accent6">
                    <a:lumMod val="50000"/>
                  </a:schemeClr>
                </a:solidFill>
                <a:latin typeface="Times New Roman" panose="02020603050405020304" pitchFamily="18" charset="0"/>
                <a:cs typeface="Times New Roman" panose="02020603050405020304" pitchFamily="18" charset="0"/>
              </a:rPr>
              <a:t>(</a:t>
            </a:r>
            <a:r>
              <a:rPr lang="ru-RU" sz="3600" b="1" i="1" dirty="0" smtClean="0">
                <a:solidFill>
                  <a:schemeClr val="accent6">
                    <a:lumMod val="50000"/>
                  </a:schemeClr>
                </a:solidFill>
                <a:latin typeface="Times New Roman" panose="02020603050405020304" pitchFamily="18" charset="0"/>
                <a:cs typeface="Times New Roman" panose="02020603050405020304" pitchFamily="18" charset="0"/>
              </a:rPr>
              <a:t>латин)–</a:t>
            </a:r>
            <a:r>
              <a:rPr lang="ru-RU" sz="3600" b="1" i="1" dirty="0">
                <a:solidFill>
                  <a:schemeClr val="accent6">
                    <a:lumMod val="50000"/>
                  </a:schemeClr>
                </a:solidFill>
                <a:latin typeface="Times New Roman" panose="02020603050405020304" pitchFamily="18" charset="0"/>
                <a:cs typeface="Times New Roman" panose="02020603050405020304" pitchFamily="18" charset="0"/>
              </a:rPr>
              <a:t> </a:t>
            </a:r>
            <a:r>
              <a:rPr lang="ru-RU" sz="3600" b="1" dirty="0" smtClean="0">
                <a:solidFill>
                  <a:schemeClr val="tx1">
                    <a:lumMod val="95000"/>
                    <a:lumOff val="5000"/>
                  </a:schemeClr>
                </a:solidFill>
                <a:latin typeface="+mj-lt"/>
                <a:cs typeface="Times New Roman" panose="02020603050405020304" pitchFamily="18" charset="0"/>
              </a:rPr>
              <a:t> буталган, гадәттән тыш очрак; </a:t>
            </a:r>
            <a:endParaRPr lang="ru-RU" sz="3600" b="1" dirty="0">
              <a:solidFill>
                <a:schemeClr val="tx1">
                  <a:lumMod val="95000"/>
                  <a:lumOff val="5000"/>
                </a:schemeClr>
              </a:solidFill>
              <a:latin typeface="+mj-lt"/>
              <a:cs typeface="Times New Roman" panose="02020603050405020304" pitchFamily="18" charset="0"/>
            </a:endParaRPr>
          </a:p>
          <a:p>
            <a:pPr marL="609600" indent="-609600">
              <a:defRPr/>
            </a:pPr>
            <a:r>
              <a:rPr lang="ru-RU" sz="3600" b="1" dirty="0">
                <a:latin typeface="+mj-lt"/>
                <a:cs typeface="Times New Roman" panose="02020603050405020304" pitchFamily="18" charset="0"/>
              </a:rPr>
              <a:t> </a:t>
            </a:r>
            <a:r>
              <a:rPr lang="ru-RU" sz="3600" b="1" i="1" dirty="0">
                <a:solidFill>
                  <a:srgbClr val="C00000"/>
                </a:solidFill>
                <a:latin typeface="+mj-lt"/>
                <a:cs typeface="Times New Roman" panose="02020603050405020304" pitchFamily="18" charset="0"/>
              </a:rPr>
              <a:t>case</a:t>
            </a:r>
            <a:r>
              <a:rPr lang="ru-RU" sz="3600" b="1" dirty="0">
                <a:solidFill>
                  <a:srgbClr val="C00000"/>
                </a:solidFill>
                <a:latin typeface="+mj-lt"/>
                <a:cs typeface="Times New Roman" panose="02020603050405020304" pitchFamily="18" charset="0"/>
              </a:rPr>
              <a:t> </a:t>
            </a:r>
            <a:r>
              <a:rPr lang="ru-RU" sz="3600" b="1" dirty="0" smtClean="0">
                <a:solidFill>
                  <a:schemeClr val="accent6">
                    <a:lumMod val="50000"/>
                  </a:schemeClr>
                </a:solidFill>
                <a:latin typeface="+mj-lt"/>
                <a:cs typeface="Times New Roman" panose="02020603050405020304" pitchFamily="18" charset="0"/>
              </a:rPr>
              <a:t>(инглиз) </a:t>
            </a:r>
            <a:r>
              <a:rPr lang="ru-RU" sz="3600" b="1" dirty="0">
                <a:latin typeface="+mj-lt"/>
                <a:cs typeface="Times New Roman" panose="02020603050405020304" pitchFamily="18" charset="0"/>
              </a:rPr>
              <a:t>– портфель, чемоданчик. </a:t>
            </a:r>
            <a:endParaRPr lang="ru-RU" sz="3600" b="1" i="1" dirty="0">
              <a:solidFill>
                <a:schemeClr val="accent6">
                  <a:lumMod val="50000"/>
                </a:schemeClr>
              </a:solidFill>
              <a:latin typeface="+mj-lt"/>
              <a:cs typeface="Times New Roman" pitchFamily="18" charset="0"/>
            </a:endParaRPr>
          </a:p>
        </p:txBody>
      </p:sp>
      <p:pic>
        <p:nvPicPr>
          <p:cNvPr id="3" name="Picture 5" descr="bag1-bw"/>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148064" y="2889736"/>
            <a:ext cx="3240361" cy="3438407"/>
          </a:xfrm>
          <a:prstGeom prst="rect">
            <a:avLst/>
          </a:prstGeom>
          <a:noFill/>
          <a:ln w="9525">
            <a:noFill/>
            <a:miter lim="800000"/>
            <a:headEnd/>
            <a:tailEnd/>
          </a:ln>
        </p:spPr>
      </p:pic>
    </p:spTree>
    <p:extLst>
      <p:ext uri="{BB962C8B-B14F-4D97-AF65-F5344CB8AC3E}">
        <p14:creationId xmlns:p14="http://schemas.microsoft.com/office/powerpoint/2010/main" val="299359761"/>
      </p:ext>
    </p:extLst>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43607" y="817583"/>
            <a:ext cx="6912769" cy="811218"/>
          </a:xfrm>
          <a:ln w="76200" cmpd="tri">
            <a:noFill/>
            <a:miter lim="800000"/>
            <a:headEnd/>
            <a:tailEnd/>
          </a:ln>
        </p:spPr>
        <p:txBody>
          <a:bodyPr>
            <a:normAutofit/>
          </a:bodyPr>
          <a:lstStyle/>
          <a:p>
            <a:r>
              <a:rPr lang="ru-RU" altLang="ru-RU" sz="3200" b="1" dirty="0" smtClean="0">
                <a:solidFill>
                  <a:srgbClr val="C00000"/>
                </a:solidFill>
                <a:latin typeface="+mn-lt"/>
              </a:rPr>
              <a:t> Кейс ни өчен кирәк?</a:t>
            </a:r>
          </a:p>
        </p:txBody>
      </p:sp>
      <p:sp>
        <p:nvSpPr>
          <p:cNvPr id="52227" name="Rectangle 3"/>
          <p:cNvSpPr>
            <a:spLocks noGrp="1" noChangeArrowheads="1"/>
          </p:cNvSpPr>
          <p:nvPr>
            <p:ph type="body" idx="1"/>
          </p:nvPr>
        </p:nvSpPr>
        <p:spPr>
          <a:xfrm>
            <a:off x="1043608" y="1628800"/>
            <a:ext cx="7056784" cy="3528392"/>
          </a:xfrm>
          <a:ln w="76200" cmpd="tri">
            <a:noFill/>
            <a:miter lim="800000"/>
            <a:headEnd/>
            <a:tailEnd/>
          </a:ln>
        </p:spPr>
        <p:txBody>
          <a:bodyPr/>
          <a:lstStyle/>
          <a:p>
            <a:pPr algn="just">
              <a:buFontTx/>
              <a:buNone/>
            </a:pPr>
            <a:r>
              <a:rPr lang="ru-RU" altLang="ru-RU" dirty="0" smtClean="0"/>
              <a:t>	</a:t>
            </a:r>
            <a:r>
              <a:rPr lang="ru-RU" altLang="ru-RU" dirty="0" smtClean="0">
                <a:cs typeface="Times New Roman" panose="02020603050405020304" pitchFamily="18" charset="0"/>
              </a:rPr>
              <a:t>Кейс - тәҗрибә уртаклашу, үзеңне вакыйгадагы кеше урынына куеп карау, чынбарлыкны яки уйдырманы кабул итү, чишү юлларын эзләү, башкалар ялгышыннан үзеңә дөрес юл сайларга </a:t>
            </a:r>
            <a:r>
              <a:rPr lang="tt-RU" altLang="ru-RU" dirty="0" smtClean="0">
                <a:cs typeface="Times New Roman" panose="02020603050405020304" pitchFamily="18" charset="0"/>
              </a:rPr>
              <a:t>өйрәнү </a:t>
            </a:r>
            <a:r>
              <a:rPr lang="ru-RU" altLang="ru-RU" dirty="0" smtClean="0">
                <a:cs typeface="Times New Roman" panose="02020603050405020304" pitchFamily="18" charset="0"/>
              </a:rPr>
              <a:t>өчен кирәк.</a:t>
            </a:r>
            <a:endParaRPr lang="ru-RU" altLang="ru-RU" b="1" dirty="0" smtClean="0">
              <a:cs typeface="Times New Roman" panose="02020603050405020304" pitchFamily="18" charset="0"/>
            </a:endParaRPr>
          </a:p>
          <a:p>
            <a:pPr>
              <a:buFontTx/>
              <a:buNone/>
            </a:pPr>
            <a:r>
              <a:rPr lang="ru-RU" altLang="ru-RU" b="1" dirty="0" smtClean="0"/>
              <a:t>	</a:t>
            </a:r>
            <a:endParaRPr lang="ru-RU" altLang="ru-RU" dirty="0" smtClean="0"/>
          </a:p>
        </p:txBody>
      </p:sp>
      <p:pic>
        <p:nvPicPr>
          <p:cNvPr id="1026" name="Picture 2" descr="&amp;Pcy;&amp;rcy;&amp;ocy;&amp;gcy;&amp;rcy;&amp;acy;&amp;mcy;&amp;mcy;&amp;acy; &amp;tcy;&amp;rcy;&amp;ucy;&amp;dcy;&amp;ocy;&amp;vcy;&amp;ocy;&amp;gcy;&amp;ocy; &amp;vcy;&amp;ocy;&amp;scy;&amp;pcy;&amp;icy;&amp;tcy;&amp;acy;&amp;ncy;&amp;icy;&amp;yacy; &amp;dcy;&amp;ocy;&amp;shcy;&amp;kcy;&amp;ocy;&amp;lcy;&amp;softcy;&amp;ncy;&amp;icy;&amp;kcy;&amp;ocy;&amp;vcy; - &amp;Fcy;&amp;acy;&amp;jcy;&amp;lcy;&amp;ocy;&amp;vcy;&amp;ycy;&amp;jcy; &amp;acy;&amp;rcy;&amp;khcy;&amp;icy;&amp;vc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35400" y="3458923"/>
            <a:ext cx="3961010" cy="2814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973813"/>
      </p:ext>
    </p:extLst>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844824"/>
            <a:ext cx="7272808" cy="2664296"/>
          </a:xfrm>
        </p:spPr>
        <p:txBody>
          <a:bodyPr anchor="t">
            <a:normAutofit fontScale="90000"/>
          </a:bodyPr>
          <a:lstStyle/>
          <a:p>
            <a:pPr lvl="0" algn="l"/>
            <a:r>
              <a:rPr lang="ru-RU" sz="2800" dirty="0" smtClean="0">
                <a:latin typeface="Times New Roman" panose="02020603050405020304" pitchFamily="18" charset="0"/>
                <a:cs typeface="Times New Roman" panose="02020603050405020304" pitchFamily="18" charset="0"/>
              </a:rPr>
              <a:t>- төгәл куелган максатка туры килү;</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тиешле дәрәҗәдә кыенлыкларга да ия булу;</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типик вакыйгаларны иллюстрац</a:t>
            </a:r>
            <a:r>
              <a:rPr lang="tt-RU" sz="2800" dirty="0" smtClean="0">
                <a:latin typeface="Times New Roman" panose="02020603050405020304" pitchFamily="18" charset="0"/>
                <a:cs typeface="Times New Roman" panose="02020603050405020304" pitchFamily="18" charset="0"/>
              </a:rPr>
              <a:t>ләү</a:t>
            </a:r>
            <a:r>
              <a:rPr lang="ru-RU" sz="2800" dirty="0" smtClean="0">
                <a:latin typeface="Times New Roman" panose="02020603050405020304" pitchFamily="18" charset="0"/>
                <a:cs typeface="Times New Roman" panose="02020603050405020304" pitchFamily="18" charset="0"/>
              </a:rPr>
              <a:t>;</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аналитик фикерләүне үстерү;</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бәхәс тудыру;</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берничә җавап табу.</a:t>
            </a:r>
            <a:br>
              <a:rPr lang="ru-RU" sz="2800" dirty="0" smtClean="0">
                <a:latin typeface="Times New Roman" panose="02020603050405020304" pitchFamily="18" charset="0"/>
                <a:cs typeface="Times New Roman" panose="02020603050405020304" pitchFamily="18" charset="0"/>
              </a:rPr>
            </a:br>
            <a:endParaRPr lang="ru-RU" sz="2800" b="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367365" y="404665"/>
            <a:ext cx="6417734" cy="1224135"/>
          </a:xfrm>
        </p:spPr>
        <p:txBody>
          <a:bodyPr>
            <a:noAutofit/>
          </a:bodyPr>
          <a:lstStyle/>
          <a:p>
            <a:endParaRPr lang="ru-RU" sz="3200" b="1" u="sng" dirty="0" smtClean="0">
              <a:solidFill>
                <a:srgbClr val="C00000"/>
              </a:solidFill>
              <a:latin typeface="Times New Roman" pitchFamily="18" charset="0"/>
              <a:cs typeface="Times New Roman" pitchFamily="18" charset="0"/>
            </a:endParaRPr>
          </a:p>
          <a:p>
            <a:r>
              <a:rPr lang="ru-RU" sz="3200" b="1" dirty="0" smtClean="0">
                <a:solidFill>
                  <a:srgbClr val="C00000"/>
                </a:solidFill>
                <a:latin typeface="Times New Roman" pitchFamily="18" charset="0"/>
                <a:cs typeface="Times New Roman" pitchFamily="18" charset="0"/>
              </a:rPr>
              <a:t>Таләпләре, шартлары:</a:t>
            </a:r>
          </a:p>
          <a:p>
            <a:endParaRPr lang="ru-RU" sz="3200" dirty="0"/>
          </a:p>
        </p:txBody>
      </p:sp>
      <p:pic>
        <p:nvPicPr>
          <p:cNvPr id="6146" name="Picture 2" descr="The Times &amp;vcy;&amp;ycy;&amp;bcy;&amp;rcy;&amp;acy;&amp;lcy;&amp;acy; &amp;gcy;&amp;lcy;&amp;acy;&amp;vcy;&amp;ncy;&amp;ycy;&amp;iecy; &amp;kcy;&amp;ncy;&amp;icy;&amp;gcy;&amp;icy; &amp;pcy;&amp;ocy;&amp;scy;&amp;lcy;&amp;iecy;&amp;dcy;&amp;ncy;&amp;icy;&amp;khcy; 60 &amp;lcy;&amp;iecy;&amp;tcy; - &amp;Bcy;&amp;Dcy;&amp;Gcy; &amp;Dcy;&amp;iecy;&amp;lcy;&amp;ocy;&amp;vcy;&amp;acy;&amp;yacy; &amp;gcy;&amp;acy;&amp;zcy;&amp;iecy;&amp;tcy;&amp;ac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4712" y="3789040"/>
            <a:ext cx="4153712"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474669"/>
      </p:ext>
    </p:extLst>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484784"/>
            <a:ext cx="7560840" cy="3672408"/>
          </a:xfrm>
        </p:spPr>
        <p:txBody>
          <a:bodyPr anchor="t">
            <a:normAutofit fontScale="90000"/>
          </a:bodyPr>
          <a:lstStyle/>
          <a:p>
            <a:pPr lvl="0" algn="l"/>
            <a:r>
              <a:rPr lang="ru-RU" sz="2800" dirty="0" smtClean="0"/>
              <a:t>- </a:t>
            </a:r>
            <a:r>
              <a:rPr lang="ru-RU" sz="2800" dirty="0" smtClean="0">
                <a:latin typeface="+mn-lt"/>
              </a:rPr>
              <a:t>вакыйга, проблема чын тормыштан алына;</a:t>
            </a:r>
            <a:r>
              <a:rPr lang="ru-RU" sz="2800" dirty="0">
                <a:latin typeface="+mn-lt"/>
              </a:rPr>
              <a:t/>
            </a:r>
            <a:br>
              <a:rPr lang="ru-RU" sz="2800" dirty="0">
                <a:latin typeface="+mn-lt"/>
              </a:rPr>
            </a:br>
            <a:r>
              <a:rPr lang="ru-RU" sz="2800" dirty="0" smtClean="0">
                <a:latin typeface="+mn-lt"/>
              </a:rPr>
              <a:t>- </a:t>
            </a:r>
            <a:r>
              <a:rPr lang="ru-RU" sz="2800" dirty="0">
                <a:latin typeface="+mn-lt"/>
              </a:rPr>
              <a:t>в</a:t>
            </a:r>
            <a:r>
              <a:rPr lang="ru-RU" sz="2800" dirty="0" smtClean="0">
                <a:latin typeface="+mn-lt"/>
              </a:rPr>
              <a:t>акыйгаларның контекстында  тарихи,       хронологик урыннары, катнашучылары билгеле ;</a:t>
            </a:r>
            <a:br>
              <a:rPr lang="ru-RU" sz="2800" dirty="0" smtClean="0">
                <a:latin typeface="+mn-lt"/>
              </a:rPr>
            </a:br>
            <a:r>
              <a:rPr lang="ru-RU" sz="2800" dirty="0" smtClean="0">
                <a:latin typeface="+mn-lt"/>
              </a:rPr>
              <a:t>- комментарик вакыйгаларны автор тәкъдим </a:t>
            </a:r>
            <a:r>
              <a:rPr lang="tt-RU" sz="2800" dirty="0" smtClean="0">
                <a:latin typeface="+mn-lt"/>
              </a:rPr>
              <a:t>итә</a:t>
            </a:r>
            <a:r>
              <a:rPr lang="ru-RU" sz="2800" dirty="0" smtClean="0">
                <a:latin typeface="+mn-lt"/>
              </a:rPr>
              <a:t>;</a:t>
            </a:r>
            <a:br>
              <a:rPr lang="ru-RU" sz="2800" dirty="0" smtClean="0">
                <a:latin typeface="+mn-lt"/>
              </a:rPr>
            </a:br>
            <a:r>
              <a:rPr lang="ru-RU" sz="2800" dirty="0" smtClean="0">
                <a:latin typeface="+mn-lt"/>
              </a:rPr>
              <a:t>- кейс белән эшләү өчен сораулар, биремнәр;</a:t>
            </a:r>
            <a:br>
              <a:rPr lang="ru-RU" sz="2800" dirty="0" smtClean="0">
                <a:latin typeface="+mn-lt"/>
              </a:rPr>
            </a:br>
            <a:r>
              <a:rPr lang="ru-RU" sz="2800" dirty="0" smtClean="0">
                <a:latin typeface="+mn-lt"/>
              </a:rPr>
              <a:t>-  кушымталар;</a:t>
            </a:r>
            <a:br>
              <a:rPr lang="ru-RU" sz="2800" dirty="0" smtClean="0">
                <a:latin typeface="+mn-lt"/>
              </a:rPr>
            </a:br>
            <a:r>
              <a:rPr lang="ru-RU" sz="2800" dirty="0" smtClean="0">
                <a:latin typeface="+mn-lt"/>
              </a:rPr>
              <a:t/>
            </a:r>
            <a:br>
              <a:rPr lang="ru-RU" sz="2800" dirty="0" smtClean="0">
                <a:latin typeface="+mn-lt"/>
              </a:rPr>
            </a:br>
            <a:endParaRPr lang="ru-RU" sz="2800" b="1" dirty="0">
              <a:solidFill>
                <a:schemeClr val="tx1">
                  <a:lumMod val="95000"/>
                  <a:lumOff val="5000"/>
                </a:schemeClr>
              </a:solidFill>
              <a:latin typeface="+mn-lt"/>
            </a:endParaRPr>
          </a:p>
        </p:txBody>
      </p:sp>
      <p:sp>
        <p:nvSpPr>
          <p:cNvPr id="3" name="Текст 2"/>
          <p:cNvSpPr>
            <a:spLocks noGrp="1"/>
          </p:cNvSpPr>
          <p:nvPr>
            <p:ph type="body" idx="1"/>
          </p:nvPr>
        </p:nvSpPr>
        <p:spPr>
          <a:xfrm>
            <a:off x="1979712" y="692696"/>
            <a:ext cx="5184576" cy="648072"/>
          </a:xfrm>
        </p:spPr>
        <p:txBody>
          <a:bodyPr anchor="ctr">
            <a:noAutofit/>
          </a:bodyPr>
          <a:lstStyle/>
          <a:p>
            <a:endParaRPr lang="ru-RU" sz="3200" b="1" u="sng" dirty="0" smtClean="0">
              <a:solidFill>
                <a:srgbClr val="C00000"/>
              </a:solidFill>
              <a:latin typeface="Times New Roman" pitchFamily="18" charset="0"/>
              <a:cs typeface="Times New Roman" pitchFamily="18" charset="0"/>
            </a:endParaRPr>
          </a:p>
          <a:p>
            <a:r>
              <a:rPr lang="ru-RU" sz="3200" b="1" dirty="0" smtClean="0">
                <a:solidFill>
                  <a:srgbClr val="C00000"/>
                </a:solidFill>
                <a:latin typeface="Times New Roman" pitchFamily="18" charset="0"/>
                <a:cs typeface="Times New Roman" pitchFamily="18" charset="0"/>
              </a:rPr>
              <a:t> </a:t>
            </a:r>
            <a:r>
              <a:rPr lang="ru-RU" sz="3200" b="1" dirty="0">
                <a:solidFill>
                  <a:srgbClr val="C00000"/>
                </a:solidFill>
                <a:latin typeface="Times New Roman" pitchFamily="18" charset="0"/>
                <a:cs typeface="Times New Roman" pitchFamily="18" charset="0"/>
              </a:rPr>
              <a:t>Т</a:t>
            </a:r>
            <a:r>
              <a:rPr lang="ru-RU" sz="3200" b="1" dirty="0" smtClean="0">
                <a:solidFill>
                  <a:srgbClr val="C00000"/>
                </a:solidFill>
                <a:latin typeface="Times New Roman" pitchFamily="18" charset="0"/>
                <a:cs typeface="Times New Roman" pitchFamily="18" charset="0"/>
              </a:rPr>
              <a:t>өзелеше:</a:t>
            </a:r>
            <a:r>
              <a:rPr lang="ru-RU" sz="3200" b="1" dirty="0">
                <a:solidFill>
                  <a:srgbClr val="C00000"/>
                </a:solidFill>
                <a:latin typeface="Times New Roman" pitchFamily="18" charset="0"/>
                <a:cs typeface="Times New Roman" pitchFamily="18" charset="0"/>
              </a:rPr>
              <a:t/>
            </a:r>
            <a:br>
              <a:rPr lang="ru-RU" sz="3200" b="1" dirty="0">
                <a:solidFill>
                  <a:srgbClr val="C00000"/>
                </a:solidFill>
                <a:latin typeface="Times New Roman" pitchFamily="18" charset="0"/>
                <a:cs typeface="Times New Roman" pitchFamily="18" charset="0"/>
              </a:rPr>
            </a:br>
            <a:endParaRPr lang="ru-RU" sz="3200" dirty="0"/>
          </a:p>
        </p:txBody>
      </p:sp>
      <p:pic>
        <p:nvPicPr>
          <p:cNvPr id="6146" name="Picture 2" descr="The Times &amp;vcy;&amp;ycy;&amp;bcy;&amp;rcy;&amp;acy;&amp;lcy;&amp;acy; &amp;gcy;&amp;lcy;&amp;acy;&amp;vcy;&amp;ncy;&amp;ycy;&amp;iecy; &amp;kcy;&amp;ncy;&amp;icy;&amp;gcy;&amp;icy; &amp;pcy;&amp;ocy;&amp;scy;&amp;lcy;&amp;iecy;&amp;dcy;&amp;ncy;&amp;icy;&amp;khcy; 60 &amp;lcy;&amp;iecy;&amp;tcy; - &amp;Bcy;&amp;Dcy;&amp;Gcy; &amp;Dcy;&amp;iecy;&amp;lcy;&amp;ocy;&amp;vcy;&amp;acy;&amp;yacy; &amp;gcy;&amp;acy;&amp;zcy;&amp;iecy;&amp;tcy;&amp;ac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9520" y="3789040"/>
            <a:ext cx="4252175"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474669"/>
      </p:ext>
    </p:extLst>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908720"/>
            <a:ext cx="7128792" cy="3456384"/>
          </a:xfrm>
        </p:spPr>
        <p:txBody>
          <a:bodyPr anchor="t">
            <a:noAutofit/>
          </a:bodyPr>
          <a:lstStyle/>
          <a:p>
            <a:pPr marL="85725" indent="-85725" algn="l"/>
            <a:r>
              <a:rPr lang="ru-RU" sz="2400" b="1" dirty="0" smtClean="0">
                <a:solidFill>
                  <a:srgbClr val="C00000"/>
                </a:solidFill>
                <a:latin typeface="+mn-lt"/>
              </a:rPr>
              <a:t>Кейс технологияләр процессында  балалар:</a:t>
            </a:r>
            <a:r>
              <a:rPr lang="ru-RU" sz="2400" dirty="0" smtClean="0">
                <a:latin typeface="+mn-lt"/>
              </a:rPr>
              <a:t/>
            </a:r>
            <a:br>
              <a:rPr lang="ru-RU" sz="2400" dirty="0" smtClean="0">
                <a:latin typeface="+mn-lt"/>
              </a:rPr>
            </a:br>
            <a:r>
              <a:rPr lang="ru-RU" sz="2400" dirty="0" smtClean="0">
                <a:latin typeface="+mn-lt"/>
              </a:rPr>
              <a:t>- аралашу  вакытында кирәкле мәгъ</a:t>
            </a:r>
            <a:r>
              <a:rPr lang="tt-RU" sz="2400" dirty="0" smtClean="0">
                <a:latin typeface="+mn-lt"/>
              </a:rPr>
              <a:t>лүматны алалар</a:t>
            </a:r>
            <a:r>
              <a:rPr lang="ru-RU" sz="2400" dirty="0" smtClean="0">
                <a:latin typeface="+mn-lt"/>
              </a:rPr>
              <a:t>;</a:t>
            </a:r>
            <a:br>
              <a:rPr lang="ru-RU" sz="2400" dirty="0" smtClean="0">
                <a:latin typeface="+mn-lt"/>
              </a:rPr>
            </a:br>
            <a:r>
              <a:rPr lang="ru-RU" sz="2400" dirty="0" smtClean="0">
                <a:latin typeface="+mn-lt"/>
              </a:rPr>
              <a:t>-үзләренең ниятләрен башкалар фикере белән чагыштыралар;</a:t>
            </a:r>
            <a:br>
              <a:rPr lang="ru-RU" sz="2400" dirty="0" smtClean="0">
                <a:latin typeface="+mn-lt"/>
              </a:rPr>
            </a:br>
            <a:r>
              <a:rPr lang="ru-RU" sz="2400" dirty="0" smtClean="0">
                <a:latin typeface="+mn-lt"/>
              </a:rPr>
              <a:t>-үз фикерләрен дәлилләргә өйрәнәләр;</a:t>
            </a:r>
            <a:br>
              <a:rPr lang="ru-RU" sz="2400" dirty="0" smtClean="0">
                <a:latin typeface="+mn-lt"/>
              </a:rPr>
            </a:br>
            <a:r>
              <a:rPr lang="ru-RU" sz="2400" dirty="0" smtClean="0">
                <a:latin typeface="+mn-lt"/>
              </a:rPr>
              <a:t>-сорау бирергә, бәхәстән читтә калмаска кирәклеген аңлыйлар; </a:t>
            </a:r>
            <a:br>
              <a:rPr lang="ru-RU" sz="2400" dirty="0" smtClean="0">
                <a:latin typeface="+mn-lt"/>
              </a:rPr>
            </a:br>
            <a:r>
              <a:rPr lang="ru-RU" sz="2400" dirty="0" smtClean="0">
                <a:latin typeface="+mn-lt"/>
              </a:rPr>
              <a:t>- кирәк вакытта ярдәм кабул итәргә </a:t>
            </a:r>
            <a:r>
              <a:rPr lang="ru-RU" sz="2400" dirty="0">
                <a:latin typeface="+mn-lt"/>
              </a:rPr>
              <a:t>ө</a:t>
            </a:r>
            <a:r>
              <a:rPr lang="ru-RU" sz="2400" dirty="0" smtClean="0">
                <a:latin typeface="+mn-lt"/>
              </a:rPr>
              <a:t>йрәнәләр.</a:t>
            </a:r>
            <a:br>
              <a:rPr lang="ru-RU" sz="2400" dirty="0" smtClean="0">
                <a:latin typeface="+mn-lt"/>
              </a:rPr>
            </a:br>
            <a:endParaRPr lang="ru-RU" sz="2400" dirty="0">
              <a:latin typeface="+mn-lt"/>
            </a:endParaRPr>
          </a:p>
        </p:txBody>
      </p:sp>
      <p:pic>
        <p:nvPicPr>
          <p:cNvPr id="4" name="Picture 2" descr="The Times &amp;vcy;&amp;ycy;&amp;bcy;&amp;rcy;&amp;acy;&amp;lcy;&amp;acy; &amp;gcy;&amp;lcy;&amp;acy;&amp;vcy;&amp;ncy;&amp;ycy;&amp;iecy; &amp;kcy;&amp;ncy;&amp;icy;&amp;gcy;&amp;icy; &amp;pcy;&amp;ocy;&amp;scy;&amp;lcy;&amp;iecy;&amp;dcy;&amp;ncy;&amp;icy;&amp;khcy; 60 &amp;lcy;&amp;iecy;&amp;tcy; - &amp;Bcy;&amp;Dcy;&amp;Gcy; &amp;Dcy;&amp;iecy;&amp;lcy;&amp;ocy;&amp;vcy;&amp;acy;&amp;yacy; &amp;gcy;&amp;acy;&amp;zcy;&amp;iecy;&amp;tcy;&amp;ac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4301820"/>
            <a:ext cx="3486639" cy="200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218305"/>
      </p:ext>
    </p:extLst>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7" y="980728"/>
            <a:ext cx="6480720" cy="3384376"/>
          </a:xfrm>
        </p:spPr>
        <p:txBody>
          <a:bodyPr anchor="t">
            <a:noAutofit/>
          </a:bodyPr>
          <a:lstStyle/>
          <a:p>
            <a:pPr algn="l"/>
            <a:r>
              <a:rPr lang="ru-RU" sz="2000" b="1" dirty="0" smtClean="0">
                <a:solidFill>
                  <a:srgbClr val="C00000"/>
                </a:solidFill>
                <a:latin typeface="+mn-lt"/>
              </a:rPr>
              <a:t>Кейс-технологияләр коммуникатив  күнекмәләр формалаштыралар:</a:t>
            </a:r>
            <a:br>
              <a:rPr lang="ru-RU" sz="2000" b="1" dirty="0" smtClean="0">
                <a:solidFill>
                  <a:srgbClr val="C00000"/>
                </a:solidFill>
                <a:latin typeface="+mn-lt"/>
              </a:rPr>
            </a:br>
            <a:r>
              <a:rPr lang="ru-RU" sz="2000" dirty="0" smtClean="0">
                <a:latin typeface="+mn-lt"/>
              </a:rPr>
              <a:t/>
            </a:r>
            <a:br>
              <a:rPr lang="ru-RU" sz="2000" dirty="0" smtClean="0">
                <a:latin typeface="+mn-lt"/>
              </a:rPr>
            </a:br>
            <a:r>
              <a:rPr lang="ru-RU" sz="2000" dirty="0" smtClean="0">
                <a:latin typeface="+mn-lt"/>
              </a:rPr>
              <a:t>- балалар команда белән эшләргә;</a:t>
            </a:r>
            <a:br>
              <a:rPr lang="ru-RU" sz="2000" dirty="0" smtClean="0">
                <a:latin typeface="+mn-lt"/>
              </a:rPr>
            </a:br>
            <a:r>
              <a:rPr lang="ru-RU" sz="2000" dirty="0" smtClean="0">
                <a:latin typeface="+mn-lt"/>
              </a:rPr>
              <a:t>- өлкәннәр һәм яшьтәшләре белән аралашырга ;</a:t>
            </a:r>
            <a:br>
              <a:rPr lang="ru-RU" sz="2000" dirty="0" smtClean="0">
                <a:latin typeface="+mn-lt"/>
              </a:rPr>
            </a:br>
            <a:r>
              <a:rPr lang="ru-RU" sz="2000" dirty="0" smtClean="0">
                <a:latin typeface="+mn-lt"/>
              </a:rPr>
              <a:t>- килеп чыккан каршылыклы, конфликтлы вакыйгаларга адекват рәвештә карарга ;</a:t>
            </a:r>
            <a:br>
              <a:rPr lang="ru-RU" sz="2000" dirty="0" smtClean="0">
                <a:latin typeface="+mn-lt"/>
              </a:rPr>
            </a:br>
            <a:r>
              <a:rPr lang="ru-RU" sz="2000" dirty="0" smtClean="0">
                <a:latin typeface="+mn-lt"/>
              </a:rPr>
              <a:t>- уен белән тормыш арасында үзара элемтә оештырырга;</a:t>
            </a:r>
            <a:br>
              <a:rPr lang="ru-RU" sz="2000" dirty="0" smtClean="0">
                <a:latin typeface="+mn-lt"/>
              </a:rPr>
            </a:br>
            <a:r>
              <a:rPr lang="ru-RU" sz="2000" dirty="0" smtClean="0">
                <a:latin typeface="+mn-lt"/>
              </a:rPr>
              <a:t>- реаль тормышта , өлкәннәрдән башка гына белем алырга өйрәнәләр</a:t>
            </a:r>
            <a:r>
              <a:rPr lang="ru-RU" sz="2400" dirty="0" smtClean="0">
                <a:latin typeface="+mn-lt"/>
              </a:rPr>
              <a:t>;</a:t>
            </a:r>
            <a:r>
              <a:rPr lang="ru-RU" sz="2400" b="1" dirty="0" smtClean="0">
                <a:latin typeface="+mn-lt"/>
              </a:rPr>
              <a:t/>
            </a:r>
            <a:br>
              <a:rPr lang="ru-RU" sz="2400" b="1" dirty="0" smtClean="0">
                <a:latin typeface="+mn-lt"/>
              </a:rPr>
            </a:br>
            <a:endParaRPr lang="ru-RU" sz="2400" b="1" dirty="0">
              <a:latin typeface="+mn-lt"/>
            </a:endParaRPr>
          </a:p>
        </p:txBody>
      </p:sp>
      <p:pic>
        <p:nvPicPr>
          <p:cNvPr id="4" name="Picture 2" descr="The Times &amp;vcy;&amp;ycy;&amp;bcy;&amp;rcy;&amp;acy;&amp;lcy;&amp;acy; &amp;gcy;&amp;lcy;&amp;acy;&amp;vcy;&amp;ncy;&amp;ycy;&amp;iecy; &amp;kcy;&amp;ncy;&amp;icy;&amp;gcy;&amp;icy; &amp;pcy;&amp;ocy;&amp;scy;&amp;lcy;&amp;iecy;&amp;dcy;&amp;ncy;&amp;icy;&amp;khcy; 60 &amp;lcy;&amp;iecy;&amp;tcy; - &amp;Bcy;&amp;Dcy;&amp;Gcy; &amp;Dcy;&amp;iecy;&amp;lcy;&amp;ocy;&amp;vcy;&amp;acy;&amp;yacy; &amp;gcy;&amp;acy;&amp;zcy;&amp;iecy;&amp;tcy;&amp;ac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4125911"/>
            <a:ext cx="3168352" cy="2039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218305"/>
      </p:ext>
    </p:extLst>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a:solidFill>
                  <a:srgbClr val="C00000"/>
                </a:solidFill>
              </a:rPr>
              <a:t>Кейс </a:t>
            </a:r>
            <a:r>
              <a:rPr lang="ru-RU" sz="3600" b="1" dirty="0" smtClean="0">
                <a:solidFill>
                  <a:srgbClr val="C00000"/>
                </a:solidFill>
              </a:rPr>
              <a:t>технология төрләре:</a:t>
            </a:r>
            <a:endParaRPr lang="ru-RU" dirty="0"/>
          </a:p>
        </p:txBody>
      </p:sp>
      <p:sp>
        <p:nvSpPr>
          <p:cNvPr id="3" name="Объект 2"/>
          <p:cNvSpPr>
            <a:spLocks noGrp="1"/>
          </p:cNvSpPr>
          <p:nvPr>
            <p:ph idx="1"/>
          </p:nvPr>
        </p:nvSpPr>
        <p:spPr>
          <a:xfrm>
            <a:off x="827584" y="2119257"/>
            <a:ext cx="7416824" cy="3603812"/>
          </a:xfrm>
        </p:spPr>
        <p:txBody>
          <a:bodyPr/>
          <a:lstStyle/>
          <a:p>
            <a:pPr>
              <a:buFont typeface="Wingdings" panose="05000000000000000000" pitchFamily="2" charset="2"/>
              <a:buChar char="v"/>
            </a:pPr>
            <a:r>
              <a:rPr lang="ru-RU" dirty="0" smtClean="0">
                <a:solidFill>
                  <a:prstClr val="black"/>
                </a:solidFill>
                <a:latin typeface="Times New Roman" panose="02020603050405020304" pitchFamily="18" charset="0"/>
                <a:cs typeface="Times New Roman" panose="02020603050405020304" pitchFamily="18" charset="0"/>
              </a:rPr>
              <a:t>Конкрет вакыйгаларны анализлау, уен проектлау.</a:t>
            </a:r>
          </a:p>
          <a:p>
            <a:pPr>
              <a:buFont typeface="Wingdings" panose="05000000000000000000" pitchFamily="2" charset="2"/>
              <a:buChar char="v"/>
            </a:pPr>
            <a:r>
              <a:rPr lang="ru-RU" dirty="0">
                <a:solidFill>
                  <a:prstClr val="black"/>
                </a:solidFill>
                <a:latin typeface="Times New Roman" panose="02020603050405020304" pitchFamily="18" charset="0"/>
                <a:cs typeface="Times New Roman" panose="02020603050405020304" pitchFamily="18" charset="0"/>
              </a:rPr>
              <a:t>Ситуацион- рольле  уен</a:t>
            </a:r>
            <a:r>
              <a:rPr lang="ru-RU" dirty="0" smtClean="0">
                <a:solidFill>
                  <a:prstClr val="black"/>
                </a:solidFill>
                <a:latin typeface="Times New Roman" panose="02020603050405020304" pitchFamily="18" charset="0"/>
                <a:cs typeface="Times New Roman" panose="02020603050405020304" pitchFamily="18" charset="0"/>
              </a:rPr>
              <a:t>.</a:t>
            </a:r>
          </a:p>
          <a:p>
            <a:pPr>
              <a:buFont typeface="Wingdings" panose="05000000000000000000" pitchFamily="2" charset="2"/>
              <a:buChar char="v"/>
            </a:pPr>
            <a:r>
              <a:rPr lang="ru-RU" dirty="0" smtClean="0">
                <a:solidFill>
                  <a:prstClr val="black"/>
                </a:solidFill>
                <a:latin typeface="Times New Roman" panose="02020603050405020304" pitchFamily="18" charset="0"/>
                <a:cs typeface="Times New Roman" panose="02020603050405020304" pitchFamily="18" charset="0"/>
              </a:rPr>
              <a:t> Фото-кейс.</a:t>
            </a:r>
          </a:p>
          <a:p>
            <a:pPr>
              <a:buFont typeface="Wingdings" panose="05000000000000000000" pitchFamily="2" charset="2"/>
              <a:buChar char="v"/>
            </a:pPr>
            <a:r>
              <a:rPr lang="ru-RU" dirty="0" smtClean="0">
                <a:solidFill>
                  <a:prstClr val="black"/>
                </a:solidFill>
                <a:latin typeface="Times New Roman" panose="02020603050405020304" pitchFamily="18" charset="0"/>
                <a:cs typeface="Times New Roman" panose="02020603050405020304" pitchFamily="18" charset="0"/>
              </a:rPr>
              <a:t>Кейс иллюстрация.</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3794" y="4005064"/>
            <a:ext cx="4660470" cy="2305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1784736"/>
      </p:ext>
    </p:extLst>
  </p:cSld>
  <p:clrMapOvr>
    <a:masterClrMapping/>
  </p:clrMapOvr>
  <p:transition>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1138</TotalTime>
  <Words>359</Words>
  <Application>Microsoft Office PowerPoint</Application>
  <PresentationFormat>Экран (4:3)</PresentationFormat>
  <Paragraphs>73</Paragraphs>
  <Slides>14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Кнопка</vt:lpstr>
      <vt:lpstr>  Татарстан Республикасы Саба муниципаль районы  ш.т.б. Байлар Сабасы гомуми үсеш бирүче төрдәге Саба 4 нче “Кыңгырау” балалар бакчасы  мәктәпкәчә белем бирү муниципаль бюджет учреждениесе «Мәктәпкәчә белем бирү өлкәсендә  кейс- ысулы»</vt:lpstr>
      <vt:lpstr>Презентация PowerPoint</vt:lpstr>
      <vt:lpstr>Презентация PowerPoint</vt:lpstr>
      <vt:lpstr> Кейс ни өчен кирәк?</vt:lpstr>
      <vt:lpstr>- төгәл куелган максатка туры килү; - тиешле дәрәҗәдә кыенлыкларга да ия булу; - типик вакыйгаларны иллюстрацләү; - аналитик фикерләүне үстерү; - бәхәс тудыру; - берничә җавап табу. </vt:lpstr>
      <vt:lpstr>- вакыйга, проблема чын тормыштан алына; - вакыйгаларның контекстында  тарихи,       хронологик урыннары, катнашучылары билгеле ; - комментарик вакыйгаларны автор тәкъдим итә; - кейс белән эшләү өчен сораулар, биремнәр; -  кушымталар;  </vt:lpstr>
      <vt:lpstr>Кейс технологияләр процессында  балалар: - аралашу  вакытында кирәкле мәгълүматны алалар; -үзләренең ниятләрен башкалар фикере белән чагыштыралар; -үз фикерләрен дәлилләргә өйрәнәләр; -сорау бирергә, бәхәстән читтә калмаска кирәклеген аңлыйлар;  - кирәк вакытта ярдәм кабул итәргә өйрәнәләр. </vt:lpstr>
      <vt:lpstr>Кейс-технологияләр коммуникатив  күнекмәләр формалаштыралар:  - балалар команда белән эшләргә; - өлкәннәр һәм яшьтәшләре белән аралашырга ; - килеп чыккан каршылыклы, конфликтлы вакыйгаларга адекват рәвештә карарга ; - уен белән тормыш арасында үзара элемтә оештырырга; - реаль тормышта , өлкәннәрдән башка гына белем алырга өйрәнәләр; </vt:lpstr>
      <vt:lpstr>Кейс технология төрләре:</vt:lpstr>
      <vt:lpstr>Кейс конкрет вакыйгаларны анализлау.  Уен проектлау</vt:lpstr>
      <vt:lpstr>Ситуацион- рольле  уен. </vt:lpstr>
      <vt:lpstr>«Фото – кейс» ысулы. Фото « Айдар аш ашамый»   Максат: беренче ашны ашап бетерү мотивациясе булдыру.  Текст:  Балалар бакчасында төшке аш вакыты. Поварлар бик тырышып тәмле һәм файдалы аш пешергәннәр.  Ашның хуш исе бакча буйлап таралган иде.  Тәрбияче ярдәмчесе  аш  алып керде. Балалар өстәл тирәли утырдылар һәм аш ашый башладылар. Айдар гына ашка кагылмады.   Малай ни өчен аш ашамый икән?   Аш нәрсәсе белән файдалы?   Айдар урынында син нишләр идең? </vt:lpstr>
      <vt:lpstr>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Кейс – технология</dc:title>
  <dc:creator>user</dc:creator>
  <cp:lastModifiedBy>Admn</cp:lastModifiedBy>
  <cp:revision>87</cp:revision>
  <dcterms:created xsi:type="dcterms:W3CDTF">2015-01-09T08:17:04Z</dcterms:created>
  <dcterms:modified xsi:type="dcterms:W3CDTF">2017-12-13T08:40:05Z</dcterms:modified>
</cp:coreProperties>
</file>