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2" r:id="rId2"/>
    <p:sldId id="289" r:id="rId3"/>
    <p:sldId id="285" r:id="rId4"/>
    <p:sldId id="288" r:id="rId5"/>
    <p:sldId id="283" r:id="rId6"/>
    <p:sldId id="267" r:id="rId7"/>
    <p:sldId id="290" r:id="rId8"/>
    <p:sldId id="259" r:id="rId9"/>
    <p:sldId id="263" r:id="rId10"/>
    <p:sldId id="291" r:id="rId11"/>
    <p:sldId id="273" r:id="rId12"/>
    <p:sldId id="274" r:id="rId13"/>
    <p:sldId id="276" r:id="rId14"/>
    <p:sldId id="287" r:id="rId15"/>
    <p:sldId id="272" r:id="rId16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60" autoAdjust="0"/>
    <p:restoredTop sz="94660"/>
  </p:normalViewPr>
  <p:slideViewPr>
    <p:cSldViewPr>
      <p:cViewPr varScale="1">
        <p:scale>
          <a:sx n="43" d="100"/>
          <a:sy n="43" d="100"/>
        </p:scale>
        <p:origin x="988" y="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C2B63-A3C6-470E-8E45-C77AF49FC23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423E9-C022-4335-9051-28D6782EE7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58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D5455-66B5-40FF-89AE-FC7E04A1E64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34E7-D6D9-4721-A7D2-26E2F1139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498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D5455-66B5-40FF-89AE-FC7E04A1E64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34E7-D6D9-4721-A7D2-26E2F1139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498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D5455-66B5-40FF-89AE-FC7E04A1E64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34E7-D6D9-4721-A7D2-26E2F1139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834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D5455-66B5-40FF-89AE-FC7E04A1E64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34E7-D6D9-4721-A7D2-26E2F1139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214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D5455-66B5-40FF-89AE-FC7E04A1E64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34E7-D6D9-4721-A7D2-26E2F1139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75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D5455-66B5-40FF-89AE-FC7E04A1E64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34E7-D6D9-4721-A7D2-26E2F1139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98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D5455-66B5-40FF-89AE-FC7E04A1E64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34E7-D6D9-4721-A7D2-26E2F1139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19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D5455-66B5-40FF-89AE-FC7E04A1E64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34E7-D6D9-4721-A7D2-26E2F1139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556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D5455-66B5-40FF-89AE-FC7E04A1E64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34E7-D6D9-4721-A7D2-26E2F1139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67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D5455-66B5-40FF-89AE-FC7E04A1E64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34E7-D6D9-4721-A7D2-26E2F1139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683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D5455-66B5-40FF-89AE-FC7E04A1E64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334E7-D6D9-4721-A7D2-26E2F1139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030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D5455-66B5-40FF-89AE-FC7E04A1E64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334E7-D6D9-4721-A7D2-26E2F1139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06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548680"/>
            <a:ext cx="7776864" cy="583264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Коррекционно – педагогическое сопровождение детей с расстройствами аутистического спектра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470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1124744"/>
            <a:ext cx="720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Коррекционные воздействия должны быть направлены на собственные резервы ребёнка. Это достигается с помощью разнообразных  приёмов, направленных на изменение состояния. Важно почувствовать настроение ребёнка, понять специфику его поведения и использовать это в процессе коррекции.</a:t>
            </a:r>
          </a:p>
          <a:p>
            <a:r>
              <a:rPr lang="ru-RU" sz="2400" dirty="0" smtClean="0"/>
              <a:t>Очень важна роль родителей, их положительная установка на занятие и активность в его организации.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01636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lidepedia.net/u/storage/ppt_931/51d0-1382724384-1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251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1600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lidepedia.net/u/storage/ppt_931/51d0-1382724384-1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260648"/>
            <a:ext cx="8784975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4754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lidepedia.net/u/storage/ppt_931/51d0-1382724384-1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0690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этапы психологической коррекции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Установление контакта с аутичным ребёнком  (формирование положительных эмоций, преодоление страха у ребёнка).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Усиление психической активности детей (необходимо почувствовать настроение ребёнка, понять специфику поведения и использовать это в процессе коррекции).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Организация целенаправленного поведения ребёнка на длительное положительное сосредоточение.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Работа с родителями  (консультации, беседы). </a:t>
            </a:r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4269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datas/doshkolnoe-obrazovanie/Fond-Gorod-solntsa/0010-010-Autiz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16632"/>
            <a:ext cx="8784975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643306" y="5857892"/>
            <a:ext cx="221457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483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052736"/>
            <a:ext cx="7056784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Термин  </a:t>
            </a:r>
            <a:r>
              <a:rPr lang="ru-RU" sz="2400" b="1" dirty="0" smtClean="0"/>
              <a:t>«аутизм» </a:t>
            </a:r>
            <a:r>
              <a:rPr lang="ru-RU" sz="2400" dirty="0" smtClean="0"/>
              <a:t>предложен психиатром </a:t>
            </a:r>
            <a:r>
              <a:rPr lang="en-US" sz="2400" dirty="0" smtClean="0"/>
              <a:t>Eugen </a:t>
            </a:r>
            <a:r>
              <a:rPr lang="en-US" sz="2400" dirty="0" err="1" smtClean="0"/>
              <a:t>Bleuler</a:t>
            </a:r>
            <a:r>
              <a:rPr lang="en-US" sz="2400" dirty="0" smtClean="0"/>
              <a:t> </a:t>
            </a:r>
            <a:r>
              <a:rPr lang="ru-RU" sz="2400" dirty="0" smtClean="0"/>
              <a:t> (1911) для описания основного симптома шизофрении, проявляющегося в уходе в свой внутренний мир, в нарастающей изоляции от окружающих и погружением в мир фантазий.</a:t>
            </a:r>
          </a:p>
          <a:p>
            <a:endParaRPr lang="ru-RU" sz="2400" dirty="0"/>
          </a:p>
          <a:p>
            <a:r>
              <a:rPr lang="ru-RU" sz="2400" b="1" dirty="0" smtClean="0"/>
              <a:t>Детский аутизм </a:t>
            </a:r>
            <a:r>
              <a:rPr lang="ru-RU" sz="2400" dirty="0" smtClean="0"/>
              <a:t>– это общее расстройство психического развития, при котором отмечаются качественные нарушения коммуникации и социального взаимодействия, ограниченные, повторяющиеся и стереотипные формы поведения и активности.</a:t>
            </a:r>
          </a:p>
          <a:p>
            <a:endParaRPr lang="ru-RU" sz="24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729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edi.ru/doc/a030535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620688"/>
            <a:ext cx="7776863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735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Необычные дети  в  «обычной» </a:t>
            </a:r>
            <a:r>
              <a:rPr lang="ru-RU" sz="2800" b="1" dirty="0" smtClean="0"/>
              <a:t>школе</a:t>
            </a:r>
          </a:p>
          <a:p>
            <a:endParaRPr lang="ru-RU" sz="2800" b="1" dirty="0"/>
          </a:p>
          <a:p>
            <a:r>
              <a:rPr lang="ru-RU" sz="2800" dirty="0"/>
              <a:t>-  «Необычные»  дети появляются сегодня с частотой</a:t>
            </a:r>
          </a:p>
          <a:p>
            <a:r>
              <a:rPr lang="ru-RU" sz="2800" dirty="0"/>
              <a:t>     1 случай на 88 детей</a:t>
            </a:r>
          </a:p>
          <a:p>
            <a:r>
              <a:rPr lang="ru-RU" sz="2800" dirty="0"/>
              <a:t>-  10 лет назад статистика была  -  1 случай аутизма на  10000 родившихся</a:t>
            </a:r>
          </a:p>
          <a:p>
            <a:r>
              <a:rPr lang="ru-RU" sz="2800" dirty="0"/>
              <a:t>-  каждые 20 минут на планете регистрируется новый случай аутизма</a:t>
            </a:r>
          </a:p>
          <a:p>
            <a:r>
              <a:rPr lang="ru-RU" sz="2800" dirty="0"/>
              <a:t>-  один выявленный диагноз  «аутизм»  приходится  1 на 54 мальчика,  1 на </a:t>
            </a:r>
            <a:r>
              <a:rPr lang="ru-RU" sz="2800" dirty="0" smtClean="0"/>
              <a:t> </a:t>
            </a:r>
            <a:r>
              <a:rPr lang="ru-RU" sz="2800" dirty="0"/>
              <a:t>252 девочки;</a:t>
            </a:r>
          </a:p>
          <a:p>
            <a:r>
              <a:rPr lang="ru-RU" sz="2800" dirty="0"/>
              <a:t>-  аутизмом страдают люди на всех континентах, во всех странах, независимо от пола, расовой принадлежности и социально – экономического </a:t>
            </a:r>
            <a:r>
              <a:rPr lang="ru-RU" sz="2800" dirty="0" smtClean="0"/>
              <a:t>состояния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05959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-747464"/>
            <a:ext cx="8820472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400" b="1" dirty="0" smtClean="0"/>
              <a:t>                                      Причины возникновения аутизма</a:t>
            </a:r>
            <a:endParaRPr lang="ru-RU" sz="2400" b="1" dirty="0"/>
          </a:p>
          <a:p>
            <a:r>
              <a:rPr lang="ru-RU" sz="2000" dirty="0"/>
              <a:t>-  </a:t>
            </a:r>
            <a:r>
              <a:rPr lang="ru-RU" sz="2000" dirty="0" smtClean="0"/>
              <a:t> </a:t>
            </a:r>
            <a:r>
              <a:rPr lang="ru-RU" sz="2000" dirty="0"/>
              <a:t>В</a:t>
            </a:r>
            <a:r>
              <a:rPr lang="ru-RU" sz="2000" dirty="0" smtClean="0"/>
              <a:t> </a:t>
            </a:r>
            <a:r>
              <a:rPr lang="ru-RU" sz="2000" dirty="0"/>
              <a:t>основе этого расстройства лежит недоразвитие левого полушария. И как следствие -  страдает избирательный отбор и переработка информации.</a:t>
            </a:r>
          </a:p>
          <a:p>
            <a:r>
              <a:rPr lang="ru-RU" sz="2000" dirty="0"/>
              <a:t>-  У детей , страдающих </a:t>
            </a:r>
            <a:r>
              <a:rPr lang="ru-RU" sz="2000" dirty="0" smtClean="0"/>
              <a:t>аутизмом, обнаружены </a:t>
            </a:r>
            <a:r>
              <a:rPr lang="ru-RU" sz="2000" dirty="0"/>
              <a:t>нарушения белкового обмена веществ и нарушения аутоиммунных систем.</a:t>
            </a:r>
          </a:p>
          <a:p>
            <a:r>
              <a:rPr lang="ru-RU" sz="2000" dirty="0"/>
              <a:t>-  В    </a:t>
            </a:r>
            <a:r>
              <a:rPr lang="ru-RU" sz="2000" dirty="0" smtClean="0"/>
              <a:t>аутизме </a:t>
            </a:r>
            <a:r>
              <a:rPr lang="ru-RU" sz="2000" dirty="0"/>
              <a:t>есть направление, сторонники которого рассматривают данное явление как  вариант злокачественно текущей детской шизофрении.</a:t>
            </a:r>
          </a:p>
          <a:p>
            <a:r>
              <a:rPr lang="ru-RU" sz="2000" dirty="0"/>
              <a:t>Существуют предположения, что аутизм может быть вызван:</a:t>
            </a:r>
          </a:p>
          <a:p>
            <a:r>
              <a:rPr lang="ru-RU" sz="2000" dirty="0"/>
              <a:t>-  инфекциями вовремя беременности,</a:t>
            </a:r>
          </a:p>
          <a:p>
            <a:r>
              <a:rPr lang="ru-RU" sz="2000" dirty="0"/>
              <a:t>-  тяжёлыми или неправильно проведёнными родами,</a:t>
            </a:r>
          </a:p>
          <a:p>
            <a:r>
              <a:rPr lang="ru-RU" sz="2000" dirty="0"/>
              <a:t>-  прививками,</a:t>
            </a:r>
          </a:p>
          <a:p>
            <a:r>
              <a:rPr lang="ru-RU" sz="2000" dirty="0"/>
              <a:t>-  психотравмирующими ситуациями в раннем  детском возрасте и т.д.</a:t>
            </a:r>
          </a:p>
          <a:p>
            <a:r>
              <a:rPr lang="ru-RU" sz="2000" dirty="0"/>
              <a:t>Современная наука не может однозначно ответить на вопрос  -  что является </a:t>
            </a:r>
          </a:p>
          <a:p>
            <a:r>
              <a:rPr lang="ru-RU" sz="2000" dirty="0"/>
              <a:t>причиной аутизма.</a:t>
            </a:r>
          </a:p>
          <a:p>
            <a:r>
              <a:rPr lang="ru-RU" sz="2000" dirty="0"/>
              <a:t>Сейчас большинство исследователей считают аутизм результатом общего (всестороннего) расстройства развития  -  результатом воздействия многих вредных факторов в сочетании с наследственной предрасположенностью.</a:t>
            </a:r>
          </a:p>
        </p:txBody>
      </p:sp>
    </p:spTree>
    <p:extLst>
      <p:ext uri="{BB962C8B-B14F-4D97-AF65-F5344CB8AC3E}">
        <p14:creationId xmlns:p14="http://schemas.microsoft.com/office/powerpoint/2010/main" val="4019747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adyvenus.ru/uploads/uploaded_images/users/user10/leto2013/1.1.2_autiz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332656"/>
            <a:ext cx="8784975" cy="633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5397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764704"/>
            <a:ext cx="7200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качестве особенностей зрительного восприятия следует рассматривать тот факт, что значимые визуальные стимулы (человеческое лицо, глаза) не вызывают реакции оживления, типичной для здоровых детей.</a:t>
            </a:r>
          </a:p>
          <a:p>
            <a:endParaRPr lang="ru-RU" sz="2400" dirty="0"/>
          </a:p>
          <a:p>
            <a:r>
              <a:rPr lang="ru-RU" sz="2400" dirty="0" smtClean="0"/>
              <a:t>Дети с РАС избегают визуального контакта. Иногда, уже на первом году жизни родители замечают эмоциональные и поведенческие особенности ребёнка: ребёнок с 6-7 месяцев избегает физического прикосновения и сближения, не стремится  «на ручки», не улыбается в ответ. Наблюдается склонность к раскачиванию, сосание пальцев и т.п.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70241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elinahealthandbeauty.com/forum/gallery/image.php?album_id=35&amp;image_id=14&amp;view=no_count&amp;sid=606ca2a16205c1fe59dfce32c44572fd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8048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khor10.detsad.27.ru/files/documents/330_pamyatka_dlya_pedagogov_priznaki_autisticheskih_rasstroystv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504" y="116632"/>
            <a:ext cx="8856984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67014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485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Коррекционно – педагогическое сопровождение детей с расстройствами аутистического спектра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этапы психологической коррекции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Hewlett-Packard Company</cp:lastModifiedBy>
  <cp:revision>63</cp:revision>
  <cp:lastPrinted>2017-01-05T16:11:23Z</cp:lastPrinted>
  <dcterms:created xsi:type="dcterms:W3CDTF">2016-11-14T15:19:05Z</dcterms:created>
  <dcterms:modified xsi:type="dcterms:W3CDTF">2018-07-02T13:00:09Z</dcterms:modified>
</cp:coreProperties>
</file>