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</p:sldMasterIdLst>
  <p:notesMasterIdLst>
    <p:notesMasterId r:id="rId21"/>
  </p:notesMasterIdLst>
  <p:sldIdLst>
    <p:sldId id="256" r:id="rId2"/>
    <p:sldId id="257" r:id="rId3"/>
    <p:sldId id="258" r:id="rId4"/>
    <p:sldId id="293" r:id="rId5"/>
    <p:sldId id="282" r:id="rId6"/>
    <p:sldId id="295" r:id="rId7"/>
    <p:sldId id="283" r:id="rId8"/>
    <p:sldId id="287" r:id="rId9"/>
    <p:sldId id="292" r:id="rId10"/>
    <p:sldId id="291" r:id="rId11"/>
    <p:sldId id="296" r:id="rId12"/>
    <p:sldId id="286" r:id="rId13"/>
    <p:sldId id="297" r:id="rId14"/>
    <p:sldId id="284" r:id="rId15"/>
    <p:sldId id="285" r:id="rId16"/>
    <p:sldId id="298" r:id="rId17"/>
    <p:sldId id="299" r:id="rId18"/>
    <p:sldId id="276" r:id="rId19"/>
    <p:sldId id="281" r:id="rId20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orbel" panose="020B0503020204020204" pitchFamily="34" charset="0"/>
        <a:ea typeface="Droid Sans Fallback" charset="0"/>
        <a:cs typeface="Droid Sans Fallback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orbel" panose="020B0503020204020204" pitchFamily="34" charset="0"/>
        <a:ea typeface="Droid Sans Fallback" charset="0"/>
        <a:cs typeface="Droid Sans Fallback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orbel" panose="020B0503020204020204" pitchFamily="34" charset="0"/>
        <a:ea typeface="Droid Sans Fallback" charset="0"/>
        <a:cs typeface="Droid Sans Fallback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orbel" panose="020B0503020204020204" pitchFamily="34" charset="0"/>
        <a:ea typeface="Droid Sans Fallback" charset="0"/>
        <a:cs typeface="Droid Sans Fallback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orbel" panose="020B0503020204020204" pitchFamily="34" charset="0"/>
        <a:ea typeface="Droid Sans Fallback" charset="0"/>
        <a:cs typeface="Droid Sans Fallback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orbel" panose="020B0503020204020204" pitchFamily="34" charset="0"/>
        <a:ea typeface="Droid Sans Fallback" charset="0"/>
        <a:cs typeface="Droid Sans Fallback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orbel" panose="020B0503020204020204" pitchFamily="34" charset="0"/>
        <a:ea typeface="Droid Sans Fallback" charset="0"/>
        <a:cs typeface="Droid Sans Fallback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orbel" panose="020B0503020204020204" pitchFamily="34" charset="0"/>
        <a:ea typeface="Droid Sans Fallback" charset="0"/>
        <a:cs typeface="Droid Sans Fallback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orbel" panose="020B0503020204020204" pitchFamily="34" charset="0"/>
        <a:ea typeface="Droid Sans Fallback" charset="0"/>
        <a:cs typeface="Droid Sans Fallback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FFE4F3D-C874-4D30-A09E-01B2A1F374D9}">
          <p14:sldIdLst>
            <p14:sldId id="256"/>
            <p14:sldId id="257"/>
            <p14:sldId id="258"/>
          </p14:sldIdLst>
        </p14:section>
        <p14:section name="Раздел без заголовка" id="{750CF99C-7AEF-4BC9-94B1-B544A7593450}">
          <p14:sldIdLst>
            <p14:sldId id="293"/>
            <p14:sldId id="282"/>
            <p14:sldId id="295"/>
            <p14:sldId id="283"/>
            <p14:sldId id="287"/>
            <p14:sldId id="292"/>
            <p14:sldId id="291"/>
            <p14:sldId id="296"/>
            <p14:sldId id="286"/>
            <p14:sldId id="297"/>
            <p14:sldId id="284"/>
            <p14:sldId id="285"/>
            <p14:sldId id="298"/>
            <p14:sldId id="299"/>
            <p14:sldId id="276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512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348825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61308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88701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153310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139014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02440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33AC6-B567-4C8B-83D4-EBE588223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363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19228-67E2-450E-9C96-F361F757E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719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C5123-942F-4E9A-9719-040B7FA08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318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29005-C9FA-4232-80BB-699A3FD88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576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7EB88-8F1D-48ED-88A4-C43094081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565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5ACD-1631-4A28-B0FA-462AA81FD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67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857B-4A0F-402A-8CC8-1230FBA25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128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A1C97-9C20-47D6-AB12-2B0CFDAF1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099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01AB5-2835-44CA-9CBF-AAEE7307B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967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004AB-83B7-42E5-90B2-8B679281A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5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4F551-D2AF-45BF-AEEB-4449CFBEF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05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080C8-7FBB-4C22-98DD-45FD47D75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99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71281-A48C-4CB0-AB29-1BB3B9080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5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E74B-F9B4-4664-9D07-1B5160494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404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31B2A-AEEF-40EE-B149-87CC4FDC1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41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12A07-E441-4F85-83ED-B7ADB3032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06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2CA6EB1-0AEC-49B8-AFC6-E77AED3CE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6" r:id="rId11"/>
    <p:sldLayoutId id="2147483721" r:id="rId12"/>
    <p:sldLayoutId id="2147483727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0" y="65088"/>
            <a:ext cx="9144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д/с №53 </a:t>
            </a:r>
          </a:p>
          <a:p>
            <a:pPr algn="ctr" eaLnBrk="1" hangingPunct="1">
              <a:buSzPct val="100000"/>
            </a:pPr>
            <a:r>
              <a:rPr lang="ru-RU" alt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«Экологическая тропа»</a:t>
            </a:r>
            <a:r>
              <a:rPr lang="ru-RU" altLang="ru-RU" sz="4800" i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800" i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4800" i="1" dirty="0">
              <a:solidFill>
                <a:srgbClr val="4843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678" y="1844824"/>
            <a:ext cx="5796644" cy="434748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1"/>
          <p:cNvSpPr txBox="1">
            <a:spLocks noChangeArrowheads="1"/>
          </p:cNvSpPr>
          <p:nvPr/>
        </p:nvSpPr>
        <p:spPr bwMode="auto">
          <a:xfrm>
            <a:off x="0" y="260350"/>
            <a:ext cx="81708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«Птичий городок»</a:t>
            </a:r>
            <a:endParaRPr lang="ru-RU" alt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328361"/>
            <a:ext cx="3024336" cy="25308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811446"/>
            <a:ext cx="948862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данной станции дети встречаются с запрещающим знаком,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который указан на картинке. Педагог рассказывает о значение птиц в природе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жизни человека,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бережном отношении,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нельзя рушить гнезда птиц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брать в руки яйца птиц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Разоряя гнезда, человек ставит под угрозу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размножение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популяции. 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Пернатые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подозрительны, и если подойти к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гнезду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близко и спугнуть мать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трогать руками гнездо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брать птенцов или яйца, птица может покинуть его навсегда.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таком случае оставшиеся в одиночестве малыши погибнут без ее заботы. 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также нарушать целостность гнезда, выдергивать из него прутики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пух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оно кажется бессмысленным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нагромождением</a:t>
            </a:r>
            <a:endParaRPr lang="en-US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мусора, а у птицы все продумано до мелочей,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пушинка лежит на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своем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месте. Представьте, если бы кто-то ворвался в ваш дом, все там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разгромил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похитил родственников — смогли бы вы и дальше спокойно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 жить? Вот и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может растить детей в разгромленной «квартире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06817" cy="73116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«Жужжащий и ползающий мир»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365104"/>
            <a:ext cx="2699792" cy="20248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487" y="1124744"/>
            <a:ext cx="942905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нельзя ловить бабочек?￼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природы они очень хрупкие существа, повредить крыло бабочки легко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неосторожным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движением. Но даже если пленница останется в целости, 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все равно будет нанесен непоправимый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вред.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Прикоснувшись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крылу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посмотрев на пальцы, можно увидеть, что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 осталась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разноцветная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«пыльца». Это — чешуйки, которые играют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роль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бабочки. Они легко отслаиваются при малейшем прикосновении.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них бабочке будет сложно летать, а если повредить большое количество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чешуек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мотылек совсем не сможет подняться в воздух и вскоре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погибнет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голода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688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29154"/>
            <a:ext cx="9043988" cy="647477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«Грибное место»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941168"/>
            <a:ext cx="1762522" cy="17625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757339"/>
            <a:ext cx="2054744" cy="19359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7935" y="676631"/>
            <a:ext cx="9245351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данной станции дети встречаются с грибной полянкой и запрещающими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знаками, которые показаны на картинках. Педагог в свою очередь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рассказывает, о значение грибов в природе, рассказать , что нельзя сбивать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мухоморы, так как это лечебные грибы, но и брать ручками детям их нельзя.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 ядовитые грибы, 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растущие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в лесах, но частенько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городских парках, абсолютно безвредны,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употреблять их в пищу.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 живые организмы, ядовитые грибы являются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звеном экосистемы. Взаимодействуя с животным и растительным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миром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играют значительную роль в природе, в жизни леса. Например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всем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мухомор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представляющий смертельную опасность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и многих других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живых существ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лосей и оленей служит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прекрасным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лекарством, помогающим им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избавиться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паразитов.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крупные животные специально ищут нужные грибы, чувствуя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они помогут им справиться с паразитами.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609600"/>
            <a:ext cx="7634809" cy="13208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«Прозрачная водичка»</a:t>
            </a:r>
            <a:r>
              <a:rPr lang="ru-RU" sz="4400" b="1" dirty="0" smtClean="0">
                <a:solidFill>
                  <a:srgbClr val="00B0F0"/>
                </a:solidFill>
              </a:rPr>
              <a:t/>
            </a:r>
            <a:br>
              <a:rPr lang="ru-RU" sz="4400" b="1" dirty="0" smtClean="0">
                <a:solidFill>
                  <a:srgbClr val="00B0F0"/>
                </a:solidFill>
              </a:rPr>
            </a:br>
            <a:endParaRPr lang="ru-RU" sz="4400" b="1" dirty="0">
              <a:solidFill>
                <a:srgbClr val="00B0F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282781"/>
            <a:ext cx="2736170" cy="25752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27" y="1412776"/>
            <a:ext cx="928869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является важным и очень необходимым веществом для всего живого, что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нас. В прудах живут живые существа, среди них рыбы, птицы, утки.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отдыхаем на берегу, гуляем, дышим свежим воздухом. Любуемся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птицами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растениями, окружающими водоём. Поэтому нельзя засорять мусором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бытовыми и промышленными отходами пруды и другие водоёмы.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Вредные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примеси, вещества, попадающие в воду, отравляют водных обитателей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губят растения. Нужно беречь и охранять природу.</a:t>
            </a:r>
          </a:p>
        </p:txBody>
      </p:sp>
    </p:spTree>
    <p:extLst>
      <p:ext uri="{BB962C8B-B14F-4D97-AF65-F5344CB8AC3E}">
        <p14:creationId xmlns:p14="http://schemas.microsoft.com/office/powerpoint/2010/main" val="145982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5" y="18757"/>
            <a:ext cx="6346825" cy="961971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«Цветочная поляна»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028" y="4067121"/>
            <a:ext cx="2822448" cy="2743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93" y="4086200"/>
            <a:ext cx="2771800" cy="2771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212" y="986873"/>
            <a:ext cx="916975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данной станции дети попадают на цветочную поляну.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Педагогу необходимо  рассказать о значении цветов в природе.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бережном отношении к цветочному миру.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нельзя рвать цветы в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лесу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поляне?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сорвёшь цветок, он семян уже не даст, новые цветы уже не вырастут.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все станут рвать цветы, не будет красоты вокруг.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пчелам неоткуда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собирать нектар, а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бабочкам–пыльцу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цветы можно рвать в букеты?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Садовые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садят специально,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рвать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букетов. Совсем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необязательно срывать цветы, можно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любоваться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 на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клумбах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городе, дома в цветочных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горшках,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даче,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лесу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8964612" cy="863377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летающих пчел»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12580"/>
            <a:ext cx="2378026" cy="2378026"/>
          </a:xfrm>
        </p:spPr>
      </p:pic>
      <p:sp>
        <p:nvSpPr>
          <p:cNvPr id="3" name="TextBox 2"/>
          <p:cNvSpPr txBox="1"/>
          <p:nvPr/>
        </p:nvSpPr>
        <p:spPr>
          <a:xfrm>
            <a:off x="0" y="1223505"/>
            <a:ext cx="935801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данной станции дети встречаются с данным знаком. Этот знак несет в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следующие: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рассказать о значение пчел в природе.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значение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пчел проявляется в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опылении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растений. Пчелам принадлежит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опылении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сельскохозяйственных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культур. Медоносная пчела необходима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человеку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роль в его жизни. Пчелиный мед обладает широким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спектором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целебных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Прежде всего он является сильнейшим источником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энергии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Рассказать, что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улей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рушить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нельзя, а так же, что пчелы во время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доставки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нектара очень агрессивны, и могут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нанести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 человеку.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058745" cy="836712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«Берегите животных!»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5032468"/>
            <a:ext cx="1835696" cy="18356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973" y="836712"/>
            <a:ext cx="9527160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Кормление диких животных наносит им вред не только по той причине,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могут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проглотить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 предметы, которые представляют для них опасность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также чревато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изменением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поведения, что подвергает их риску.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может случиться?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животные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привыкают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тому, что их кормят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они специально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собираются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местах, как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палаточные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лагеря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пляжи и др. И если сегодня они пришли сюда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благими намерениями,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гарантии, что и завтра их поведение будет столь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безобидным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многих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желудочно-кишечный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тракт не предназначен для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переваривания и</a:t>
            </a:r>
            <a:endParaRPr lang="en-US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усвоения той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пищи,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привыкли мы.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остатки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продуктов,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после пикника,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подвергаем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большому риску. А нужно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небольшой кусочек пищи, 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брошенный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животному сегодня, может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непоправимым последствиям завтра. 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добро в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момент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(казалось бы, что плохого может быть в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кусочке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оставленного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бутерброда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самым подвергаем животных риску исчезнуть из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естественной среды обитания. </a:t>
            </a:r>
          </a:p>
        </p:txBody>
      </p:sp>
    </p:spTree>
    <p:extLst>
      <p:ext uri="{BB962C8B-B14F-4D97-AF65-F5344CB8AC3E}">
        <p14:creationId xmlns:p14="http://schemas.microsoft.com/office/powerpoint/2010/main" val="111159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5987752"/>
          </a:xfrm>
        </p:spPr>
        <p:txBody>
          <a:bodyPr/>
          <a:lstStyle/>
          <a:p>
            <a:r>
              <a:rPr lang="ru-RU" sz="2800" dirty="0">
                <a:solidFill>
                  <a:srgbClr val="7030A0"/>
                </a:solidFill>
              </a:rPr>
              <a:t>В конце маршрута педагог с детьми возвращаются на «полянку Дядюшки Зайки», где хозяин тропинки «спрашивает» детей о том, где они побывали, что нового узнали, благодарит за соблюдение правил поведения на тропинке, доброе и заботливое отношение к природе и «награждает» ребят различными призами (конфеты, медали «Мы друзья природы», картинки для раскрашивания, книжки –малышки и др.)</a:t>
            </a:r>
          </a:p>
        </p:txBody>
      </p:sp>
    </p:spTree>
    <p:extLst>
      <p:ext uri="{BB962C8B-B14F-4D97-AF65-F5344CB8AC3E}">
        <p14:creationId xmlns:p14="http://schemas.microsoft.com/office/powerpoint/2010/main" val="206609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1052513" y="0"/>
            <a:ext cx="6953250" cy="85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r" eaLnBrk="1" hangingPunct="1">
              <a:buSzPct val="100000"/>
            </a:pP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родителями: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32606" y="1124744"/>
            <a:ext cx="7993063" cy="427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4488" indent="-342900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ü"/>
            </a:pPr>
            <a:r>
              <a:rPr lang="ru-RU" altLang="ru-RU" sz="2400" b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КВН, викторина;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ü"/>
            </a:pPr>
            <a:r>
              <a:rPr lang="ru-RU" altLang="ru-RU" sz="2400" b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поделок, рисунков; 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ü"/>
            </a:pPr>
            <a:r>
              <a:rPr lang="ru-RU" altLang="ru-RU" sz="2400" b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субботники по облагораживанию территории детского сада;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ü"/>
            </a:pPr>
            <a:r>
              <a:rPr lang="ru-RU" altLang="ru-RU" sz="2400" b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взросло-детские проекты;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ü"/>
            </a:pPr>
            <a:r>
              <a:rPr lang="ru-RU" altLang="ru-RU" sz="2400" b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конкурсах;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ü"/>
            </a:pPr>
            <a:r>
              <a:rPr lang="ru-RU" altLang="ru-RU" sz="2400" b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совместных экологических развлечениях,  досугах, праздниках;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ü"/>
            </a:pPr>
            <a:r>
              <a:rPr lang="ru-RU" altLang="ru-RU" sz="2400" b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фотовыставки;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ü"/>
            </a:pPr>
            <a:r>
              <a:rPr lang="ru-RU" altLang="ru-RU" sz="2400" b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экологической газеты;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ü"/>
            </a:pPr>
            <a:r>
              <a:rPr lang="ru-RU" altLang="ru-RU" sz="2400" b="1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книжек-малышек (сочиняем экологические сказки);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00" y="2019967"/>
            <a:ext cx="8169275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7638" y="2930525"/>
            <a:ext cx="3546475" cy="361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5300" name="Заголовок 1"/>
          <p:cNvSpPr>
            <a:spLocks noGrp="1"/>
          </p:cNvSpPr>
          <p:nvPr>
            <p:ph type="title"/>
          </p:nvPr>
        </p:nvSpPr>
        <p:spPr>
          <a:xfrm>
            <a:off x="596900" y="166688"/>
            <a:ext cx="7886700" cy="14859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выполнила: воспитатель 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А.Н. Усачёва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258763" y="-50800"/>
            <a:ext cx="857567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5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45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4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35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35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35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35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35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ru-RU" sz="6000" i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-21186" y="692696"/>
            <a:ext cx="9036050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8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 любое время года ходим тропами природы.</a:t>
            </a:r>
            <a:endParaRPr lang="en-US" altLang="ru-RU" sz="8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6000" dirty="0">
              <a:solidFill>
                <a:srgbClr val="4843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2000" dirty="0">
              <a:solidFill>
                <a:srgbClr val="4843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395288" y="-963613"/>
            <a:ext cx="6700837" cy="23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40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 с детьми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51520" y="1916832"/>
            <a:ext cx="8396288" cy="383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"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стремление к познанию природы через творческую, познавательно исследовательскую деятельность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"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анализировать различные природные и социальные явления и события, сопоставлять их, обобщать; делать элементарные умозаключения; предвидеть возможное развитие событий и на основе этого планировать свои и чужие действия, поступки; 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Clr>
                <a:srgbClr val="00B050"/>
              </a:buClr>
              <a:buSzPct val="145000"/>
              <a:buFont typeface="Wingdings" panose="05000000000000000000" pitchFamily="2" charset="2"/>
              <a:buChar char=""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познавательные процессы (восприятие, память, внимание, воображение, мышление) и мыслительные операции (анализ, синтез, сравнение, обобщение, классификацию и др.) посредством специальных дидактических игр и упражнений;</a:t>
            </a: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SzPct val="145000"/>
            </a:pPr>
            <a:endParaRPr lang="ru-RU" alt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SzPct val="145000"/>
            </a:pPr>
            <a:endParaRPr lang="ru-RU" alt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SzPct val="145000"/>
            </a:pPr>
            <a:endParaRPr lang="ru-RU" alt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500"/>
              </a:spcBef>
              <a:spcAft>
                <a:spcPts val="600"/>
              </a:spcAft>
              <a:buSzPct val="145000"/>
            </a:pPr>
            <a:endParaRPr lang="ru-RU" alt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25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25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25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051049" y="1266801"/>
            <a:ext cx="480695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orbel" panose="020B0503020204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за чистый мир!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дядюшки Зайки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Метеостанция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Птичий городок</a:t>
            </a:r>
            <a:endParaRPr lang="ru-RU" alt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Жужжащий и ползающий мир</a:t>
            </a:r>
            <a:endParaRPr lang="en-US" alt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Грибное </a:t>
            </a: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Прозрачная водичка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Цветочная поляна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летающих пчел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 животных!  </a:t>
            </a:r>
            <a:endParaRPr lang="ru-RU" alt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912" y="620688"/>
            <a:ext cx="8785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экологической тропы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79388" y="0"/>
            <a:ext cx="8964612" cy="661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 с детьми на экологической тропе: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беседы;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в природе;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доброты;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в природу;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прогулки;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конкурсы;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акции;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экологических ситуативных задач;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литературы;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морального выбора</a:t>
            </a:r>
            <a:r>
              <a:rPr lang="ru-RU" altLang="ru-RU" sz="3200" dirty="0" smtClean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altLang="ru-RU" sz="3200" dirty="0" smtClean="0">
                <a:solidFill>
                  <a:srgbClr val="4843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проекты;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детские проекты;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и проигрывание ситуаций;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десант;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в природе;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патруль;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«Красная книга природы»;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«Лесная аптека» (рассматривание иллюстраций и беседы с детьми, поиск лекарственных растений на участке, беседы о правилах сбора растений);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экологических карт;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коллекционирование;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и экспозиции;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развлечения, досуги, праздники;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игры (дидактические, имитационные, игры-моделирование экосистем, игры-путешествия, сюжетно-ролевые игры, соревновательные, подвижные);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сказки;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инсценировки,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32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9050"/>
            <a:ext cx="9144000" cy="13208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0000"/>
                </a:solidFill>
              </a:rPr>
              <a:t>«Мы за чистый мир!»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078" y="4149080"/>
            <a:ext cx="2313697" cy="23136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339850"/>
            <a:ext cx="686226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станция предполагает встречу со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Знаком, «не мусорить». На данной станции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рассказать и показать детям,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необходимо соблюдать чистоту.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Рассказать,  что для мусора имеется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отведенные  места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контейнеры и урны). Беседы проводятся по карточкам.</a:t>
            </a:r>
          </a:p>
          <a:p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49080"/>
            <a:ext cx="2313697" cy="2313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2405"/>
            <a:ext cx="7354888" cy="86518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«У дядюшки Зайки»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025770"/>
            <a:ext cx="3600400" cy="278197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221088"/>
            <a:ext cx="2448272" cy="23913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901342"/>
            <a:ext cx="8742009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данной станции дети приходят к хозяину тропы к Дядюшке Зайке.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рассказывает, что Зайка следит за тропой и за всеми правилами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тропы.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Дядюшка Зайка приготовил правила поведения на экологической тропе, </a:t>
            </a:r>
            <a:endParaRPr lang="en-US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правила 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оказаны н знаках . 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	Не мешать жить обитателям тропы – проходить без лишнего шума.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	Запрещается срывать растения, вытаптывать траву, ломать ветки,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ловить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насекомых, бросать мусор.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	С тропы нельзя выносить сувениры природы: красивые камни,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коряги и т.п. 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	С тропы можно «выносить» только знания, впечатления и хорошее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2342980" y="18757"/>
            <a:ext cx="436292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4400" b="1" dirty="0" smtClean="0">
                <a:solidFill>
                  <a:srgbClr val="FF0000"/>
                </a:solidFill>
              </a:rPr>
              <a:t>«Метеостанция»</a:t>
            </a:r>
            <a:endParaRPr lang="ru-RU" altLang="ru-RU" sz="44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208" y="5027891"/>
            <a:ext cx="1948470" cy="17581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63999"/>
            <a:ext cx="913775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Метеостанция включает в себя флюгер, ветряной рукав, указывающий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ветра, вертушку, показывающую силу ветра,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дождемер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(посуда для сбора осадков, расположенная под деревом и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открытом участке), термометры, расположенные в тени и на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солнечном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участке, солнечные часы, столик для занятий (дети иногда зарисовывают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наблюдения), фигурку ежика с колючками в виде шишек.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изучают и наблюдают явления природы (осадки, направление ветра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пользуются простыми приборами, помогающими определять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погоду.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возможность наблюдать интересные явления: в сырую погоду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шишки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ежика на спинке закрываются, в жаркую, сухую открываются; в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сырую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погоду ветки у ели опускаются, в сухую, жаркую поднимаются.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знакомит детей с приборами для наблюдения за погодой,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на интересные факты, помогает сделать выводы о взаимосвязи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живой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неживой природы, предлагает сделать отметки в календаре погоды</a:t>
            </a:r>
            <a:r>
              <a:rPr lang="ru-RU" sz="2000" b="1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1626</TotalTime>
  <Words>1626</Words>
  <Application>Microsoft Office PowerPoint</Application>
  <PresentationFormat>Экран (4:3)</PresentationFormat>
  <Paragraphs>181</Paragraphs>
  <Slides>19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Corbel</vt:lpstr>
      <vt:lpstr>Droid Sans Fallback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«Мы за чистый мир!»</vt:lpstr>
      <vt:lpstr>«У дядюшки Зайки»</vt:lpstr>
      <vt:lpstr>Презентация PowerPoint</vt:lpstr>
      <vt:lpstr>Презентация PowerPoint</vt:lpstr>
      <vt:lpstr>«Жужжащий и ползающий мир»</vt:lpstr>
      <vt:lpstr>«Грибное место»</vt:lpstr>
      <vt:lpstr>«Прозрачная водичка» </vt:lpstr>
      <vt:lpstr>«Цветочная поляна»</vt:lpstr>
      <vt:lpstr>«Дом летающих пчел»</vt:lpstr>
      <vt:lpstr>«Берегите животных!»</vt:lpstr>
      <vt:lpstr>В конце маршрута педагог с детьми возвращаются на «полянку Дядюшки Зайки», где хозяин тропинки «спрашивает» детей о том, где они побывали, что нового узнали, благодарит за соблюдение правил поведения на тропинке, доброе и заботливое отношение к природе и «награждает» ребят различными призами (конфеты, медали «Мы друзья природы», картинки для раскрашивания, книжки –малышки и др.)</vt:lpstr>
      <vt:lpstr>Презентация PowerPoint</vt:lpstr>
      <vt:lpstr>Работу выполнила: воспитатель  А.Н. Усачёва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Aneta</cp:lastModifiedBy>
  <cp:revision>253</cp:revision>
  <cp:lastPrinted>1601-01-01T00:00:00Z</cp:lastPrinted>
  <dcterms:created xsi:type="dcterms:W3CDTF">2012-12-11T15:21:10Z</dcterms:created>
  <dcterms:modified xsi:type="dcterms:W3CDTF">2018-06-21T17:09:54Z</dcterms:modified>
</cp:coreProperties>
</file>