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D60093"/>
    <a:srgbClr val="FFCCFF"/>
    <a:srgbClr val="660404"/>
    <a:srgbClr val="98103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810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7;&#1088;&#1086;&#1077;&#1082;&#1090;%20&#1087;&#1088;&#1077;&#1077;&#1084;&#1089;&#1090;&#1074;&#1077;&#1085;&#1085;&#1086;&#1089;&#1090;&#1100;\&#1056;&#1064;&#1050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1955sv.mskobr.ru/dou_edu/strukturnoe_podrazdelenie_spdo_2/novosti/kruglyj_stol_v_neprinuzhdyonnoj_atmosfere/" TargetMode="External"/><Relationship Id="rId2" Type="http://schemas.openxmlformats.org/officeDocument/2006/relationships/hyperlink" Target="http://sch1955sv.mskobr.ru/dou_edu/strukturnoe_podrazdelenie_spdo_2/novosti/interaktivnoe_roditel_skoe_sobranie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sch1955sv.mskobr.ru/dou_edu/strukturnoe_podrazdelenie_spdo_2/novosti/kruglyj_stol_obuchenie_cherez_ig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h1955sv.mskobr.ru/dou_edu/strukturnoe_podrazdelenie_spdo_2/novosti/preemstvennost/" TargetMode="External"/><Relationship Id="rId2" Type="http://schemas.openxmlformats.org/officeDocument/2006/relationships/hyperlink" Target="http://sch1955sv.mskobr.ru/dou_edu/strukturnoe_podrazdelenie_spdo_2/novosti/otkrytye_zanyatiya_vospitatelej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1702" y="4088674"/>
            <a:ext cx="8203475" cy="48332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Презентацию подготовила: Громова Мария Александровна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32776" y="2405632"/>
            <a:ext cx="46442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ПО 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ПРЕЕМСТВЕННОСТИ</a:t>
            </a:r>
            <a:endParaRPr lang="ru-RU" sz="40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892" y="666206"/>
            <a:ext cx="837329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ГБОУ Школа № 1955</a:t>
            </a:r>
            <a:endParaRPr lang="ru-RU" sz="28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953" y="1058090"/>
            <a:ext cx="8360230" cy="5799909"/>
          </a:xfrm>
        </p:spPr>
        <p:txBody>
          <a:bodyPr>
            <a:normAutofit fontScale="90000"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80008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80008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80008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80008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80008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80008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Реализация </a:t>
            </a:r>
            <a:r>
              <a:rPr lang="ru-RU" sz="3100" b="1" dirty="0" smtClean="0">
                <a:solidFill>
                  <a:srgbClr val="800080"/>
                </a:solidFill>
                <a:latin typeface="Mistral" pitchFamily="66" charset="0"/>
              </a:rPr>
              <a:t> </a:t>
            </a:r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преемственности по развитию  взаимосвязанной работы педагогов</a:t>
            </a:r>
            <a:b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</a:br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дошкольного </a:t>
            </a:r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и </a:t>
            </a:r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школьного этапа обучения  в образовательном комплексе </a:t>
            </a:r>
            <a:r>
              <a:rPr lang="ru-RU" sz="3600" b="1" smtClean="0">
                <a:solidFill>
                  <a:srgbClr val="800080"/>
                </a:solidFill>
                <a:latin typeface="Mistral" pitchFamily="66" charset="0"/>
              </a:rPr>
              <a:t>ГБОУ Школа № 1955</a:t>
            </a:r>
            <a:r>
              <a:rPr lang="ru-RU" sz="1600" b="1" dirty="0" smtClean="0">
                <a:solidFill>
                  <a:srgbClr val="D60093"/>
                </a:solidFill>
              </a:rPr>
              <a:t/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/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  <a:latin typeface="Arial Black" pitchFamily="34" charset="0"/>
              </a:rPr>
              <a:t> </a:t>
            </a:r>
            <a:r>
              <a:rPr lang="ru-RU" sz="1600" b="1" dirty="0" smtClean="0">
                <a:solidFill>
                  <a:srgbClr val="660404"/>
                </a:solidFill>
              </a:rPr>
              <a:t>Цель: </a:t>
            </a:r>
            <a:r>
              <a:rPr lang="ru-RU" sz="1600" b="1" dirty="0" smtClean="0">
                <a:solidFill>
                  <a:srgbClr val="D60093"/>
                </a:solidFill>
              </a:rPr>
              <a:t>Создание единого образовательного пространства, с целью увеличения возможностей по. реализации своего потенциала воспитанником-учеником.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660404"/>
                </a:solidFill>
              </a:rPr>
              <a:t>Задача:             </a:t>
            </a:r>
            <a:r>
              <a:rPr lang="ru-RU" sz="1600" b="1" dirty="0" smtClean="0">
                <a:solidFill>
                  <a:srgbClr val="D60093"/>
                </a:solidFill>
              </a:rPr>
              <a:t>Создание единой </a:t>
            </a:r>
            <a:r>
              <a:rPr lang="ru-RU" sz="1600" b="1" u="sng" dirty="0" smtClean="0">
                <a:solidFill>
                  <a:srgbClr val="D60093"/>
                </a:solidFill>
              </a:rPr>
              <a:t>команды</a:t>
            </a:r>
            <a:r>
              <a:rPr lang="ru-RU" sz="1600" b="1" dirty="0" smtClean="0">
                <a:solidFill>
                  <a:srgbClr val="D60093"/>
                </a:solidFill>
              </a:rPr>
              <a:t> педагогов комплекса: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а) уход от скептического отношения к работе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    воспитатель        учитель, через изучение, понимание и принятие на </a:t>
            </a:r>
            <a:r>
              <a:rPr lang="ru-RU" sz="1600" b="1" u="sng" dirty="0" smtClean="0">
                <a:solidFill>
                  <a:srgbClr val="D60093"/>
                </a:solidFill>
              </a:rPr>
              <a:t>личном практическом опыте</a:t>
            </a:r>
            <a:r>
              <a:rPr lang="ru-RU" sz="1600" b="1" dirty="0" smtClean="0">
                <a:solidFill>
                  <a:srgbClr val="D60093"/>
                </a:solidFill>
              </a:rPr>
              <a:t> специфики и структуры образовательной деятельности каждого из педагогов дошкольного и школьного образования.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б) развитие чувства </a:t>
            </a:r>
            <a:r>
              <a:rPr lang="ru-RU" sz="1600" b="1" dirty="0" err="1" smtClean="0">
                <a:solidFill>
                  <a:srgbClr val="D60093"/>
                </a:solidFill>
              </a:rPr>
              <a:t>эмпатии</a:t>
            </a:r>
            <a:r>
              <a:rPr lang="ru-RU" sz="1600" b="1" dirty="0" smtClean="0">
                <a:solidFill>
                  <a:srgbClr val="D60093"/>
                </a:solidFill>
              </a:rPr>
              <a:t> к работе друг друга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в) расширение представлений и практических знаний в области возрастных особенностей детей в современном этапе образования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г) обмен практическим опытом в подходе к детям, испытывающие трудности при обучении и воспитании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</a:t>
            </a:r>
            <a:r>
              <a:rPr lang="ru-RU" sz="1600" b="1" dirty="0" err="1" smtClean="0">
                <a:solidFill>
                  <a:srgbClr val="D60093"/>
                </a:solidFill>
              </a:rPr>
              <a:t>д</a:t>
            </a:r>
            <a:r>
              <a:rPr lang="ru-RU" sz="1600" b="1" dirty="0" smtClean="0">
                <a:solidFill>
                  <a:srgbClr val="D60093"/>
                </a:solidFill>
              </a:rPr>
              <a:t>) совместная работа в проектной деятельности </a:t>
            </a:r>
            <a:r>
              <a:rPr lang="ru-RU" sz="1600" b="1" dirty="0" smtClean="0">
                <a:solidFill>
                  <a:srgbClr val="660404"/>
                </a:solidFill>
              </a:rPr>
              <a:t/>
            </a:r>
            <a:br>
              <a:rPr lang="ru-RU" sz="1600" b="1" dirty="0" smtClean="0">
                <a:solidFill>
                  <a:srgbClr val="660404"/>
                </a:solidFill>
              </a:rPr>
            </a:br>
            <a:r>
              <a:rPr lang="ru-RU" sz="1600" b="1" dirty="0" smtClean="0">
                <a:solidFill>
                  <a:srgbClr val="660404"/>
                </a:solidFill>
              </a:rPr>
              <a:t>Эффективность (практическая значимость): </a:t>
            </a:r>
            <a:r>
              <a:rPr lang="ru-RU" sz="1600" b="1" dirty="0" smtClean="0">
                <a:solidFill>
                  <a:srgbClr val="D60093"/>
                </a:solidFill>
              </a:rPr>
              <a:t/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Сплоченный коллектив - высокие результаты работы :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-повышение положительного процента адаптационного периода </a:t>
            </a:r>
            <a:r>
              <a:rPr lang="ru-RU" sz="1600" b="1" dirty="0" err="1" smtClean="0">
                <a:solidFill>
                  <a:srgbClr val="D60093"/>
                </a:solidFill>
              </a:rPr>
              <a:t>подготовишек</a:t>
            </a:r>
            <a:r>
              <a:rPr lang="ru-RU" sz="1600" b="1" dirty="0" smtClean="0">
                <a:solidFill>
                  <a:srgbClr val="D60093"/>
                </a:solidFill>
              </a:rPr>
              <a:t> - первоклассников.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-заинтересованность родителей остаться в комплексе.   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              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660404"/>
                </a:solidFill>
              </a:rPr>
              <a:t>Этапы реализации:     </a:t>
            </a:r>
            <a:r>
              <a:rPr lang="ru-RU" sz="1600" b="1" dirty="0" smtClean="0">
                <a:solidFill>
                  <a:srgbClr val="D60093"/>
                </a:solidFill>
              </a:rPr>
              <a:t>1. Совместная административная работа в обсуждении реализации этого  проекта  дошкольных и школьных отделений.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/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              2. Проведение </a:t>
            </a:r>
            <a:r>
              <a:rPr lang="ru-RU" sz="1600" b="1" dirty="0" err="1" smtClean="0">
                <a:solidFill>
                  <a:srgbClr val="D60093"/>
                </a:solidFill>
              </a:rPr>
              <a:t>пед.советов</a:t>
            </a:r>
            <a:r>
              <a:rPr lang="ru-RU" sz="1600" b="1" dirty="0" smtClean="0">
                <a:solidFill>
                  <a:srgbClr val="D60093"/>
                </a:solidFill>
              </a:rPr>
              <a:t>. Выбор педагогов, </a:t>
            </a:r>
            <a:r>
              <a:rPr lang="ru-RU" sz="1600" b="1" u="sng" dirty="0" smtClean="0">
                <a:solidFill>
                  <a:srgbClr val="D60093"/>
                </a:solidFill>
              </a:rPr>
              <a:t>добровольно согласившихся</a:t>
            </a:r>
            <a:r>
              <a:rPr lang="ru-RU" sz="1600" b="1" dirty="0" smtClean="0">
                <a:solidFill>
                  <a:srgbClr val="D60093"/>
                </a:solidFill>
              </a:rPr>
              <a:t> участвовать в проекте.  </a:t>
            </a:r>
            <a:br>
              <a:rPr lang="ru-RU" sz="1600" b="1" dirty="0" smtClean="0">
                <a:solidFill>
                  <a:srgbClr val="D60093"/>
                </a:solidFill>
              </a:rPr>
            </a:br>
            <a:r>
              <a:rPr lang="ru-RU" sz="1600" b="1" dirty="0" smtClean="0">
                <a:solidFill>
                  <a:srgbClr val="D60093"/>
                </a:solidFill>
              </a:rPr>
              <a:t>                                         3. Знакомство со спецификой и структурой педагогической деятельности воспитателей и учителей. Обмен опытом. 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i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3056711" y="2769326"/>
            <a:ext cx="261256" cy="1"/>
          </a:xfrm>
          <a:prstGeom prst="straightConnector1">
            <a:avLst/>
          </a:prstGeom>
          <a:ln>
            <a:solidFill>
              <a:srgbClr val="98103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1435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800080"/>
                </a:solidFill>
                <a:latin typeface="Mistral" pitchFamily="66" charset="0"/>
              </a:rPr>
              <a:t>ЭТАПЫ </a:t>
            </a:r>
            <a:r>
              <a:rPr lang="ru-RU" b="1" dirty="0" smtClean="0">
                <a:solidFill>
                  <a:srgbClr val="800080"/>
                </a:solidFill>
                <a:latin typeface="Mistral" pitchFamily="66" charset="0"/>
              </a:rPr>
              <a:t>РЕАЛИЗАЦИИ </a:t>
            </a:r>
            <a:br>
              <a:rPr lang="ru-RU" b="1" dirty="0" smtClean="0">
                <a:solidFill>
                  <a:srgbClr val="800080"/>
                </a:solidFill>
                <a:latin typeface="Mistral" pitchFamily="66" charset="0"/>
              </a:rPr>
            </a:br>
            <a:r>
              <a:rPr lang="ru-RU" b="1" dirty="0" smtClean="0">
                <a:solidFill>
                  <a:srgbClr val="800080"/>
                </a:solidFill>
                <a:latin typeface="Mistral" pitchFamily="66" charset="0"/>
              </a:rPr>
              <a:t>2016-2017; 2017-2018 учебные года</a:t>
            </a:r>
            <a:endParaRPr lang="ru-RU" b="1" dirty="0">
              <a:solidFill>
                <a:srgbClr val="800080"/>
              </a:solidFill>
              <a:latin typeface="Mistral" pitchFamily="66" charset="0"/>
            </a:endParaRPr>
          </a:p>
        </p:txBody>
      </p:sp>
      <p:pic>
        <p:nvPicPr>
          <p:cNvPr id="5" name="Содержимое 4" descr="протокол к.с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831" t="9907" r="5501" b="14847"/>
          <a:stretch>
            <a:fillRect/>
          </a:stretch>
        </p:blipFill>
        <p:spPr>
          <a:xfrm rot="312474">
            <a:off x="4291639" y="1812385"/>
            <a:ext cx="4732765" cy="2850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 rot="21330123">
            <a:off x="719409" y="1644983"/>
            <a:ext cx="3524398" cy="4426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512923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80"/>
                </a:solidFill>
                <a:latin typeface="Mistral" pitchFamily="66" charset="0"/>
              </a:rPr>
              <a:t>Проведение общего педагогического </a:t>
            </a:r>
            <a:r>
              <a:rPr lang="ru-RU" sz="2800" b="1" dirty="0" smtClean="0">
                <a:solidFill>
                  <a:srgbClr val="800080"/>
                </a:solidFill>
                <a:latin typeface="Mistral" pitchFamily="66" charset="0"/>
              </a:rPr>
              <a:t>совета </a:t>
            </a:r>
            <a:r>
              <a:rPr lang="ru-RU" sz="2800" b="1" dirty="0" smtClean="0">
                <a:solidFill>
                  <a:srgbClr val="800080"/>
                </a:solidFill>
                <a:latin typeface="Mistral" pitchFamily="66" charset="0"/>
              </a:rPr>
              <a:t>дошкольных и школьных отделений  нашего комплекса</a:t>
            </a:r>
            <a:endParaRPr lang="ru-RU" sz="2800" b="1" dirty="0">
              <a:solidFill>
                <a:srgbClr val="800080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Сняли видеоролики о выпускниках дошкольных отделений, ставших первоклассниками в ГБОУ Школы № 1955</a:t>
            </a:r>
            <a:endParaRPr lang="ru-RU" sz="3600" b="1" dirty="0">
              <a:solidFill>
                <a:srgbClr val="800080"/>
              </a:solidFill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rgbClr val="D60093"/>
                </a:solidFill>
                <a:latin typeface="Mistral" pitchFamily="66" charset="0"/>
              </a:rPr>
              <a:t>Цель съемки- </a:t>
            </a:r>
            <a:r>
              <a:rPr lang="ru-RU" sz="3200" dirty="0" smtClean="0">
                <a:solidFill>
                  <a:srgbClr val="D60093"/>
                </a:solidFill>
                <a:latin typeface="Mistral" pitchFamily="66" charset="0"/>
              </a:rPr>
              <a:t>показать родителям взаимосвязанную работу воспитателей и учителей начальных классов через призму детского восприятия, иначе, говоря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D60093"/>
                </a:solidFill>
                <a:latin typeface="Mistral" pitchFamily="66" charset="0"/>
              </a:rPr>
              <a:t> «Устами младенца глаголет истина»</a:t>
            </a:r>
          </a:p>
          <a:p>
            <a:pPr>
              <a:buNone/>
            </a:pPr>
            <a:r>
              <a:rPr lang="ru-RU" sz="3200" b="1" u="sng" dirty="0" smtClean="0">
                <a:solidFill>
                  <a:srgbClr val="D60093"/>
                </a:solidFill>
                <a:latin typeface="Mistral" pitchFamily="66" charset="0"/>
              </a:rPr>
              <a:t>Ожидания</a:t>
            </a:r>
            <a:r>
              <a:rPr lang="ru-RU" sz="3200" b="1" dirty="0" smtClean="0">
                <a:solidFill>
                  <a:srgbClr val="D60093"/>
                </a:solidFill>
                <a:latin typeface="Mistral" pitchFamily="66" charset="0"/>
              </a:rPr>
              <a:t>-</a:t>
            </a:r>
            <a:r>
              <a:rPr lang="ru-RU" sz="3200" dirty="0" smtClean="0">
                <a:solidFill>
                  <a:srgbClr val="D60093"/>
                </a:solidFill>
                <a:latin typeface="Mistral" pitchFamily="66" charset="0"/>
              </a:rPr>
              <a:t> отзывы детей о дошкольной , новой школьной жизни; о людях их окружающих; о кружках и личных впечатлениях весомее любых рекомендаций и отзывов взрослых людей. Ведь основным лицом учебного процесса является ребенок и среда, окружающая его…</a:t>
            </a:r>
            <a:endParaRPr lang="ru-RU" sz="3200" dirty="0">
              <a:solidFill>
                <a:srgbClr val="D60093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713" y="261258"/>
            <a:ext cx="7886700" cy="940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800080"/>
                </a:solidFill>
                <a:latin typeface="Mistral" pitchFamily="66" charset="0"/>
              </a:rPr>
              <a:t>Видеоролик, снятый ребятами про ребят …</a:t>
            </a:r>
            <a:endParaRPr lang="ru-RU" sz="5400" dirty="0">
              <a:solidFill>
                <a:srgbClr val="800080"/>
              </a:solidFill>
              <a:latin typeface="Mistral" pitchFamily="66" charset="0"/>
            </a:endParaRPr>
          </a:p>
        </p:txBody>
      </p:sp>
      <p:pic>
        <p:nvPicPr>
          <p:cNvPr id="4" name="РШК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18903" y="1528354"/>
            <a:ext cx="7785463" cy="51337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56565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 Практический опыт совместная работа педагогов-психологов дошкольных и школьных отделений с родителями</a:t>
            </a:r>
            <a:endParaRPr lang="ru-RU" sz="3600" b="1" dirty="0">
              <a:solidFill>
                <a:srgbClr val="800080"/>
              </a:solidFill>
              <a:latin typeface="Mistral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155" y="2405632"/>
            <a:ext cx="74327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http://sch1955sv.mskobr.ru/dou_edu/strukturnoe_podrazdelenie_spdo_2/novosti/interaktivnoe_roditel_skoe_sobranie</a:t>
            </a:r>
            <a:r>
              <a:rPr lang="en-US" b="1" dirty="0" smtClean="0">
                <a:hlinkClick r:id="rId2"/>
              </a:rPr>
              <a:t>/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9533" y="3698855"/>
            <a:ext cx="73282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hlinkClick r:id="rId3"/>
              </a:rPr>
              <a:t>http://sch1955sv.mskobr.ru/dou_edu/strukturnoe_podrazdelenie_spdo_2/novosti/kruglyj_stol_v_neprinuzhdyonnoj_atmosfere/</a:t>
            </a:r>
            <a:r>
              <a:rPr lang="ru-RU" b="1" dirty="0" smtClean="0"/>
              <a:t> 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u="sng" dirty="0" smtClean="0">
                <a:hlinkClick r:id="rId4"/>
              </a:rPr>
              <a:t>http://sch1955sv.mskobr.ru/dou_edu/strukturnoe_podrazdelenie_spdo_2/novosti/kruglyj_stol_obuchenie_cherez_igru/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410" y="561069"/>
            <a:ext cx="796671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Mistral" pitchFamily="66" charset="0"/>
              </a:rPr>
              <a:t>Знакомство со спецификой и структурой педагогической деятельности воспитателей и учителей. Обмен опытом.</a:t>
            </a:r>
            <a:endParaRPr lang="ru-RU" sz="3600" b="1" dirty="0">
              <a:solidFill>
                <a:srgbClr val="800080"/>
              </a:solidFill>
              <a:latin typeface="Mistral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0788" y="4521815"/>
            <a:ext cx="7511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http://sch1955sv.mskobr.ru/dou_edu/strukturnoe_podrazdelenie_spdo_2/novosti/otkrytye_zanyatiya_vospitatelej</a:t>
            </a:r>
            <a:r>
              <a:rPr lang="en-US" b="1" dirty="0" smtClean="0">
                <a:hlinkClick r:id="rId2"/>
              </a:rPr>
              <a:t>/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8537" y="2862832"/>
            <a:ext cx="7341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3"/>
              </a:rPr>
              <a:t>http://sch1955sv.mskobr.ru/dou_edu/strukturnoe_podrazdelenie_spdo_2/novosti/preemstvennost</a:t>
            </a:r>
            <a:r>
              <a:rPr lang="en-US" b="1" dirty="0" smtClean="0">
                <a:hlinkClick r:id="rId3"/>
              </a:rPr>
              <a:t>/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159</Words>
  <Application>Microsoft Office PowerPoint</Application>
  <PresentationFormat>Экран (4:3)</PresentationFormat>
  <Paragraphs>22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  Реализация  преемственности по развитию  взаимосвязанной работы педагогов дошкольного и школьного этапа обучения  в образовательном комплексе ГБОУ Школа № 1955   Цель: Создание единого образовательного пространства, с целью увеличения возможностей по. реализации своего потенциала воспитанником-учеником. Задача:             Создание единой команды педагогов комплекса:                            а) уход от скептического отношения к работе                                воспитатель        учитель, через изучение, понимание и принятие на личном практическом опыте специфики и структуры образовательной деятельности каждого из педагогов дошкольного и школьного образования.                            б) развитие чувства эмпатии к работе друг друга                            в) расширение представлений и практических знаний в области возрастных особенностей детей в современном этапе образования                            г) обмен практическим опытом в подходе к детям, испытывающие трудности при обучении и воспитании                            д) совместная работа в проектной деятельности  Эффективность (практическая значимость):  Сплоченный коллектив - высокие результаты работы : -повышение положительного процента адаптационного периода подготовишек - первоклассников. -заинтересованность родителей остаться в комплексе.                                              Этапы реализации:     1. Совместная административная работа в обсуждении реализации этого  проекта  дошкольных и школьных отделений.                                           2. Проведение пед.советов. Выбор педагогов, добровольно согласившихся участвовать в проекте.                                            3. Знакомство со спецификой и структурой педагогической деятельности воспитателей и учителей. Обмен опытом.     </vt:lpstr>
      <vt:lpstr>ЭТАПЫ РЕАЛИЗАЦИИ  2016-2017; 2017-2018 учебные года</vt:lpstr>
      <vt:lpstr>Сняли видеоролики о выпускниках дошкольных отделений, ставших первоклассниками в ГБОУ Школы № 1955</vt:lpstr>
      <vt:lpstr>Видеоролик, снятый ребятами про ребят …</vt:lpstr>
      <vt:lpstr> Практический опыт совместная работа педагогов-психологов дошкольных и школьных отделений с родителями</vt:lpstr>
      <vt:lpstr>Знакомство со спецификой и структурой педагогической деятельности воспитателей и учителей. Обмен опытом.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Olga</cp:lastModifiedBy>
  <cp:revision>83</cp:revision>
  <dcterms:created xsi:type="dcterms:W3CDTF">2014-11-21T11:00:06Z</dcterms:created>
  <dcterms:modified xsi:type="dcterms:W3CDTF">2018-06-08T13:43:12Z</dcterms:modified>
</cp:coreProperties>
</file>