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9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0A7B8E-B7F6-481E-B964-25924D72EB6C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2D9E42-0DCF-4EFF-9CA9-E1D929B8E1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578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Соседи числа</a:t>
            </a:r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DB6323-FD6E-460E-9DBE-F0522F285D1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868" y="1500174"/>
            <a:ext cx="5100646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3714752"/>
            <a:ext cx="518635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88B0B-8F2A-485A-B737-46708D97AD38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F2418-ED2A-4532-A2DB-97A9E349E5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6E559-40D9-48C6-9093-98161CC579FF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A6352-C26C-4788-BC01-85B9BAB10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8FE80-7B5A-4A45-9837-1CD0E6A53325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A51A7-2517-41E8-8398-FF2EE17431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8604E-39D2-480E-A94D-4389C1D03F0F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F9E27-3431-48AF-9AE1-1C660BA46A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12A8D-E8DB-44C5-946A-0BAC2DE04C15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C7649-B9FB-4381-9437-60E5FE758A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2793A-6974-4746-BB5B-0CF7DAFA8E07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D95F9-8E80-481D-A8AF-0E32280557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CBAAB-316E-425D-BC05-5B8B1ABB16DF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9F55E-7667-43BD-A591-ADE922933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90503-BD83-4E19-A34D-8599A381B22E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250F9-4711-425A-81F5-C9377B4AB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62C61-4F67-497D-A8B5-1852D130DCE5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23549-4FA4-44F6-8811-6B3576579B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468AC-3745-4B2E-BBEA-09F65DAFD669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B33E9-DE3C-4B42-BF62-9D7B8D526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361CA-2362-4F53-AC52-B1D4615533B4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A221F-3B3F-4F97-B695-FD6883523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796CE3-457E-49D3-AF7C-FE009D05CB9E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D8CCE5-38DE-432C-9F1D-67208B0B6D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 spc="50">
          <a:ln w="11430"/>
          <a:gradFill>
            <a:gsLst>
              <a:gs pos="25000">
                <a:schemeClr val="accent2">
                  <a:satMod val="155000"/>
                </a:schemeClr>
              </a:gs>
              <a:gs pos="100000">
                <a:schemeClr val="accent2">
                  <a:shade val="45000"/>
                  <a:satMod val="165000"/>
                </a:schemeClr>
              </a:gs>
            </a:gsLst>
            <a:lin ang="5400000"/>
          </a:gra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0.png"/><Relationship Id="rId2" Type="http://schemas.openxmlformats.org/officeDocument/2006/relationships/audio" Target="file:///F:\&#1085;&#1077;&#1090;.mp3" TargetMode="External"/><Relationship Id="rId1" Type="http://schemas.openxmlformats.org/officeDocument/2006/relationships/audio" Target="file:///F:\&#1091;&#1088;&#1072;.mp3" TargetMode="Externa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&#1052;&#1072;&#1090;&#1077;&#1084;&#1072;&#1090;&#1080;&#1082;&#1072;/&#1050;&#1072;&#1089;&#1089;&#1072;%20&#1082;&#1072;&#1088;&#1090;&#1080;&#1085;&#1086;&#1082;.SWF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Числа от 1 до 9</a:t>
            </a:r>
            <a:endParaRPr lang="ru-RU" dirty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6600" b="1" dirty="0" smtClean="0">
                <a:latin typeface="Arial" charset="0"/>
                <a:cs typeface="Arial" charset="0"/>
              </a:rPr>
              <a:t>1  2  3  4  5  6  7  8  9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парус задача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476250"/>
            <a:ext cx="5822950" cy="388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625" y="4572000"/>
            <a:ext cx="1928813" cy="13573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+ 1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71750" y="4786313"/>
            <a:ext cx="1928813" cy="1357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+ 2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14875" y="5000625"/>
            <a:ext cx="1928813" cy="13573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4 - 2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929438" y="4500563"/>
            <a:ext cx="1928812" cy="1357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+ 1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88" y="500063"/>
            <a:ext cx="2786062" cy="228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3214688" y="1428750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57750" y="500063"/>
            <a:ext cx="2786063" cy="228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786438" y="1357313"/>
            <a:ext cx="785812" cy="642937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Куб 7"/>
          <p:cNvSpPr/>
          <p:nvPr/>
        </p:nvSpPr>
        <p:spPr>
          <a:xfrm>
            <a:off x="214313" y="3357563"/>
            <a:ext cx="2786062" cy="2428875"/>
          </a:xfrm>
          <a:prstGeom prst="cube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072188" y="3000375"/>
            <a:ext cx="2786062" cy="228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296" name="TextBox 12"/>
          <p:cNvSpPr txBox="1">
            <a:spLocks noChangeArrowheads="1"/>
          </p:cNvSpPr>
          <p:nvPr/>
        </p:nvSpPr>
        <p:spPr bwMode="auto">
          <a:xfrm>
            <a:off x="6072188" y="2928938"/>
            <a:ext cx="2643187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0" b="1"/>
              <a:t>3</a:t>
            </a:r>
          </a:p>
        </p:txBody>
      </p:sp>
      <p:sp>
        <p:nvSpPr>
          <p:cNvPr id="15" name="Овал 14"/>
          <p:cNvSpPr/>
          <p:nvPr/>
        </p:nvSpPr>
        <p:spPr>
          <a:xfrm>
            <a:off x="4000500" y="207168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2357438" y="7143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6572250" y="1928813"/>
            <a:ext cx="785813" cy="642937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5000625" y="714375"/>
            <a:ext cx="785813" cy="642938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357188" y="407193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1071563" y="4572000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1643063" y="5143500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2304" name="Рисунок 23" descr="jagod0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25" y="3214688"/>
            <a:ext cx="2540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1"/>
          <p:cNvSpPr txBox="1">
            <a:spLocks noChangeArrowheads="1"/>
          </p:cNvSpPr>
          <p:nvPr/>
        </p:nvSpPr>
        <p:spPr bwMode="auto">
          <a:xfrm>
            <a:off x="500063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285875" y="642938"/>
            <a:ext cx="642938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2</a:t>
            </a:r>
          </a:p>
        </p:txBody>
      </p:sp>
      <p:sp>
        <p:nvSpPr>
          <p:cNvPr id="13316" name="TextBox 14"/>
          <p:cNvSpPr txBox="1">
            <a:spLocks noChangeArrowheads="1"/>
          </p:cNvSpPr>
          <p:nvPr/>
        </p:nvSpPr>
        <p:spPr bwMode="auto">
          <a:xfrm>
            <a:off x="2071688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857500" y="642938"/>
            <a:ext cx="642938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4</a:t>
            </a:r>
          </a:p>
        </p:txBody>
      </p:sp>
      <p:sp>
        <p:nvSpPr>
          <p:cNvPr id="13318" name="TextBox 16"/>
          <p:cNvSpPr txBox="1">
            <a:spLocks noChangeArrowheads="1"/>
          </p:cNvSpPr>
          <p:nvPr/>
        </p:nvSpPr>
        <p:spPr bwMode="auto">
          <a:xfrm>
            <a:off x="3643313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5</a:t>
            </a:r>
          </a:p>
        </p:txBody>
      </p:sp>
      <p:sp>
        <p:nvSpPr>
          <p:cNvPr id="13319" name="TextBox 17"/>
          <p:cNvSpPr txBox="1">
            <a:spLocks noChangeArrowheads="1"/>
          </p:cNvSpPr>
          <p:nvPr/>
        </p:nvSpPr>
        <p:spPr bwMode="auto">
          <a:xfrm>
            <a:off x="4429125" y="642938"/>
            <a:ext cx="642938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6</a:t>
            </a:r>
          </a:p>
        </p:txBody>
      </p:sp>
      <p:sp>
        <p:nvSpPr>
          <p:cNvPr id="13320" name="TextBox 18"/>
          <p:cNvSpPr txBox="1">
            <a:spLocks noChangeArrowheads="1"/>
          </p:cNvSpPr>
          <p:nvPr/>
        </p:nvSpPr>
        <p:spPr bwMode="auto">
          <a:xfrm>
            <a:off x="5214938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7</a:t>
            </a:r>
          </a:p>
        </p:txBody>
      </p:sp>
      <p:sp>
        <p:nvSpPr>
          <p:cNvPr id="13321" name="TextBox 19"/>
          <p:cNvSpPr txBox="1">
            <a:spLocks noChangeArrowheads="1"/>
          </p:cNvSpPr>
          <p:nvPr/>
        </p:nvSpPr>
        <p:spPr bwMode="auto">
          <a:xfrm>
            <a:off x="6000750" y="642938"/>
            <a:ext cx="642938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8</a:t>
            </a:r>
          </a:p>
        </p:txBody>
      </p:sp>
      <p:sp>
        <p:nvSpPr>
          <p:cNvPr id="13322" name="TextBox 20"/>
          <p:cNvSpPr txBox="1">
            <a:spLocks noChangeArrowheads="1"/>
          </p:cNvSpPr>
          <p:nvPr/>
        </p:nvSpPr>
        <p:spPr bwMode="auto">
          <a:xfrm>
            <a:off x="6786563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9</a:t>
            </a:r>
          </a:p>
        </p:txBody>
      </p:sp>
      <p:sp>
        <p:nvSpPr>
          <p:cNvPr id="13323" name="TextBox 21"/>
          <p:cNvSpPr txBox="1">
            <a:spLocks noChangeArrowheads="1"/>
          </p:cNvSpPr>
          <p:nvPr/>
        </p:nvSpPr>
        <p:spPr bwMode="auto">
          <a:xfrm>
            <a:off x="7572375" y="642938"/>
            <a:ext cx="1071563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10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00034" y="4071942"/>
            <a:ext cx="5357850" cy="101566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/>
              <a:t>последующее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28596" y="2285992"/>
            <a:ext cx="5357850" cy="101566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/>
              <a:t>предыдущее</a:t>
            </a:r>
          </a:p>
        </p:txBody>
      </p:sp>
      <p:pic>
        <p:nvPicPr>
          <p:cNvPr id="13330" name="Рисунок 24" descr="567bb4f58ae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63" y="4071938"/>
            <a:ext cx="1916112" cy="212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285720" y="571480"/>
            <a:ext cx="8501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/>
              <a:t>Найдите </a:t>
            </a:r>
            <a:r>
              <a:rPr lang="ru-RU" sz="3200" dirty="0" smtClean="0"/>
              <a:t>картинку, </a:t>
            </a:r>
            <a:r>
              <a:rPr lang="ru-RU" sz="3200" dirty="0"/>
              <a:t>соответствующую  числу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86116" y="1428736"/>
            <a:ext cx="2259013" cy="1973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3286116" y="1071546"/>
            <a:ext cx="214312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0" b="1"/>
              <a:t>3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00438" y="3857625"/>
            <a:ext cx="2214562" cy="2071688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357938" y="2214563"/>
            <a:ext cx="2214562" cy="2071687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625" y="4357688"/>
            <a:ext cx="2214563" cy="2071687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" name="Рисунок 11" descr="Monkey19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90925" y="4143375"/>
            <a:ext cx="2005013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gvozd19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303675">
            <a:off x="6587332" y="2056606"/>
            <a:ext cx="1905000" cy="250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klubn06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4357688"/>
            <a:ext cx="22225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ур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-714375" y="4857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н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9715500" y="6215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н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9572625" y="7143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>
                <p:cTn id="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" fill="hold">
                      <p:stCondLst>
                        <p:cond delay="0"/>
                      </p:stCondLst>
                      <p:childTnLst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19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773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773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714375" y="714375"/>
            <a:ext cx="600075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 b="1"/>
              <a:t>1   </a:t>
            </a:r>
            <a:r>
              <a:rPr lang="ru-RU" sz="9600" b="1">
                <a:solidFill>
                  <a:schemeClr val="tx2"/>
                </a:solidFill>
              </a:rPr>
              <a:t>2</a:t>
            </a:r>
            <a:r>
              <a:rPr lang="ru-RU" sz="11000" b="1">
                <a:solidFill>
                  <a:srgbClr val="FF0000"/>
                </a:solidFill>
              </a:rPr>
              <a:t>  3</a:t>
            </a:r>
          </a:p>
        </p:txBody>
      </p:sp>
      <p:sp>
        <p:nvSpPr>
          <p:cNvPr id="5" name="Дуга 4"/>
          <p:cNvSpPr/>
          <p:nvPr/>
        </p:nvSpPr>
        <p:spPr>
          <a:xfrm rot="10800000">
            <a:off x="2786063" y="1928813"/>
            <a:ext cx="1646237" cy="1357312"/>
          </a:xfrm>
          <a:prstGeom prst="arc">
            <a:avLst>
              <a:gd name="adj1" fmla="val 11008724"/>
              <a:gd name="adj2" fmla="val 288510"/>
            </a:avLst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364" name="TextBox 19"/>
          <p:cNvSpPr txBox="1">
            <a:spLocks noChangeArrowheads="1"/>
          </p:cNvSpPr>
          <p:nvPr/>
        </p:nvSpPr>
        <p:spPr bwMode="auto">
          <a:xfrm>
            <a:off x="2928938" y="3357563"/>
            <a:ext cx="12858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/>
              <a:t>+1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643563" y="2643188"/>
            <a:ext cx="1428750" cy="12858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7072313" y="2643188"/>
            <a:ext cx="1428750" cy="12858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29" name="Равнобедренный треугольник 28"/>
          <p:cNvSpPr/>
          <p:nvPr/>
        </p:nvSpPr>
        <p:spPr>
          <a:xfrm>
            <a:off x="5572125" y="1714500"/>
            <a:ext cx="3000375" cy="928688"/>
          </a:xfrm>
          <a:prstGeom prst="triangle">
            <a:avLst>
              <a:gd name="adj" fmla="val 50534"/>
            </a:avLst>
          </a:prstGeom>
          <a:solidFill>
            <a:srgbClr val="00B05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6643688" y="1857375"/>
            <a:ext cx="928687" cy="714375"/>
          </a:xfrm>
          <a:prstGeom prst="ellipse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369" name="TextBox 30"/>
          <p:cNvSpPr txBox="1">
            <a:spLocks noChangeArrowheads="1"/>
          </p:cNvSpPr>
          <p:nvPr/>
        </p:nvSpPr>
        <p:spPr bwMode="auto">
          <a:xfrm>
            <a:off x="6858000" y="1857375"/>
            <a:ext cx="4286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/>
              <a:t>3</a:t>
            </a:r>
          </a:p>
        </p:txBody>
      </p:sp>
      <p:sp>
        <p:nvSpPr>
          <p:cNvPr id="15370" name="TextBox 31"/>
          <p:cNvSpPr txBox="1">
            <a:spLocks noChangeArrowheads="1"/>
          </p:cNvSpPr>
          <p:nvPr/>
        </p:nvSpPr>
        <p:spPr bwMode="auto">
          <a:xfrm>
            <a:off x="5643563" y="2643188"/>
            <a:ext cx="14287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0" b="1"/>
              <a:t>2</a:t>
            </a:r>
          </a:p>
        </p:txBody>
      </p:sp>
      <p:sp>
        <p:nvSpPr>
          <p:cNvPr id="23" name="Овал 22"/>
          <p:cNvSpPr/>
          <p:nvPr/>
        </p:nvSpPr>
        <p:spPr>
          <a:xfrm>
            <a:off x="4572000" y="2214563"/>
            <a:ext cx="285750" cy="285750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7" name="Овал 36"/>
          <p:cNvSpPr/>
          <p:nvPr/>
        </p:nvSpPr>
        <p:spPr>
          <a:xfrm>
            <a:off x="3786188" y="2214563"/>
            <a:ext cx="285750" cy="285750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8" name="Овал 37"/>
          <p:cNvSpPr/>
          <p:nvPr/>
        </p:nvSpPr>
        <p:spPr>
          <a:xfrm>
            <a:off x="4143375" y="2214563"/>
            <a:ext cx="285750" cy="285750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9" name="Овал 38"/>
          <p:cNvSpPr/>
          <p:nvPr/>
        </p:nvSpPr>
        <p:spPr>
          <a:xfrm>
            <a:off x="1000125" y="2286000"/>
            <a:ext cx="285750" cy="285750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0" name="Овал 39"/>
          <p:cNvSpPr/>
          <p:nvPr/>
        </p:nvSpPr>
        <p:spPr>
          <a:xfrm>
            <a:off x="2857500" y="2143125"/>
            <a:ext cx="285750" cy="285750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2357438" y="2143125"/>
            <a:ext cx="285750" cy="285750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643563" y="3929063"/>
            <a:ext cx="1428750" cy="12858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7072313" y="3929063"/>
            <a:ext cx="1428750" cy="12858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46" name="Равнобедренный треугольник 45"/>
          <p:cNvSpPr/>
          <p:nvPr/>
        </p:nvSpPr>
        <p:spPr>
          <a:xfrm>
            <a:off x="571500" y="4071938"/>
            <a:ext cx="3571875" cy="1357312"/>
          </a:xfrm>
          <a:prstGeom prst="triangle">
            <a:avLst/>
          </a:prstGeom>
          <a:solidFill>
            <a:srgbClr val="FFC000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7" name="Овал 46"/>
          <p:cNvSpPr/>
          <p:nvPr/>
        </p:nvSpPr>
        <p:spPr>
          <a:xfrm>
            <a:off x="2286000" y="3929063"/>
            <a:ext cx="214313" cy="214312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8" name="Овал 47"/>
          <p:cNvSpPr/>
          <p:nvPr/>
        </p:nvSpPr>
        <p:spPr>
          <a:xfrm>
            <a:off x="500063" y="5286375"/>
            <a:ext cx="214312" cy="214313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9" name="Овал 48"/>
          <p:cNvSpPr/>
          <p:nvPr/>
        </p:nvSpPr>
        <p:spPr>
          <a:xfrm>
            <a:off x="4071938" y="5286375"/>
            <a:ext cx="214312" cy="214313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383" name="TextBox 49"/>
          <p:cNvSpPr txBox="1">
            <a:spLocks noChangeArrowheads="1"/>
          </p:cNvSpPr>
          <p:nvPr/>
        </p:nvSpPr>
        <p:spPr bwMode="auto">
          <a:xfrm>
            <a:off x="2214563" y="3429000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2</a:t>
            </a:r>
          </a:p>
        </p:txBody>
      </p:sp>
      <p:sp>
        <p:nvSpPr>
          <p:cNvPr id="15384" name="TextBox 50"/>
          <p:cNvSpPr txBox="1">
            <a:spLocks noChangeArrowheads="1"/>
          </p:cNvSpPr>
          <p:nvPr/>
        </p:nvSpPr>
        <p:spPr bwMode="auto">
          <a:xfrm>
            <a:off x="4357688" y="5000625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3</a:t>
            </a:r>
          </a:p>
        </p:txBody>
      </p:sp>
      <p:sp>
        <p:nvSpPr>
          <p:cNvPr id="15385" name="TextBox 51"/>
          <p:cNvSpPr txBox="1">
            <a:spLocks noChangeArrowheads="1"/>
          </p:cNvSpPr>
          <p:nvPr/>
        </p:nvSpPr>
        <p:spPr bwMode="auto">
          <a:xfrm>
            <a:off x="0" y="5072063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он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428625"/>
            <a:ext cx="2392363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слон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8" y="500063"/>
            <a:ext cx="2392362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слон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0" y="357188"/>
            <a:ext cx="2392363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357438" y="3214688"/>
            <a:ext cx="1285875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chemeClr val="accent6"/>
                </a:solidFill>
                <a:latin typeface="Century Schoolbook" pitchFamily="18" charset="0"/>
                <a:cs typeface="+mn-cs"/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28992" y="3143248"/>
            <a:ext cx="192881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 smtClean="0">
                <a:solidFill>
                  <a:schemeClr val="accent6"/>
                </a:solidFill>
                <a:latin typeface="Century Schoolbook" pitchFamily="18" charset="0"/>
                <a:cs typeface="+mn-cs"/>
              </a:rPr>
              <a:t>+ 1</a:t>
            </a:r>
            <a:endParaRPr lang="ru-RU" sz="8000" b="1" dirty="0">
              <a:solidFill>
                <a:schemeClr val="accent6"/>
              </a:solidFill>
              <a:latin typeface="Century Schoolbook" pitchFamily="18" charset="0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7818" y="3214686"/>
            <a:ext cx="185739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 smtClean="0">
                <a:solidFill>
                  <a:schemeClr val="accent6"/>
                </a:solidFill>
                <a:latin typeface="Century Schoolbook" pitchFamily="18" charset="0"/>
                <a:cs typeface="+mn-cs"/>
              </a:rPr>
              <a:t>= 3</a:t>
            </a:r>
            <a:endParaRPr lang="ru-RU" sz="8000" b="1" dirty="0">
              <a:solidFill>
                <a:schemeClr val="accent6"/>
              </a:solidFill>
              <a:latin typeface="Century Schoolbook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msotw9_temp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88913"/>
            <a:ext cx="6551613" cy="666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AutoShape 5"/>
          <p:cNvSpPr>
            <a:spLocks noChangeArrowheads="1"/>
          </p:cNvSpPr>
          <p:nvPr/>
        </p:nvSpPr>
        <p:spPr bwMode="auto">
          <a:xfrm rot="12872596">
            <a:off x="5003800" y="2205038"/>
            <a:ext cx="865188" cy="153987"/>
          </a:xfrm>
          <a:prstGeom prst="homePlate">
            <a:avLst>
              <a:gd name="adj" fmla="val 140464"/>
            </a:avLst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9" name="WordArt 9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719138" cy="1512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76 -0.01713 C 0.0007 -0.0456 0.01233 -0.07408 0.02639 -0.09745 C 0.04046 -0.12083 0.05764 -0.14028 0.07379 -0.15741 C 0.08994 -0.17454 0.10348 -0.19213 0.12379 -0.2 C 0.1441 -0.20787 0.175 -0.21065 0.19566 -0.20533 C 0.21632 -0.2 0.23629 -0.18333 0.24809 -0.16759 C 0.2599 -0.15185 0.26337 -0.13125 0.26615 -0.11111 C 0.26893 -0.09097 0.27049 -0.07037 0.26476 -0.0463 C 0.25903 -0.02222 0.24809 0.00833 0.23143 0.03403 C 0.21476 0.05972 0.18698 0.08935 0.16476 0.10764 C 0.14254 0.12592 0.11129 0.13727 0.09809 0.14352 C 0.0849 0.14977 0.07761 0.14676 0.08525 0.14514 C 0.09289 0.14352 0.12483 0.13287 0.14428 0.13333 C 0.16372 0.1338 0.18369 0.13588 0.20191 0.14861 C 0.22014 0.16134 0.24237 0.17917 0.2533 0.21018 C 0.26424 0.2412 0.27223 0.29305 0.26737 0.33495 C 0.2625 0.37685 0.24046 0.42569 0.22379 0.46134 C 0.20712 0.49699 0.18941 0.52361 0.16737 0.54861 C 0.14532 0.57361 0.11702 0.60023 0.09167 0.6118 C 0.06632 0.62338 0.03872 0.62245 0.01476 0.61875 C -0.0092 0.61505 -0.03489 0.60555 -0.05191 0.58958 C -0.06892 0.57361 -0.0809 0.54074 -0.08767 0.52292 C -0.09444 0.50509 -0.09201 0.48866 -0.09288 0.48194 " pathEditMode="relative" rAng="0" ptsTypes="aaaaaaaaaaaaaaaaaaaaaaA">
                                      <p:cBhvr>
                                        <p:cTn id="6" dur="5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0" y="2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 descr="http://www.fotokanal.com/images/69/carrot_18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299817">
            <a:off x="-519685" y="2748352"/>
            <a:ext cx="3071834" cy="1235003"/>
          </a:xfrm>
          <a:prstGeom prst="rect">
            <a:avLst/>
          </a:prstGeom>
          <a:noFill/>
        </p:spPr>
      </p:pic>
      <p:pic>
        <p:nvPicPr>
          <p:cNvPr id="4107" name="Picture 11" descr="http://www.fotosnova.ru/gallery/art/pic/pavelmoscow_DSC0104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clrChange>
              <a:clrFrom>
                <a:srgbClr val="F9F6FD"/>
              </a:clrFrom>
              <a:clrTo>
                <a:srgbClr val="F9F6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3000372"/>
            <a:ext cx="3094907" cy="2214578"/>
          </a:xfrm>
          <a:prstGeom prst="rect">
            <a:avLst/>
          </a:prstGeom>
          <a:noFill/>
        </p:spPr>
      </p:pic>
      <p:pic>
        <p:nvPicPr>
          <p:cNvPr id="4109" name="Picture 13" descr="http://900igr.net/datai/eda/Ovoschi-1.files/0009-011-Gorokh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3357562"/>
            <a:ext cx="2244450" cy="1285884"/>
          </a:xfrm>
          <a:prstGeom prst="rect">
            <a:avLst/>
          </a:prstGeom>
          <a:noFill/>
        </p:spPr>
      </p:pic>
      <p:pic>
        <p:nvPicPr>
          <p:cNvPr id="4111" name="Picture 15" descr="http://3.bp.blogspot.com/_XuTQI-8Rm2M/S4Vl3k91NXI/AAAAAAAABHw/fwbpzo3JwZU/s320/%D0%A0%D0%B5%D0%B4%D0%B8%D1%81%D0%BA%D0%B0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2714620"/>
            <a:ext cx="2746449" cy="2428892"/>
          </a:xfrm>
          <a:prstGeom prst="rect">
            <a:avLst/>
          </a:prstGeom>
          <a:noFill/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hlinkClick r:id="rId2" action="ppaction://hlinkfile"/>
          </p:cNvPr>
          <p:cNvSpPr txBox="1">
            <a:spLocks/>
          </p:cNvSpPr>
          <p:nvPr/>
        </p:nvSpPr>
        <p:spPr>
          <a:xfrm>
            <a:off x="500034" y="64291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Учимся складывать</a:t>
            </a:r>
            <a:r>
              <a:rPr kumimoji="0" lang="ru-RU" sz="4400" b="1" i="0" u="none" strike="noStrike" kern="1200" cap="none" spc="50" normalizeH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числа</a:t>
            </a:r>
            <a:endParaRPr kumimoji="0" lang="ru-RU" sz="44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ДЕРЕВЦ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92200" y="1431132"/>
            <a:ext cx="5427133" cy="5804297"/>
          </a:xfrm>
          <a:prstGeom prst="rect">
            <a:avLst/>
          </a:prstGeom>
          <a:noFill/>
        </p:spPr>
      </p:pic>
      <p:pic>
        <p:nvPicPr>
          <p:cNvPr id="19461" name="Picture 5" descr="c2875f6420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98901" y="4832748"/>
            <a:ext cx="5245100" cy="2007394"/>
          </a:xfrm>
          <a:prstGeom prst="rect">
            <a:avLst/>
          </a:prstGeom>
          <a:noFill/>
        </p:spPr>
      </p:pic>
      <p:pic>
        <p:nvPicPr>
          <p:cNvPr id="19462" name="Picture 6" descr="d2bc72b9397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884" y="2294335"/>
            <a:ext cx="973667" cy="594122"/>
          </a:xfrm>
          <a:prstGeom prst="rect">
            <a:avLst/>
          </a:prstGeom>
          <a:noFill/>
        </p:spPr>
      </p:pic>
      <p:pic>
        <p:nvPicPr>
          <p:cNvPr id="19463" name="Picture 7" descr="solna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76451" cy="1064419"/>
          </a:xfrm>
          <a:prstGeom prst="rect">
            <a:avLst/>
          </a:prstGeom>
          <a:noFill/>
        </p:spPr>
      </p:pic>
      <p:sp>
        <p:nvSpPr>
          <p:cNvPr id="19467" name="AutoShape 11" descr="Дранка"/>
          <p:cNvSpPr>
            <a:spLocks noChangeArrowheads="1"/>
          </p:cNvSpPr>
          <p:nvPr/>
        </p:nvSpPr>
        <p:spPr bwMode="auto">
          <a:xfrm>
            <a:off x="4476752" y="2349104"/>
            <a:ext cx="4667249" cy="1077515"/>
          </a:xfrm>
          <a:prstGeom prst="triangle">
            <a:avLst>
              <a:gd name="adj" fmla="val 50000"/>
            </a:avLst>
          </a:prstGeom>
          <a:pattFill prst="shingle">
            <a:fgClr>
              <a:srgbClr val="663300"/>
            </a:fgClr>
            <a:bgClr>
              <a:schemeClr val="bg1"/>
            </a:bgClr>
          </a:patt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4933951" y="3426619"/>
            <a:ext cx="3820583" cy="1028700"/>
          </a:xfrm>
          <a:prstGeom prst="rect">
            <a:avLst/>
          </a:prstGeom>
          <a:solidFill>
            <a:srgbClr val="ECD9C6"/>
          </a:solid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>
            <a:off x="6798734" y="3426619"/>
            <a:ext cx="12700" cy="1028700"/>
          </a:xfrm>
          <a:prstGeom prst="line">
            <a:avLst/>
          </a:prstGeom>
          <a:noFill/>
          <a:ln w="38100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470" name="WordArt 14"/>
          <p:cNvSpPr>
            <a:spLocks noChangeArrowheads="1" noChangeShapeType="1" noTextEdit="1"/>
          </p:cNvSpPr>
          <p:nvPr/>
        </p:nvSpPr>
        <p:spPr bwMode="auto">
          <a:xfrm>
            <a:off x="6396567" y="2511029"/>
            <a:ext cx="774700" cy="84058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Impact"/>
              </a:rPr>
              <a:t>2</a:t>
            </a:r>
          </a:p>
        </p:txBody>
      </p:sp>
      <p:sp>
        <p:nvSpPr>
          <p:cNvPr id="19472" name="WordArt 16"/>
          <p:cNvSpPr>
            <a:spLocks noChangeArrowheads="1" noChangeShapeType="1" noTextEdit="1"/>
          </p:cNvSpPr>
          <p:nvPr/>
        </p:nvSpPr>
        <p:spPr bwMode="auto">
          <a:xfrm>
            <a:off x="5532967" y="3590925"/>
            <a:ext cx="47836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19473" name="WordArt 17"/>
          <p:cNvSpPr>
            <a:spLocks noChangeArrowheads="1" noChangeShapeType="1" noTextEdit="1"/>
          </p:cNvSpPr>
          <p:nvPr/>
        </p:nvSpPr>
        <p:spPr bwMode="auto">
          <a:xfrm>
            <a:off x="7548034" y="3590925"/>
            <a:ext cx="47836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19471" name="Rectangle 15"/>
          <p:cNvSpPr>
            <a:spLocks noChangeArrowheads="1"/>
          </p:cNvSpPr>
          <p:nvPr/>
        </p:nvSpPr>
        <p:spPr bwMode="auto">
          <a:xfrm>
            <a:off x="5340351" y="3537347"/>
            <a:ext cx="1058333" cy="809625"/>
          </a:xfrm>
          <a:prstGeom prst="rect">
            <a:avLst/>
          </a:prstGeom>
          <a:solidFill>
            <a:srgbClr val="ECD9C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6296E-6 2.22222E-6 L 0.40879 0.389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00" y="19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2"/>
                  </p:tgtEl>
                </p:cond>
              </p:nextCondLst>
            </p:seq>
          </p:childTnLst>
        </p:cTn>
      </p:par>
    </p:tnLst>
    <p:bldLst>
      <p:bldP spid="1947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 descr="Дранка"/>
          <p:cNvSpPr>
            <a:spLocks noChangeArrowheads="1"/>
          </p:cNvSpPr>
          <p:nvPr/>
        </p:nvSpPr>
        <p:spPr bwMode="auto">
          <a:xfrm>
            <a:off x="1" y="3105150"/>
            <a:ext cx="5340351" cy="1046560"/>
          </a:xfrm>
          <a:prstGeom prst="triangle">
            <a:avLst>
              <a:gd name="adj" fmla="val 50000"/>
            </a:avLst>
          </a:prstGeom>
          <a:pattFill prst="shingle">
            <a:fgClr>
              <a:srgbClr val="663300"/>
            </a:fgClr>
            <a:bgClr>
              <a:schemeClr val="bg1"/>
            </a:bgClr>
          </a:patt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410634" y="4151710"/>
            <a:ext cx="4436533" cy="2544365"/>
          </a:xfrm>
          <a:prstGeom prst="rect">
            <a:avLst/>
          </a:prstGeom>
          <a:solidFill>
            <a:srgbClr val="ECD9C6"/>
          </a:solid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>
            <a:off x="2546351" y="4151710"/>
            <a:ext cx="0" cy="2544365"/>
          </a:xfrm>
          <a:prstGeom prst="line">
            <a:avLst/>
          </a:prstGeom>
          <a:noFill/>
          <a:ln w="38100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903818" y="4151710"/>
            <a:ext cx="3943349" cy="0"/>
          </a:xfrm>
          <a:prstGeom prst="line">
            <a:avLst/>
          </a:prstGeom>
          <a:noFill/>
          <a:ln w="38100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410634" y="5435204"/>
            <a:ext cx="4436533" cy="0"/>
          </a:xfrm>
          <a:prstGeom prst="line">
            <a:avLst/>
          </a:prstGeom>
          <a:noFill/>
          <a:ln w="38100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12" name="WordArt 8"/>
          <p:cNvSpPr>
            <a:spLocks noChangeArrowheads="1" noChangeShapeType="1" noTextEdit="1"/>
          </p:cNvSpPr>
          <p:nvPr/>
        </p:nvSpPr>
        <p:spPr bwMode="auto">
          <a:xfrm>
            <a:off x="2300817" y="3294460"/>
            <a:ext cx="821267" cy="7608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582C00"/>
                </a:solidFill>
                <a:latin typeface="Impact"/>
              </a:rPr>
              <a:t>3</a:t>
            </a:r>
          </a:p>
        </p:txBody>
      </p:sp>
      <p:sp>
        <p:nvSpPr>
          <p:cNvPr id="21513" name="WordArt 9"/>
          <p:cNvSpPr>
            <a:spLocks noChangeArrowheads="1" noChangeShapeType="1" noTextEdit="1"/>
          </p:cNvSpPr>
          <p:nvPr/>
        </p:nvSpPr>
        <p:spPr bwMode="auto">
          <a:xfrm>
            <a:off x="3323167" y="4400550"/>
            <a:ext cx="658284" cy="7203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21514" name="WordArt 10"/>
          <p:cNvSpPr>
            <a:spLocks noChangeArrowheads="1" noChangeShapeType="1" noTextEdit="1"/>
          </p:cNvSpPr>
          <p:nvPr/>
        </p:nvSpPr>
        <p:spPr bwMode="auto">
          <a:xfrm>
            <a:off x="3450167" y="5673329"/>
            <a:ext cx="575733" cy="7131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21515" name="WordArt 11"/>
          <p:cNvSpPr>
            <a:spLocks noChangeArrowheads="1" noChangeShapeType="1" noTextEdit="1"/>
          </p:cNvSpPr>
          <p:nvPr/>
        </p:nvSpPr>
        <p:spPr bwMode="auto">
          <a:xfrm>
            <a:off x="1115485" y="4400550"/>
            <a:ext cx="527049" cy="7024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21516" name="WordArt 12"/>
          <p:cNvSpPr>
            <a:spLocks noChangeArrowheads="1" noChangeShapeType="1" noTextEdit="1"/>
          </p:cNvSpPr>
          <p:nvPr/>
        </p:nvSpPr>
        <p:spPr bwMode="auto">
          <a:xfrm>
            <a:off x="1231901" y="5720954"/>
            <a:ext cx="658284" cy="6655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3204634" y="5578079"/>
            <a:ext cx="1068917" cy="856059"/>
          </a:xfrm>
          <a:prstGeom prst="rect">
            <a:avLst/>
          </a:prstGeom>
          <a:solidFill>
            <a:srgbClr val="ECD9C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3227918" y="4346973"/>
            <a:ext cx="1068916" cy="854869"/>
          </a:xfrm>
          <a:prstGeom prst="rect">
            <a:avLst/>
          </a:prstGeom>
          <a:solidFill>
            <a:srgbClr val="ECD9C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1526" name="Picture 22" descr="snegov0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051" y="3752851"/>
            <a:ext cx="2266949" cy="2431256"/>
          </a:xfrm>
          <a:prstGeom prst="rect">
            <a:avLst/>
          </a:prstGeom>
          <a:noFill/>
        </p:spPr>
      </p:pic>
      <p:pic>
        <p:nvPicPr>
          <p:cNvPr id="21529" name="Picture 25" descr="solna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134" y="1"/>
            <a:ext cx="2459567" cy="1260872"/>
          </a:xfrm>
          <a:prstGeom prst="rect">
            <a:avLst/>
          </a:prstGeom>
          <a:noFill/>
        </p:spPr>
      </p:pic>
      <p:pic>
        <p:nvPicPr>
          <p:cNvPr id="21531" name="Picture 27" descr="СНЕЖИН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11034" y="890588"/>
            <a:ext cx="1341967" cy="864394"/>
          </a:xfrm>
          <a:prstGeom prst="rect">
            <a:avLst/>
          </a:prstGeom>
          <a:noFill/>
        </p:spPr>
      </p:pic>
      <p:pic>
        <p:nvPicPr>
          <p:cNvPr id="21534" name="Picture 30" descr="СНЕЖИНК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0467" y="10071497"/>
            <a:ext cx="753533" cy="485775"/>
          </a:xfrm>
          <a:prstGeom prst="rect">
            <a:avLst/>
          </a:prstGeom>
          <a:noFill/>
        </p:spPr>
      </p:pic>
      <p:pic>
        <p:nvPicPr>
          <p:cNvPr id="21538" name="Picture 34" descr="elky0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9384" y="4508898"/>
            <a:ext cx="4764616" cy="267295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5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6296E-6 -1.94444E-6 L -0.06273 0.496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" y="2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73 0.49618 L -0.06273 0.6694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73 0.66945 L 0.25231 0.4331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-118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31"/>
                  </p:tgtEl>
                </p:cond>
              </p:nextCondLst>
            </p:seq>
          </p:childTnLst>
        </p:cTn>
      </p:par>
    </p:tnLst>
    <p:bldLst>
      <p:bldP spid="21517" grpId="0" animBg="1"/>
      <p:bldP spid="215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Дранка"/>
          <p:cNvSpPr>
            <a:spLocks noChangeArrowheads="1"/>
          </p:cNvSpPr>
          <p:nvPr/>
        </p:nvSpPr>
        <p:spPr bwMode="auto">
          <a:xfrm>
            <a:off x="1308100" y="2781300"/>
            <a:ext cx="6239933" cy="1188244"/>
          </a:xfrm>
          <a:prstGeom prst="triangle">
            <a:avLst>
              <a:gd name="adj" fmla="val 50000"/>
            </a:avLst>
          </a:prstGeom>
          <a:pattFill prst="shingle">
            <a:fgClr>
              <a:srgbClr val="663300"/>
            </a:fgClr>
            <a:bgClr>
              <a:schemeClr val="bg1"/>
            </a:bgClr>
          </a:patt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788585" y="3969544"/>
            <a:ext cx="5183716" cy="2888456"/>
          </a:xfrm>
          <a:prstGeom prst="rect">
            <a:avLst/>
          </a:prstGeom>
          <a:solidFill>
            <a:srgbClr val="ECD9C6"/>
          </a:solid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4284133" y="3969544"/>
            <a:ext cx="0" cy="2888456"/>
          </a:xfrm>
          <a:prstGeom prst="line">
            <a:avLst/>
          </a:prstGeom>
          <a:noFill/>
          <a:ln w="38100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2364318" y="3969544"/>
            <a:ext cx="4607983" cy="0"/>
          </a:xfrm>
          <a:prstGeom prst="line">
            <a:avLst/>
          </a:prstGeom>
          <a:noFill/>
          <a:ln w="38100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1788585" y="5426869"/>
            <a:ext cx="5183716" cy="0"/>
          </a:xfrm>
          <a:prstGeom prst="line">
            <a:avLst/>
          </a:prstGeom>
          <a:noFill/>
          <a:ln w="38100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1" name="WordArt 9"/>
          <p:cNvSpPr>
            <a:spLocks noChangeArrowheads="1" noChangeShapeType="1" noTextEdit="1"/>
          </p:cNvSpPr>
          <p:nvPr/>
        </p:nvSpPr>
        <p:spPr bwMode="auto">
          <a:xfrm>
            <a:off x="3996267" y="2996804"/>
            <a:ext cx="958851" cy="8632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582C00"/>
                </a:solidFill>
                <a:latin typeface="Impact"/>
              </a:rPr>
              <a:t>4</a:t>
            </a:r>
          </a:p>
        </p:txBody>
      </p:sp>
      <p:sp>
        <p:nvSpPr>
          <p:cNvPr id="18442" name="WordArt 10"/>
          <p:cNvSpPr>
            <a:spLocks noChangeArrowheads="1" noChangeShapeType="1" noTextEdit="1"/>
          </p:cNvSpPr>
          <p:nvPr/>
        </p:nvSpPr>
        <p:spPr bwMode="auto">
          <a:xfrm>
            <a:off x="5147734" y="4293394"/>
            <a:ext cx="768351" cy="7560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18443" name="WordArt 11"/>
          <p:cNvSpPr>
            <a:spLocks noChangeArrowheads="1" noChangeShapeType="1" noTextEdit="1"/>
          </p:cNvSpPr>
          <p:nvPr/>
        </p:nvSpPr>
        <p:spPr bwMode="auto">
          <a:xfrm>
            <a:off x="5245101" y="5697142"/>
            <a:ext cx="766233" cy="7548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8444" name="WordArt 12"/>
          <p:cNvSpPr>
            <a:spLocks noChangeArrowheads="1" noChangeShapeType="1" noTextEdit="1"/>
          </p:cNvSpPr>
          <p:nvPr/>
        </p:nvSpPr>
        <p:spPr bwMode="auto">
          <a:xfrm>
            <a:off x="2554818" y="4238625"/>
            <a:ext cx="673100" cy="810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18445" name="WordArt 13"/>
          <p:cNvSpPr>
            <a:spLocks noChangeArrowheads="1" noChangeShapeType="1" noTextEdit="1"/>
          </p:cNvSpPr>
          <p:nvPr/>
        </p:nvSpPr>
        <p:spPr bwMode="auto">
          <a:xfrm>
            <a:off x="2747434" y="5750719"/>
            <a:ext cx="768351" cy="7560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5052485" y="5588794"/>
            <a:ext cx="1248833" cy="971550"/>
          </a:xfrm>
          <a:prstGeom prst="rect">
            <a:avLst/>
          </a:prstGeom>
          <a:solidFill>
            <a:srgbClr val="ECD9C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2364318" y="4185047"/>
            <a:ext cx="1248833" cy="971550"/>
          </a:xfrm>
          <a:prstGeom prst="rect">
            <a:avLst/>
          </a:prstGeom>
          <a:solidFill>
            <a:srgbClr val="ECD9C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8452" name="Picture 20" descr="star0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31568" y="5319713"/>
            <a:ext cx="2112433" cy="835819"/>
          </a:xfrm>
          <a:prstGeom prst="rect">
            <a:avLst/>
          </a:prstGeom>
          <a:noFill/>
        </p:spPr>
      </p:pic>
      <p:pic>
        <p:nvPicPr>
          <p:cNvPr id="18453" name="Picture 21" descr="03b8b56f59c7efb47df65ff7d6dc6c7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7134" y="134541"/>
            <a:ext cx="1028700" cy="550069"/>
          </a:xfrm>
          <a:prstGeom prst="rect">
            <a:avLst/>
          </a:prstGeom>
          <a:noFill/>
        </p:spPr>
      </p:pic>
      <p:pic>
        <p:nvPicPr>
          <p:cNvPr id="18454" name="Picture 22" descr="03b8b56f59c7efb47df65ff7d6dc6c7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0234" y="1269207"/>
            <a:ext cx="1028700" cy="550069"/>
          </a:xfrm>
          <a:prstGeom prst="rect">
            <a:avLst/>
          </a:prstGeom>
          <a:noFill/>
        </p:spPr>
      </p:pic>
      <p:pic>
        <p:nvPicPr>
          <p:cNvPr id="18455" name="Picture 23" descr="03b8b56f59c7efb47df65ff7d6dc6c7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1518" y="188119"/>
            <a:ext cx="1028700" cy="550069"/>
          </a:xfrm>
          <a:prstGeom prst="rect">
            <a:avLst/>
          </a:prstGeom>
          <a:noFill/>
        </p:spPr>
      </p:pic>
      <p:pic>
        <p:nvPicPr>
          <p:cNvPr id="18456" name="Picture 24" descr="lagush0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1217" y="5938837"/>
            <a:ext cx="2571751" cy="919163"/>
          </a:xfrm>
          <a:prstGeom prst="rect">
            <a:avLst/>
          </a:prstGeom>
          <a:noFill/>
        </p:spPr>
      </p:pic>
      <p:pic>
        <p:nvPicPr>
          <p:cNvPr id="18457" name="Picture 25" descr="lagush0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9684" y="5938837"/>
            <a:ext cx="2724149" cy="9191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 6.66667E-6 L -0.54398 -0.18906 " pathEditMode="relative" ptsTypes="AA">
                                      <p:cBhvr>
                                        <p:cTn id="10" dur="2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4398 -0.18906 L -0.46018 -0.63003 " pathEditMode="relative" ptsTypes="AA">
                                      <p:cBhvr>
                                        <p:cTn id="17" dur="2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2"/>
                  </p:tgtEl>
                </p:cond>
              </p:nextCondLst>
            </p:seq>
          </p:childTnLst>
        </p:cTn>
      </p:par>
    </p:tnLst>
    <p:bldLst>
      <p:bldP spid="18446" grpId="0" animBg="1"/>
      <p:bldP spid="1844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Дранка"/>
          <p:cNvSpPr>
            <a:spLocks noChangeArrowheads="1"/>
          </p:cNvSpPr>
          <p:nvPr/>
        </p:nvSpPr>
        <p:spPr bwMode="auto">
          <a:xfrm>
            <a:off x="1308100" y="2781300"/>
            <a:ext cx="6239933" cy="1188244"/>
          </a:xfrm>
          <a:prstGeom prst="triangle">
            <a:avLst>
              <a:gd name="adj" fmla="val 50000"/>
            </a:avLst>
          </a:prstGeom>
          <a:pattFill prst="shingle">
            <a:fgClr>
              <a:srgbClr val="663300"/>
            </a:fgClr>
            <a:bgClr>
              <a:schemeClr val="bg1"/>
            </a:bgClr>
          </a:patt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788585" y="3969544"/>
            <a:ext cx="5183716" cy="2888456"/>
          </a:xfrm>
          <a:prstGeom prst="rect">
            <a:avLst/>
          </a:prstGeom>
          <a:solidFill>
            <a:srgbClr val="ECD9C6"/>
          </a:solid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4284133" y="3969544"/>
            <a:ext cx="0" cy="2888456"/>
          </a:xfrm>
          <a:prstGeom prst="line">
            <a:avLst/>
          </a:prstGeom>
          <a:noFill/>
          <a:ln w="38100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2364318" y="3969544"/>
            <a:ext cx="4607983" cy="0"/>
          </a:xfrm>
          <a:prstGeom prst="line">
            <a:avLst/>
          </a:prstGeom>
          <a:noFill/>
          <a:ln w="38100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1788585" y="5426869"/>
            <a:ext cx="5183716" cy="0"/>
          </a:xfrm>
          <a:prstGeom prst="line">
            <a:avLst/>
          </a:prstGeom>
          <a:noFill/>
          <a:ln w="38100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8" name="WordArt 10"/>
          <p:cNvSpPr>
            <a:spLocks noChangeArrowheads="1" noChangeShapeType="1" noTextEdit="1"/>
          </p:cNvSpPr>
          <p:nvPr/>
        </p:nvSpPr>
        <p:spPr bwMode="auto">
          <a:xfrm>
            <a:off x="3996267" y="2996804"/>
            <a:ext cx="958851" cy="8632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582C00"/>
                </a:solidFill>
                <a:latin typeface="Impact"/>
              </a:rPr>
              <a:t>5</a:t>
            </a:r>
          </a:p>
        </p:txBody>
      </p:sp>
      <p:sp>
        <p:nvSpPr>
          <p:cNvPr id="17419" name="WordArt 11"/>
          <p:cNvSpPr>
            <a:spLocks noChangeArrowheads="1" noChangeShapeType="1" noTextEdit="1"/>
          </p:cNvSpPr>
          <p:nvPr/>
        </p:nvSpPr>
        <p:spPr bwMode="auto">
          <a:xfrm>
            <a:off x="5147734" y="4293394"/>
            <a:ext cx="768351" cy="7560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4</a:t>
            </a:r>
          </a:p>
        </p:txBody>
      </p:sp>
      <p:sp>
        <p:nvSpPr>
          <p:cNvPr id="17421" name="WordArt 13"/>
          <p:cNvSpPr>
            <a:spLocks noChangeArrowheads="1" noChangeShapeType="1" noTextEdit="1"/>
          </p:cNvSpPr>
          <p:nvPr/>
        </p:nvSpPr>
        <p:spPr bwMode="auto">
          <a:xfrm>
            <a:off x="5245101" y="5697142"/>
            <a:ext cx="766233" cy="7548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7422" name="WordArt 14"/>
          <p:cNvSpPr>
            <a:spLocks noChangeArrowheads="1" noChangeShapeType="1" noTextEdit="1"/>
          </p:cNvSpPr>
          <p:nvPr/>
        </p:nvSpPr>
        <p:spPr bwMode="auto">
          <a:xfrm>
            <a:off x="2554818" y="4238625"/>
            <a:ext cx="673100" cy="810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17424" name="WordArt 16"/>
          <p:cNvSpPr>
            <a:spLocks noChangeArrowheads="1" noChangeShapeType="1" noTextEdit="1"/>
          </p:cNvSpPr>
          <p:nvPr/>
        </p:nvSpPr>
        <p:spPr bwMode="auto">
          <a:xfrm>
            <a:off x="2747434" y="5750719"/>
            <a:ext cx="768351" cy="7560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17427" name="Rectangle 19"/>
          <p:cNvSpPr>
            <a:spLocks noChangeArrowheads="1"/>
          </p:cNvSpPr>
          <p:nvPr/>
        </p:nvSpPr>
        <p:spPr bwMode="auto">
          <a:xfrm>
            <a:off x="5052485" y="5588794"/>
            <a:ext cx="1248833" cy="971550"/>
          </a:xfrm>
          <a:prstGeom prst="rect">
            <a:avLst/>
          </a:prstGeom>
          <a:solidFill>
            <a:srgbClr val="ECD9C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7430" name="Picture 22" descr="ЗАЯЦ НА ШАРАХ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3359151" cy="3078956"/>
          </a:xfrm>
          <a:prstGeom prst="rect">
            <a:avLst/>
          </a:prstGeom>
          <a:noFill/>
        </p:spPr>
      </p:pic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2364318" y="4131469"/>
            <a:ext cx="1248833" cy="971550"/>
          </a:xfrm>
          <a:prstGeom prst="rect">
            <a:avLst/>
          </a:prstGeom>
          <a:solidFill>
            <a:srgbClr val="ECD9C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7431" name="Picture 23" descr="ЗАЯЦ НА ШАРАХ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8933" y="4994672"/>
            <a:ext cx="2015067" cy="1646634"/>
          </a:xfrm>
          <a:prstGeom prst="rect">
            <a:avLst/>
          </a:prstGeom>
          <a:noFill/>
        </p:spPr>
      </p:pic>
      <p:pic>
        <p:nvPicPr>
          <p:cNvPr id="17435" name="Picture 27" descr="lagush0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1217" y="5938837"/>
            <a:ext cx="2571751" cy="9191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 -1.11111E-6 L -0.55787 -0.2223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00" y="-111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5787 -0.22239 L -0.34791 -0.6317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00" y="-2050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31"/>
                  </p:tgtEl>
                </p:cond>
              </p:nextCondLst>
            </p:seq>
          </p:childTnLst>
        </p:cTn>
      </p:par>
    </p:tnLst>
    <p:bldLst>
      <p:bldP spid="17427" grpId="0" animBg="1"/>
      <p:bldP spid="174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2" descr="кошки задача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1000" y="506413"/>
            <a:ext cx="5778500" cy="385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8625" y="4572000"/>
            <a:ext cx="1928813" cy="13573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+ 1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71750" y="4786313"/>
            <a:ext cx="1928813" cy="1357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+ 1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4875" y="5000625"/>
            <a:ext cx="1928813" cy="13573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4 - 1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929438" y="4500563"/>
            <a:ext cx="1928812" cy="1357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+ 2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маки задача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500063"/>
            <a:ext cx="5786437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625" y="4572000"/>
            <a:ext cx="1928813" cy="13573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6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- 2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71750" y="4786313"/>
            <a:ext cx="1928813" cy="1357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+ 2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14875" y="5000625"/>
            <a:ext cx="1928813" cy="13573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+ 3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929438" y="4500563"/>
            <a:ext cx="1928812" cy="1357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+ 4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Презентация МАТЕМАТИ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МАТЕМАТИКА</Template>
  <TotalTime>103</TotalTime>
  <Words>113</Words>
  <Application>Microsoft Office PowerPoint</Application>
  <PresentationFormat>Экран (4:3)</PresentationFormat>
  <Paragraphs>65</Paragraphs>
  <Slides>16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Презентация МАТЕМАТИКА</vt:lpstr>
      <vt:lpstr>Числа от 1 до 9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user</cp:lastModifiedBy>
  <cp:revision>16</cp:revision>
  <dcterms:created xsi:type="dcterms:W3CDTF">2011-07-26T03:24:12Z</dcterms:created>
  <dcterms:modified xsi:type="dcterms:W3CDTF">2018-07-02T13:43:35Z</dcterms:modified>
</cp:coreProperties>
</file>