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2" r:id="rId11"/>
    <p:sldId id="265" r:id="rId12"/>
    <p:sldId id="266" r:id="rId13"/>
    <p:sldId id="267" r:id="rId14"/>
    <p:sldId id="268" r:id="rId15"/>
    <p:sldId id="269" r:id="rId16"/>
    <p:sldId id="271" r:id="rId17"/>
    <p:sldId id="270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704" autoAdjust="0"/>
  </p:normalViewPr>
  <p:slideViewPr>
    <p:cSldViewPr>
      <p:cViewPr varScale="1">
        <p:scale>
          <a:sx n="91" d="100"/>
          <a:sy n="91" d="100"/>
        </p:scale>
        <p:origin x="-125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664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7098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0085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5352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Используйте несколько пунктов, если необходимо.</a:t>
            </a:r>
            <a:endParaRPr lang="ru-RU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4676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Используйте краткий маркированный список пунктов и изложите подробности устно.</a:t>
            </a:r>
            <a:endParaRPr lang="ru-RU" noProof="0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7142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7717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299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7437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93271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1963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noProof="1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6/25/2018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6/25/2018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6/25/2018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6/25/2018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FADA7-12A5-4168-87FD-0A7BA931419B}" type="datetime1">
              <a:rPr lang="en-US" smtClean="0"/>
              <a:pPr/>
              <a:t>6/25/2018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C5A2C-8CF9-418C-929E-59F23F70E5F3}" type="datetime1">
              <a:rPr lang="en-US" smtClean="0"/>
              <a:pPr/>
              <a:t>6/25/2018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9BAF-DF50-49A9-A24B-E772F34D4EE8}" type="datetime1">
              <a:rPr lang="en-US" smtClean="0"/>
              <a:pPr/>
              <a:t>6/25/2018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29F9C-0FE7-4725-BBF1-3A439DEFF6B8}" type="datetime1">
              <a:rPr lang="en-US" smtClean="0"/>
              <a:pPr/>
              <a:t>6/25/2018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192ABE-290F-4556-9BE6-EA283C4356C3}" type="datetime1">
              <a:rPr lang="en-US" smtClean="0"/>
              <a:pPr/>
              <a:t>6/25/2018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137221-B4EC-499E-8F13-52A4FCD99E36}" type="datetime1">
              <a:rPr lang="en-US" smtClean="0"/>
              <a:pPr/>
              <a:t>6/25/2018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6F042D-FBEA-40C8-ACF1-388DE857BC66}" type="datetime1">
              <a:rPr lang="en-US" smtClean="0"/>
              <a:pPr/>
              <a:t>6/25/2018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noProof="1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1A33440A-D04E-4FB0-ACBB-D1FD42651063}" type="datetime1">
              <a:rPr lang="en-US" smtClean="0"/>
              <a:pPr algn="r"/>
              <a:t>6/25/2018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mailto:sibluchik-60@yandex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271939" y="1052736"/>
            <a:ext cx="3764557" cy="4608512"/>
          </a:xfrm>
        </p:spPr>
        <p:txBody>
          <a:bodyPr>
            <a:normAutofit/>
          </a:bodyPr>
          <a:lstStyle/>
          <a:p>
            <a:pPr algn="ctr"/>
            <a:r>
              <a:rPr lang="ru-RU" sz="3100" kern="1200" noProof="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«Взаимодействие детского сада и семьи»</a:t>
            </a:r>
            <a:br>
              <a:rPr lang="ru-RU" sz="3100" kern="1200" noProof="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kern="1200" noProof="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kern="1200" noProof="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220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ст.воспитатель Татьяна Владимировна Михеева </a:t>
            </a:r>
            <a:r>
              <a:rPr lang="ru-RU" sz="2200" kern="12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/>
            </a:r>
            <a:br>
              <a:rPr lang="ru-RU" sz="2200" kern="1200" noProof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</a:br>
            <a:endParaRPr lang="ru-RU" sz="2200" noProof="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39" y="1268760"/>
            <a:ext cx="4419600" cy="2417969"/>
          </a:xfrm>
          <a:effectLst>
            <a:softEdge rad="127000"/>
          </a:effectLst>
        </p:spPr>
      </p:pic>
      <p:sp>
        <p:nvSpPr>
          <p:cNvPr id="3" name="Rectangle 2"/>
          <p:cNvSpPr>
            <a:spLocks noGrp="1"/>
          </p:cNvSpPr>
          <p:nvPr>
            <p:ph type="body" sz="half" idx="2"/>
          </p:nvPr>
        </p:nvSpPr>
        <p:spPr>
          <a:xfrm>
            <a:off x="907629" y="3696808"/>
            <a:ext cx="4372347" cy="15121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noProof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«Лучше всего можно помочь детям, помогая их родителям!»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 Харрис</a:t>
            </a:r>
            <a:endParaRPr lang="ru-RU" sz="2400" b="1" noProof="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41814" y="6309320"/>
            <a:ext cx="2307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Новосибирск 2018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458032" cy="10801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процессе общения, возникают трудности: 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519" b="8189"/>
          <a:stretch/>
        </p:blipFill>
        <p:spPr>
          <a:xfrm>
            <a:off x="5148064" y="4869160"/>
            <a:ext cx="3148238" cy="187220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00192" y="6093296"/>
            <a:ext cx="864096" cy="36004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None/>
            </a:pPr>
            <a:endParaRPr lang="ru-RU" sz="24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81879" y="6384310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59632" y="1104136"/>
            <a:ext cx="766834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не проявляют интереса к сотрудничеству;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избегают контакта с педагогами;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активны в жизни группы;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проявляется непонимание со стороны родителей;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наблюдается безответственное отношение к собственным детям;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нехватка времени для взаимодействия с родителями;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проявление скрытности в разговоре;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все родители прислушиваются к советам, пожеланиям и просьбам педагога.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963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58032" cy="223224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Ведущая роль в организации такого продуктивного общения, конечно, принадлежит воспитателю: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132856"/>
            <a:ext cx="7992888" cy="4176464"/>
          </a:xfrm>
        </p:spPr>
        <p:txBody>
          <a:bodyPr>
            <a:noAutofit/>
          </a:bodyPr>
          <a:lstStyle/>
          <a:p>
            <a:pPr marL="82296" indent="0">
              <a:buClr>
                <a:srgbClr val="FF0000"/>
              </a:buCl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коммуникативными умениями</a:t>
            </a:r>
          </a:p>
          <a:p>
            <a:pPr marL="82296" indent="0">
              <a:buClr>
                <a:srgbClr val="FF0000"/>
              </a:buCl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ориентироваться в проблемах воспитания и нуждах семьи</a:t>
            </a:r>
          </a:p>
          <a:p>
            <a:pPr marL="82296" indent="0">
              <a:buClr>
                <a:srgbClr val="FF0000"/>
              </a:buCl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быть в курсе последних достижений науки </a:t>
            </a:r>
          </a:p>
          <a:p>
            <a:pPr marL="82296" indent="0">
              <a:buClr>
                <a:srgbClr val="FF0000"/>
              </a:buCl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компетентность </a:t>
            </a:r>
          </a:p>
          <a:p>
            <a:pPr marL="82296" indent="0">
              <a:buClr>
                <a:srgbClr val="FF0000"/>
              </a:buCl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заинтересованность в успешном развитии ребенка</a:t>
            </a:r>
          </a:p>
          <a:p>
            <a:pPr marL="82296" indent="0">
              <a:buClr>
                <a:srgbClr val="FF0000"/>
              </a:buCl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видит в них партнеров</a:t>
            </a:r>
          </a:p>
          <a:p>
            <a:pPr marL="82296" indent="0">
              <a:buClr>
                <a:srgbClr val="FF0000"/>
              </a:buCl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единомышленников.</a:t>
            </a:r>
          </a:p>
          <a:p>
            <a:pPr marL="82296" indent="0" algn="ctr">
              <a:buClr>
                <a:srgbClr val="FF0000"/>
              </a:buClr>
              <a:buNone/>
            </a:pPr>
            <a:endParaRPr lang="ru-RU" sz="24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82784" y="6309320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679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314016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«профессиональная компетентность педагога в сфере общения с родителями воспитанников»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124744"/>
            <a:ext cx="6768752" cy="5472608"/>
          </a:xfrm>
        </p:spPr>
        <p:txBody>
          <a:bodyPr>
            <a:noAutofit/>
          </a:bodyPr>
          <a:lstStyle/>
          <a:p>
            <a:pPr lvl="0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личностные качества и установки (личностный компонент);</a:t>
            </a:r>
          </a:p>
          <a:p>
            <a:pPr lvl="0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знания (содержательный компонент);</a:t>
            </a:r>
          </a:p>
          <a:p>
            <a:pPr lvl="0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умения и навыки (</a:t>
            </a:r>
            <a:r>
              <a:rPr lang="ru-RU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компонент).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Составляющими личностного компонента являются:</a:t>
            </a:r>
          </a:p>
          <a:p>
            <a:pPr lvl="0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Готовность к непрерывному профессиональному совершенствованию в области общения с родителями воспитанников.</a:t>
            </a:r>
          </a:p>
          <a:p>
            <a:pPr lvl="0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Осознание собственных ошибок и трудностей в организации общения с родителями</a:t>
            </a:r>
          </a:p>
          <a:p>
            <a:pPr lvl="0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Установка на доверительное и </a:t>
            </a:r>
            <a:r>
              <a:rPr lang="ru-RU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безоценочное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взаимодействие с родителями</a:t>
            </a:r>
          </a:p>
          <a:p>
            <a:pPr lvl="0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Выдержка, тактичность, наблюдательность, уважительность...</a:t>
            </a:r>
            <a:r>
              <a:rPr lang="ru-RU" sz="2000" dirty="0" smtClean="0"/>
              <a:t> </a:t>
            </a:r>
          </a:p>
          <a:p>
            <a:pPr>
              <a:buClr>
                <a:srgbClr val="FF0000"/>
              </a:buClr>
              <a:buNone/>
            </a:pPr>
            <a:endParaRPr lang="ru-RU" sz="2000" b="1" dirty="0" smtClean="0">
              <a:solidFill>
                <a:schemeClr val="accent6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450551" y="6356414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093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314016" cy="86409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Содержательный компонент включает в себя знания:</a:t>
            </a:r>
            <a:endParaRPr lang="ru-RU" sz="20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2022" y="1196752"/>
            <a:ext cx="6429316" cy="3816424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семье, об особенностях семейного воспитания</a:t>
            </a:r>
          </a:p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специфике взаимодействия общественного и семейного воспитания</a:t>
            </a:r>
          </a:p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методах изучения семьи</a:t>
            </a:r>
          </a:p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современных формах организации общения</a:t>
            </a:r>
          </a:p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методах активизации родителей.</a:t>
            </a:r>
          </a:p>
          <a:p>
            <a:pPr marL="82296" indent="0" algn="ctr">
              <a:buClr>
                <a:srgbClr val="FF0000"/>
              </a:buClr>
              <a:buNone/>
            </a:pPr>
            <a:endParaRPr lang="ru-RU" sz="2800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013176"/>
            <a:ext cx="7092280" cy="1687360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466207" y="6343478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91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87624" y="404664"/>
            <a:ext cx="7674056" cy="5575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Составляющие </a:t>
            </a:r>
            <a:r>
              <a:rPr lang="ru-RU" sz="1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компонента – это:</a:t>
            </a:r>
          </a:p>
          <a:p>
            <a:pPr lvl="0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Владение методами изучения семьи</a:t>
            </a:r>
          </a:p>
          <a:p>
            <a:pPr lvl="0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преодолевать психологические барьеры общения</a:t>
            </a:r>
          </a:p>
          <a:p>
            <a:pPr lvl="0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прогнозировать результаты развития ребенка в семье</a:t>
            </a:r>
          </a:p>
          <a:p>
            <a:pPr lvl="0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ориентироваться в информации</a:t>
            </a:r>
          </a:p>
          <a:p>
            <a:pPr lvl="0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конструировать программу деятельности с родителями</a:t>
            </a:r>
          </a:p>
          <a:p>
            <a:pPr lvl="0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организовать традиционные и нетрадиционные формы общения с родителями</a:t>
            </a:r>
          </a:p>
          <a:p>
            <a:pPr lvl="0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умения и навыки: устанавливать контакт с родителями, понимать их, сопереживать им; предвидеть результаты общения; управлять своим поведением; проявлять гибкость в общении с родителями; владеть этикетными нормами речи и поведения.</a:t>
            </a:r>
          </a:p>
          <a:p>
            <a:pPr marL="82296" indent="0" algn="ctr">
              <a:buClr>
                <a:srgbClr val="FF0000"/>
              </a:buClr>
              <a:buNone/>
            </a:pPr>
            <a:endParaRPr lang="ru-RU" sz="2800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508195"/>
            <a:ext cx="5508104" cy="1310461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35727" y="6404830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055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386928"/>
          </a:xfrm>
        </p:spPr>
        <p:txBody>
          <a:bodyPr>
            <a:normAutofit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 высоким уровнем профессиональной компетентности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сфере общения с родителями воспитанников – это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который, понимает, зачем нужно общение и каким оно должно быть, знает, что необходимо, чтобы общение было интересным и содержательным, и, главное, активно действует.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272" y="1628800"/>
            <a:ext cx="7499350" cy="38546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72204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656672" cy="473853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630004,  г. Новосибирск,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ул.Сибирская, 23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ул. Охотская, 86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т./факс: 221-73-77, 203-65-15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b="1" i="1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sibluchik</a:t>
            </a: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-60@</a:t>
            </a:r>
            <a:r>
              <a:rPr lang="en-US" sz="3200" b="1" i="1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yandex</a:t>
            </a: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3200" b="1" i="1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yemblema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3479" y="4090289"/>
            <a:ext cx="1720521" cy="276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401845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Деловая игра для педагогов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по эффективному взаимодействию с родительской общественностью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«Откровенный разговор»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noProof="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80" t="13571"/>
          <a:stretch/>
        </p:blipFill>
        <p:spPr>
          <a:xfrm>
            <a:off x="4860032" y="3869452"/>
            <a:ext cx="4283968" cy="2988547"/>
          </a:xfrm>
          <a:prstGeom prst="rect">
            <a:avLst/>
          </a:prstGeom>
        </p:spPr>
      </p:pic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259632" y="4797152"/>
            <a:ext cx="7498080" cy="1045096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None/>
            </a:pPr>
            <a:endParaRPr lang="ru-RU" sz="3600" noProof="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7385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формирование умений дифференцированно подходить к организации работы с родителями;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искать оптимальные пути разрешения конфликтов;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поиск новых способов поведения в контактах с родителями;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приобретение опыта совместной работы педагогического коллектива.</a:t>
            </a:r>
            <a:r>
              <a:rPr lang="ru-RU" sz="4900" dirty="0" smtClean="0"/>
              <a:t/>
            </a:r>
            <a:br>
              <a:rPr lang="ru-RU" sz="4900" dirty="0" smtClean="0"/>
            </a:br>
            <a:endParaRPr lang="ru-RU" b="1" noProof="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6228184" y="5085184"/>
            <a:ext cx="2701336" cy="333619"/>
          </a:xfrm>
        </p:spPr>
        <p:txBody>
          <a:bodyPr>
            <a:normAutofit fontScale="25000" lnSpcReduction="20000"/>
          </a:bodyPr>
          <a:lstStyle/>
          <a:p>
            <a:pPr marL="82296" indent="0" algn="ctr">
              <a:buNone/>
            </a:pPr>
            <a:endParaRPr lang="ru-RU" sz="2400" noProof="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451789"/>
            <a:ext cx="5812887" cy="1382973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8477711" y="6382350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619672" y="274320"/>
            <a:ext cx="7314016" cy="29386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проведения: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две рабочие группы</a:t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noProof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679017"/>
            <a:ext cx="3739571" cy="1990417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455159" y="6309320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573016"/>
            <a:ext cx="3510162" cy="304174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15616" y="548680"/>
            <a:ext cx="7920880" cy="4608512"/>
          </a:xfrm>
        </p:spPr>
        <p:txBody>
          <a:bodyPr>
            <a:normAutofit fontScale="92500" lnSpcReduction="10000"/>
          </a:bodyPr>
          <a:lstStyle/>
          <a:p>
            <a:pPr marL="82296" indent="0" algn="ctr"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 и родители:</a:t>
            </a:r>
          </a:p>
          <a:p>
            <a:pPr marL="82296" indent="0"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общаются</a:t>
            </a:r>
          </a:p>
          <a:p>
            <a:pPr marL="82296" indent="0"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не обсуждают успехи детей и испытываемые ими затруднения</a:t>
            </a:r>
          </a:p>
          <a:p>
            <a:pPr marL="82296" indent="0"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не выясняют, чем живет ребенок</a:t>
            </a:r>
          </a:p>
          <a:p>
            <a:pPr marL="82296" indent="0"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его интересует</a:t>
            </a:r>
          </a:p>
          <a:p>
            <a:pPr marL="82296" indent="0"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радует</a:t>
            </a:r>
          </a:p>
          <a:p>
            <a:pPr marL="82296" indent="0">
              <a:lnSpc>
                <a:spcPct val="12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огорчает.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8430055" y="6340714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86012" y="116632"/>
            <a:ext cx="7657988" cy="576064"/>
          </a:xfrm>
        </p:spPr>
        <p:txBody>
          <a:bodyPr>
            <a:normAutofit fontScale="90000"/>
          </a:bodyPr>
          <a:lstStyle/>
          <a:p>
            <a:pPr algn="ctr"/>
            <a:endParaRPr lang="ru-RU" b="1" noProof="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452563" y="1125538"/>
          <a:ext cx="7497762" cy="359960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48881"/>
                <a:gridCol w="3748881"/>
              </a:tblGrid>
              <a:tr h="1562093">
                <a:tc>
                  <a:txBody>
                    <a:bodyPr/>
                    <a:lstStyle/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родители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 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37513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было анкетирование, в котором мы обо всем рассказали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«Ведь есть же информационные стенды. Прочитайте, там все сказано!»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бъединить"/>
          <p:cNvSpPr txBox="1">
            <a:spLocks/>
          </p:cNvSpPr>
          <p:nvPr/>
        </p:nvSpPr>
        <p:spPr>
          <a:xfrm>
            <a:off x="1435608" y="2154101"/>
            <a:ext cx="7498080" cy="82907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  <a:buNone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создать"/>
          <p:cNvSpPr txBox="1">
            <a:spLocks/>
          </p:cNvSpPr>
          <p:nvPr/>
        </p:nvSpPr>
        <p:spPr>
          <a:xfrm>
            <a:off x="1462795" y="3182975"/>
            <a:ext cx="7498080" cy="122413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  <a:buNone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активизировать"/>
          <p:cNvSpPr txBox="1">
            <a:spLocks/>
          </p:cNvSpPr>
          <p:nvPr/>
        </p:nvSpPr>
        <p:spPr>
          <a:xfrm>
            <a:off x="1435608" y="4617840"/>
            <a:ext cx="7498080" cy="82907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  <a:buNone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поддерживать"/>
          <p:cNvSpPr txBox="1">
            <a:spLocks/>
          </p:cNvSpPr>
          <p:nvPr/>
        </p:nvSpPr>
        <p:spPr>
          <a:xfrm>
            <a:off x="1452029" y="5657641"/>
            <a:ext cx="7498080" cy="82907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  <a:buNone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481879" y="6313688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609" y="274638"/>
            <a:ext cx="7498080" cy="11381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Трудностей в организации общения: </a:t>
            </a:r>
            <a:endParaRPr lang="ru-RU" b="1" noProof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оброжелательный"/>
          <p:cNvSpPr>
            <a:spLocks noGrp="1"/>
          </p:cNvSpPr>
          <p:nvPr>
            <p:ph idx="1"/>
          </p:nvPr>
        </p:nvSpPr>
        <p:spPr>
          <a:xfrm>
            <a:off x="1043608" y="1484784"/>
            <a:ext cx="7920880" cy="4896544"/>
          </a:xfrm>
        </p:spPr>
        <p:txBody>
          <a:bodyPr>
            <a:noAutofit/>
          </a:bodyPr>
          <a:lstStyle/>
          <a:p>
            <a:pPr marL="2404872" lvl="8" indent="-457200">
              <a:buClr>
                <a:srgbClr val="FF0000"/>
              </a:buClr>
              <a:buNone/>
            </a:pPr>
            <a:r>
              <a:rPr lang="ru-RU" sz="2800" noProof="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noProof="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епонимание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родителями важности режима детского сада</a:t>
            </a:r>
          </a:p>
          <a:p>
            <a:pPr marL="2404872" lvl="8" indent="-457200">
              <a:buClr>
                <a:srgbClr val="FF0000"/>
              </a:buCl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Постоянное его нарушение</a:t>
            </a:r>
          </a:p>
          <a:p>
            <a:pPr marL="2404872" lvl="8" indent="-457200">
              <a:buClr>
                <a:srgbClr val="FF0000"/>
              </a:buCl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Отсутствие единства требований в семье и детском саду</a:t>
            </a:r>
          </a:p>
          <a:p>
            <a:pPr marL="2404872" lvl="8" indent="-457200">
              <a:buClr>
                <a:srgbClr val="FF0000"/>
              </a:buCl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общение с молодыми родителями</a:t>
            </a:r>
          </a:p>
          <a:p>
            <a:pPr marL="2404872" lvl="8" indent="-457200">
              <a:buClr>
                <a:srgbClr val="FF0000"/>
              </a:buCl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 неблагополучных семей </a:t>
            </a:r>
          </a:p>
          <a:p>
            <a:pPr marL="2404872" lvl="8" indent="-457200">
              <a:buClr>
                <a:srgbClr val="FF0000"/>
              </a:buCl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имеющими проблемы личного характера</a:t>
            </a:r>
          </a:p>
          <a:p>
            <a:pPr marL="2404872" lvl="8" indent="-457200">
              <a:buClr>
                <a:srgbClr val="FF0000"/>
              </a:buCl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относятся к педагогам снисходительно</a:t>
            </a:r>
          </a:p>
          <a:p>
            <a:pPr marL="2404872" lvl="8" indent="-457200">
              <a:buClr>
                <a:srgbClr val="FF0000"/>
              </a:buCl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пренебрежительно</a:t>
            </a:r>
          </a:p>
          <a:p>
            <a:pPr marL="2404872" lvl="8" indent="-457200">
              <a:buClr>
                <a:srgbClr val="FF0000"/>
              </a:buCl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трудно установить контакт, наладить сотрудничество, стать партнерами в общем деле воспитания ребенка.</a:t>
            </a:r>
          </a:p>
          <a:p>
            <a:pPr marL="2404872" lvl="8" indent="-457200">
              <a:buClr>
                <a:srgbClr val="FF0000"/>
              </a:buCl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404872" lvl="8" indent="-457200">
              <a:buClr>
                <a:srgbClr val="FF0000"/>
              </a:buClr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290572" lvl="8" indent="-342900">
              <a:buClr>
                <a:srgbClr val="FF0000"/>
              </a:buClr>
              <a:buAutoNum type="arabicPeriod"/>
            </a:pPr>
            <a:endParaRPr lang="ru-RU" noProof="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здание партн"/>
          <p:cNvSpPr txBox="1">
            <a:spLocks/>
          </p:cNvSpPr>
          <p:nvPr/>
        </p:nvSpPr>
        <p:spPr>
          <a:xfrm>
            <a:off x="1454688" y="2563875"/>
            <a:ext cx="7479001" cy="77130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Clr>
                <a:srgbClr val="FF0000"/>
              </a:buClr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</a:t>
            </a:r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инд. подход"/>
          <p:cNvSpPr txBox="1">
            <a:spLocks/>
          </p:cNvSpPr>
          <p:nvPr/>
        </p:nvSpPr>
        <p:spPr>
          <a:xfrm>
            <a:off x="1454688" y="2852937"/>
            <a:ext cx="7498080" cy="576063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  <a:buNone/>
            </a:pPr>
            <a:endParaRPr lang="ru-RU" sz="2800" b="1" u="sng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в ежедневном"/>
          <p:cNvSpPr txBox="1">
            <a:spLocks/>
          </p:cNvSpPr>
          <p:nvPr/>
        </p:nvSpPr>
        <p:spPr>
          <a:xfrm>
            <a:off x="1445147" y="4029867"/>
            <a:ext cx="7498081" cy="85395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Clr>
                <a:srgbClr val="FF0000"/>
              </a:buClr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</a:t>
            </a:r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динамичность"/>
          <p:cNvSpPr txBox="1">
            <a:spLocks/>
          </p:cNvSpPr>
          <p:nvPr/>
        </p:nvSpPr>
        <p:spPr>
          <a:xfrm>
            <a:off x="1461584" y="3501009"/>
            <a:ext cx="7498080" cy="720080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  <a:buNone/>
            </a:pPr>
            <a:endParaRPr lang="ru-RU" sz="2800" b="1" u="sng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быстро реагировать"/>
          <p:cNvSpPr txBox="1">
            <a:spLocks/>
          </p:cNvSpPr>
          <p:nvPr/>
        </p:nvSpPr>
        <p:spPr>
          <a:xfrm>
            <a:off x="1454688" y="5676370"/>
            <a:ext cx="7498080" cy="102954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Clr>
                <a:srgbClr val="FF0000"/>
              </a:buClr>
              <a:buNone/>
            </a:pPr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8481448" y="6353046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037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609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 цель, единые задачи: </a:t>
            </a:r>
            <a:endParaRPr lang="ru-RU" b="1" noProof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ткрытость"/>
          <p:cNvSpPr>
            <a:spLocks noGrp="1"/>
          </p:cNvSpPr>
          <p:nvPr>
            <p:ph idx="1"/>
          </p:nvPr>
        </p:nvSpPr>
        <p:spPr>
          <a:xfrm>
            <a:off x="1454688" y="1412777"/>
            <a:ext cx="7516024" cy="396044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счастливыми</a:t>
            </a:r>
          </a:p>
          <a:p>
            <a:pPr>
              <a:buClr>
                <a:srgbClr val="FF0000"/>
              </a:buClr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активными</a:t>
            </a:r>
          </a:p>
          <a:p>
            <a:pPr>
              <a:buClr>
                <a:srgbClr val="FF0000"/>
              </a:buClr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здоровыми </a:t>
            </a:r>
          </a:p>
          <a:p>
            <a:pPr>
              <a:buClr>
                <a:srgbClr val="FF0000"/>
              </a:buClr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жизнелюбивыми</a:t>
            </a:r>
          </a:p>
          <a:p>
            <a:pPr>
              <a:buClr>
                <a:srgbClr val="FF0000"/>
              </a:buClr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общительными </a:t>
            </a:r>
          </a:p>
          <a:p>
            <a:pPr>
              <a:buClr>
                <a:srgbClr val="FF0000"/>
              </a:buClr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стали гармонически развитыми личностями</a:t>
            </a:r>
            <a:endParaRPr lang="ru-RU" sz="3600" b="1" u="sng" noProof="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сещение"/>
          <p:cNvSpPr txBox="1">
            <a:spLocks/>
          </p:cNvSpPr>
          <p:nvPr/>
        </p:nvSpPr>
        <p:spPr>
          <a:xfrm>
            <a:off x="1454688" y="2563875"/>
            <a:ext cx="7479001" cy="77130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Clr>
                <a:srgbClr val="FF0000"/>
              </a:buClr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</a:t>
            </a:r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сотрудничество"/>
          <p:cNvSpPr txBox="1">
            <a:spLocks/>
          </p:cNvSpPr>
          <p:nvPr/>
        </p:nvSpPr>
        <p:spPr>
          <a:xfrm>
            <a:off x="1445147" y="3664910"/>
            <a:ext cx="7507621" cy="772201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Clr>
                <a:srgbClr val="FF0000"/>
              </a:buClr>
              <a:buNone/>
            </a:pPr>
            <a:endParaRPr lang="ru-RU" sz="3600" b="1" u="sng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сотр. это"/>
          <p:cNvSpPr txBox="1">
            <a:spLocks/>
          </p:cNvSpPr>
          <p:nvPr/>
        </p:nvSpPr>
        <p:spPr>
          <a:xfrm>
            <a:off x="1435608" y="4581128"/>
            <a:ext cx="7498081" cy="1199333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ts val="3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ts val="28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Clr>
                <a:srgbClr val="FF0000"/>
              </a:buClr>
              <a:buNone/>
            </a:pPr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664" y="5780461"/>
            <a:ext cx="4283968" cy="1019220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481879" y="6343195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608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064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Успех общения зависит от желания:  </a:t>
            </a:r>
            <a:endParaRPr lang="ru-RU" sz="4000" b="1" noProof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446775" y="6323032"/>
            <a:ext cx="451809" cy="346050"/>
          </a:xfrm>
          <a:prstGeom prst="actionButtonHom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908720"/>
            <a:ext cx="777686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пойти на контакт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наладить отношения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помочь друг другу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увидеть в другом равного себе партнера 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услышать его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признать право другого на иную позицию 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-понять эту позицию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-если оно содержательно 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-основано на общих и значимых для обеих сторон темах 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-если каждая из них в процессе общения обогащает свой информационный багаж.</a:t>
            </a:r>
          </a:p>
          <a:p>
            <a:pPr>
              <a:buFontTx/>
              <a:buChar char="-"/>
            </a:pP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EE82897-DF76-4FAF-8E1C-FF87100549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рекомендаций по стратегии</Template>
  <TotalTime>0</TotalTime>
  <Words>526</Words>
  <Application>Microsoft Office PowerPoint</Application>
  <PresentationFormat>Экран (4:3)</PresentationFormat>
  <Paragraphs>104</Paragraphs>
  <Slides>17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«Взаимодействие детского сада и семьи»  Выполнила: ст.воспитатель Татьяна Владимировна Михеева  </vt:lpstr>
      <vt:lpstr>Деловая игра для педагогов  по эффективному взаимодействию с родительской общественностью «Откровенный разговор» </vt:lpstr>
      <vt:lpstr>Цель:  * формирование умений дифференцированно подходить к организации работы с родителями; *  искать оптимальные пути разрешения конфликтов;  * поиск новых способов поведения в контактах с родителями;  *приобретение опыта совместной работы педагогического коллектива. </vt:lpstr>
      <vt:lpstr>Форма проведения:   две рабочие группы </vt:lpstr>
      <vt:lpstr>Слайд 5</vt:lpstr>
      <vt:lpstr>Слайд 6</vt:lpstr>
      <vt:lpstr>Трудностей в организации общения: </vt:lpstr>
      <vt:lpstr>Одна цель, единые задачи: </vt:lpstr>
      <vt:lpstr>Успех общения зависит от желания:  </vt:lpstr>
      <vt:lpstr>В процессе общения, возникают трудности: </vt:lpstr>
      <vt:lpstr>Ведущая роль в организации такого продуктивного общения, конечно, принадлежит воспитателю:</vt:lpstr>
      <vt:lpstr>«профессиональная компетентность педагога в сфере общения с родителями воспитанников»</vt:lpstr>
      <vt:lpstr>Содержательный компонент включает в себя знания:</vt:lpstr>
      <vt:lpstr>Слайд 14</vt:lpstr>
      <vt:lpstr>Таким образом, педагог с высоким уровнем профессиональной компетентности в сфере общения с родителями воспитанников – это педагог который, понимает, зачем нужно общение и каким оно должно быть, знает, что необходимо, чтобы общение было интересным и содержательным, и, главное, активно действует. </vt:lpstr>
      <vt:lpstr>СПАСИБО ЗА ВНИМАНИЕ </vt:lpstr>
      <vt:lpstr>630004,  г. Новосибирск, ул.Сибирская, 23 ул. Охотская, 86 т./факс: 221-73-77, 203-65-15 e-mail: sibluchik-60@yandex.ru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2016-09-28T12:57:15Z</dcterms:created>
  <dcterms:modified xsi:type="dcterms:W3CDTF">2018-06-25T11:04:11Z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