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bookmarkIdSeed="2">
  <p:sldMasterIdLst>
    <p:sldMasterId id="2147483648" r:id="rId1"/>
  </p:sldMasterIdLst>
  <p:sldIdLst>
    <p:sldId id="279" r:id="rId2"/>
    <p:sldId id="259" r:id="rId3"/>
    <p:sldId id="262" r:id="rId4"/>
    <p:sldId id="264" r:id="rId5"/>
    <p:sldId id="265" r:id="rId6"/>
    <p:sldId id="280" r:id="rId7"/>
    <p:sldId id="281" r:id="rId8"/>
    <p:sldId id="270" r:id="rId9"/>
    <p:sldId id="266" r:id="rId10"/>
    <p:sldId id="267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620"/>
    <p:restoredTop sz="94660"/>
  </p:normalViewPr>
  <p:slideViewPr>
    <p:cSldViewPr>
      <p:cViewPr>
        <p:scale>
          <a:sx n="88" d="100"/>
          <a:sy n="88" d="100"/>
        </p:scale>
        <p:origin x="192" y="6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6.5287500983245511E-2"/>
          <c:y val="5.4337471571592418E-2"/>
          <c:w val="0.90439814814814801"/>
          <c:h val="0.87115079365079406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Вопрос 1</c:v>
                </c:pt>
                <c:pt idx="1">
                  <c:v>Вопрос  2</c:v>
                </c:pt>
                <c:pt idx="2">
                  <c:v>Вопрос 3</c:v>
                </c:pt>
                <c:pt idx="3">
                  <c:v>Вопрос 4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0.58000000000000107</c:v>
                </c:pt>
                <c:pt idx="1">
                  <c:v>0.98</c:v>
                </c:pt>
                <c:pt idx="2">
                  <c:v>0.75000000000000111</c:v>
                </c:pt>
                <c:pt idx="3">
                  <c:v>0.98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D43-4FCA-806A-A420D89F77D4}"/>
            </c:ext>
          </c:extLst>
        </c:ser>
        <c:dLbls/>
        <c:axId val="61438208"/>
        <c:axId val="48627712"/>
      </c:barChart>
      <c:catAx>
        <c:axId val="61438208"/>
        <c:scaling>
          <c:orientation val="minMax"/>
        </c:scaling>
        <c:axPos val="b"/>
        <c:numFmt formatCode="General" sourceLinked="0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ru-RU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8627712"/>
        <c:crosses val="autoZero"/>
        <c:auto val="1"/>
        <c:lblAlgn val="ctr"/>
        <c:lblOffset val="100"/>
      </c:catAx>
      <c:valAx>
        <c:axId val="48627712"/>
        <c:scaling>
          <c:orientation val="minMax"/>
        </c:scaling>
        <c:axPos val="l"/>
        <c:majorGridlines/>
        <c:numFmt formatCode="0%" sourceLinked="1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ru-RU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614382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txPr>
    <a:bodyPr/>
    <a:lstStyle/>
    <a:p>
      <a:pPr>
        <a:defRPr lang="ru-RU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14.05.2018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14.05.2018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14.05.2018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14.05.2018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14.05.2018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14.05.2018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B4C71EC6-210F-42DE-9C53-41977AD35B3D}" type="datetimeFigureOut">
              <a:rPr lang="ru-RU" smtClean="0"/>
              <a:pPr/>
              <a:t>14.05.2018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825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3581400"/>
            <a:ext cx="8534400" cy="2079848"/>
          </a:xfrm>
        </p:spPr>
        <p:txBody>
          <a:bodyPr>
            <a:normAutofit fontScale="92500" lnSpcReduction="10000"/>
          </a:bodyPr>
          <a:lstStyle/>
          <a:p>
            <a:pPr marL="3946525" algn="l"/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946525" algn="l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Индивидуальный проект: </a:t>
            </a:r>
          </a:p>
          <a:p>
            <a:pPr marL="3946525" algn="l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Студентки 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курса  группы 111 А-Ф</a:t>
            </a:r>
          </a:p>
          <a:p>
            <a:pPr marL="3946525" algn="l"/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Гиносян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Сюзанны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Оганесовны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946525" algn="l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  </a:t>
            </a:r>
          </a:p>
          <a:p>
            <a:pPr marL="3946525" algn="l"/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Даллакян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Дельфина Рафаиловна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1928802"/>
            <a:ext cx="8305800" cy="1728798"/>
          </a:xfrm>
        </p:spPr>
        <p:txBody>
          <a:bodyPr/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Индивидуальный проект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Тема: </a:t>
            </a:r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Английские заимствования </a:t>
            </a:r>
            <a:r>
              <a:rPr lang="ru-RU" sz="3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</a:t>
            </a:r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русском языке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228600" y="197078"/>
            <a:ext cx="8763000" cy="150810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Выселковский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филиал государственного бюджетного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профессионального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образовательного учреждения </a:t>
            </a:r>
            <a:endParaRPr lang="ru-RU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Кропоткинский медицинский колледж»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министерства здравоохранения Краснодарского края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152400" y="6046857"/>
            <a:ext cx="8763000" cy="707886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Выселки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2018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50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483768" y="620688"/>
            <a:ext cx="576064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2000" b="1" dirty="0" smtClean="0"/>
              <a:t>Рекомендации, предложения</a:t>
            </a:r>
            <a:endParaRPr lang="ru-RU" sz="20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308601" y="2420888"/>
            <a:ext cx="691276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Данный материал может быть использован в качестве дополнительной информации в помощь учителю, а так же для самостоятельного изучения студентами для увеличения лексического запаса.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74405" y="433864"/>
            <a:ext cx="2551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Литературные ссылки</a:t>
            </a:r>
            <a:endParaRPr lang="ru-RU" b="1" dirty="0"/>
          </a:p>
        </p:txBody>
      </p:sp>
      <p:sp>
        <p:nvSpPr>
          <p:cNvPr id="100" name="Текстовое поле 99"/>
          <p:cNvSpPr txBox="1"/>
          <p:nvPr/>
        </p:nvSpPr>
        <p:spPr>
          <a:xfrm>
            <a:off x="675640" y="894715"/>
            <a:ext cx="7935595" cy="466344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6985" indent="-6985" algn="l"/>
            <a:r>
              <a:rPr sz="2000" b="1" u="none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Монографии, книги, учебные пособия</a:t>
            </a:r>
            <a:r>
              <a:rPr sz="2000" b="1" i="1" u="none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sz="2000" b="1" u="none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985" indent="-6985" algn="l"/>
            <a:r>
              <a:rPr sz="2000" b="0" u="none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Англицизмы в русском языке-studfiles.net/preview/4514471/Ожегов  С.И.  и  Шведова  Н.Ю.  Толковый  словарь  русского  языка:  800  слов  и  фразеологических  выражений/  Российская  академия  наук.  Институт  русского языка им. В.В. Виноградова. M.:  Азбуковник,  1999. - 940  с</a:t>
            </a:r>
          </a:p>
          <a:p>
            <a:pPr marL="6985" indent="-6985" algn="l"/>
            <a:r>
              <a:rPr sz="2000" b="0" u="none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Алексанова А.В. АНГЛИЙСКИЕ ЗАИМСТВОВАНИЯ В РУССКОМ ЯЗЫКЕ // Научное сообщество студентов XXI столетия.</a:t>
            </a:r>
          </a:p>
          <a:p>
            <a:pPr marL="6985" indent="-6985" algn="l"/>
            <a:r>
              <a:rPr sz="2000" b="0" u="none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Дьяков А.И словарь англицизмов.</a:t>
            </a:r>
          </a:p>
          <a:p>
            <a:pPr marL="6985" indent="-6985" algn="l"/>
            <a:r>
              <a:rPr sz="2000" b="0" u="none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Словарь. Заимствования в русском субстандарте. Англицизмы. Х.Вальтер, О.Вовк , А.Зумп, А.Кульпа.</a:t>
            </a:r>
            <a:endParaRPr sz="2000" b="0" u="none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985" indent="-6985" algn="l"/>
            <a:r>
              <a:rPr sz="2000" b="1" u="none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Источники из сети Internet </a:t>
            </a:r>
            <a:endParaRPr sz="2000" b="1" u="none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985" indent="-6985" algn="l"/>
            <a:r>
              <a:rPr sz="2000" b="0" u="none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Английские заимствования в русском языке-https://www.englishdom.com/blog/anglijskie-zaimstvovannye-slova-v-russkom-yazyke/</a:t>
            </a:r>
            <a:endParaRPr lang="ru-RU" altLang="en-US" sz="20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92244"/>
            <a:ext cx="813690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rgbClr val="00000A"/>
                </a:solidFill>
                <a:ea typeface="Times New Roman" panose="02020603050405020304"/>
              </a:rPr>
              <a:t>       Цель исследования</a:t>
            </a:r>
            <a:r>
              <a:rPr lang="ru-RU" sz="2400" b="1" dirty="0">
                <a:solidFill>
                  <a:srgbClr val="00000A"/>
                </a:solidFill>
                <a:ea typeface="Times New Roman" panose="02020603050405020304"/>
              </a:rPr>
              <a:t>: </a:t>
            </a:r>
            <a:endParaRPr lang="ru-RU" sz="2400" b="1" dirty="0" smtClean="0">
              <a:solidFill>
                <a:srgbClr val="00000A"/>
              </a:solidFill>
              <a:ea typeface="Times New Roman" panose="02020603050405020304"/>
            </a:endParaRPr>
          </a:p>
          <a:p>
            <a:pPr>
              <a:lnSpc>
                <a:spcPct val="150000"/>
              </a:lnSpc>
            </a:pPr>
            <a:r>
              <a:rPr lang="ru-RU" sz="2400" dirty="0" smtClean="0">
                <a:latin typeface="Times New Roman" panose="02020603050405020304" pitchFamily="18" charset="0"/>
                <a:ea typeface="华文新魏"/>
              </a:rPr>
              <a:t>       изучить </a:t>
            </a:r>
            <a:r>
              <a:rPr lang="ru-RU" sz="2400" dirty="0">
                <a:latin typeface="Times New Roman" panose="02020603050405020304" pitchFamily="18" charset="0"/>
                <a:ea typeface="华文新魏"/>
              </a:rPr>
              <a:t>историю заимствования, причины, способы </a:t>
            </a:r>
            <a:r>
              <a:rPr lang="ru-RU" sz="2400" dirty="0" smtClean="0">
                <a:latin typeface="Times New Roman" panose="02020603050405020304" pitchFamily="18" charset="0"/>
                <a:ea typeface="华文新魏"/>
              </a:rPr>
              <a:t>    </a:t>
            </a:r>
          </a:p>
          <a:p>
            <a:pPr>
              <a:lnSpc>
                <a:spcPct val="150000"/>
              </a:lnSpc>
            </a:pPr>
            <a:r>
              <a:rPr lang="ru-RU" sz="2400" dirty="0">
                <a:latin typeface="Times New Roman" panose="02020603050405020304" pitchFamily="18" charset="0"/>
                <a:ea typeface="华文新魏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ea typeface="华文新魏"/>
              </a:rPr>
              <a:t>                             образования англицизмов.</a:t>
            </a:r>
            <a:endParaRPr lang="ru-RU" sz="2400" dirty="0">
              <a:ea typeface="Times New Roman" panose="02020603050405020304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3486" y="1670829"/>
            <a:ext cx="835292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rgbClr val="00000A"/>
                </a:solidFill>
                <a:ea typeface="Times New Roman" panose="02020603050405020304"/>
              </a:rPr>
              <a:t>             </a:t>
            </a:r>
            <a:r>
              <a:rPr lang="ru-RU" sz="2400" b="1" dirty="0" smtClean="0"/>
              <a:t>Задачи </a:t>
            </a:r>
            <a:r>
              <a:rPr lang="ru-RU" sz="2400" b="1" dirty="0" smtClean="0">
                <a:solidFill>
                  <a:srgbClr val="00000A"/>
                </a:solidFill>
                <a:ea typeface="Times New Roman" panose="02020603050405020304"/>
              </a:rPr>
              <a:t>исследования </a:t>
            </a:r>
            <a:r>
              <a:rPr lang="ru-RU" sz="2400" b="1" dirty="0" smtClean="0"/>
              <a:t>:</a:t>
            </a:r>
            <a:endParaRPr lang="ru-RU" sz="2400" dirty="0"/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ru-RU" sz="2400" dirty="0"/>
              <a:t>Ознакомиться с историей и причинами возникновения английских </a:t>
            </a:r>
            <a:r>
              <a:rPr lang="ru-RU" sz="2400" dirty="0" smtClean="0"/>
              <a:t>заимствований;</a:t>
            </a:r>
          </a:p>
          <a:p>
            <a:pPr marL="514350" indent="-514350">
              <a:lnSpc>
                <a:spcPct val="150000"/>
              </a:lnSpc>
              <a:buAutoNum type="arabicPeriod" startAt="2"/>
            </a:pPr>
            <a:r>
              <a:rPr lang="ru-RU" sz="2400" dirty="0" smtClean="0"/>
              <a:t>Рассмотреть </a:t>
            </a:r>
            <a:r>
              <a:rPr lang="ru-RU" sz="2400" dirty="0"/>
              <a:t>элементы образования </a:t>
            </a:r>
            <a:r>
              <a:rPr lang="ru-RU" sz="2400" dirty="0" smtClean="0"/>
              <a:t>     </a:t>
            </a:r>
          </a:p>
          <a:p>
            <a:pPr>
              <a:lnSpc>
                <a:spcPct val="150000"/>
              </a:lnSpc>
            </a:pPr>
            <a:r>
              <a:rPr lang="ru-RU" sz="2400" dirty="0" smtClean="0"/>
              <a:t>      заимствований;</a:t>
            </a:r>
            <a:endParaRPr lang="ru-RU" sz="2400" dirty="0"/>
          </a:p>
          <a:p>
            <a:pPr>
              <a:lnSpc>
                <a:spcPct val="150000"/>
              </a:lnSpc>
            </a:pPr>
            <a:r>
              <a:rPr lang="ru-RU" sz="2400" dirty="0"/>
              <a:t>3</a:t>
            </a:r>
            <a:r>
              <a:rPr lang="ru-RU" sz="2400" dirty="0" smtClean="0"/>
              <a:t>.    Определить </a:t>
            </a:r>
            <a:r>
              <a:rPr lang="ru-RU" sz="2400" dirty="0"/>
              <a:t>виды заимствований;</a:t>
            </a:r>
          </a:p>
          <a:p>
            <a:pPr marL="514350" indent="-514350">
              <a:lnSpc>
                <a:spcPct val="150000"/>
              </a:lnSpc>
              <a:buAutoNum type="arabicPeriod" startAt="4"/>
            </a:pPr>
            <a:r>
              <a:rPr lang="ru-RU" sz="2400" dirty="0" smtClean="0"/>
              <a:t>Выявить </a:t>
            </a:r>
            <a:r>
              <a:rPr lang="ru-RU" sz="2400" dirty="0"/>
              <a:t>роль </a:t>
            </a:r>
            <a:r>
              <a:rPr lang="ru-RU" sz="2400" dirty="0" smtClean="0"/>
              <a:t>заимствований; </a:t>
            </a:r>
          </a:p>
          <a:p>
            <a:pPr marL="457200" indent="-457200">
              <a:lnSpc>
                <a:spcPct val="150000"/>
              </a:lnSpc>
              <a:buAutoNum type="arabicPeriod" startAt="4"/>
            </a:pPr>
            <a:r>
              <a:rPr lang="ru-RU" sz="2400" dirty="0" smtClean="0">
                <a:ea typeface="Times New Roman" panose="02020603050405020304"/>
              </a:rPr>
              <a:t> Провести социологический опрос.</a:t>
            </a:r>
            <a:endParaRPr lang="ru-RU" sz="2400" dirty="0">
              <a:ea typeface="Times New Roman" panose="0202060305040502030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0379" y="428604"/>
            <a:ext cx="72305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000A"/>
                </a:solidFill>
                <a:ea typeface="Calibri" panose="020F0502020204030204"/>
              </a:rPr>
              <a:t>                    Причины </a:t>
            </a:r>
            <a:r>
              <a:rPr lang="ru-RU" sz="2400" b="1" dirty="0">
                <a:solidFill>
                  <a:srgbClr val="00000A"/>
                </a:solidFill>
                <a:ea typeface="Calibri" panose="020F0502020204030204"/>
              </a:rPr>
              <a:t>заимствований. Англицизмы</a:t>
            </a:r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395536" y="1063887"/>
            <a:ext cx="82490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dirty="0">
                <a:solidFill>
                  <a:srgbClr val="00000A"/>
                </a:solidFill>
                <a:ea typeface="Times New Roman" panose="02020603050405020304"/>
              </a:rPr>
              <a:t>Основными причинами заимствования слов является потребность в наименовании вещей и понятий, необходимость разграничить близкие по содержанию, но все же различные понятия, замена описательных оборотов, одним словом, социально психологические причины и факторы заимствования: восприятие всем коллективом или его частью иноязычного слова как более престижного «учёного», «красиво звучащего». </a:t>
            </a:r>
            <a:endParaRPr lang="ru-RU" sz="2400" dirty="0" smtClean="0">
              <a:solidFill>
                <a:srgbClr val="00000A"/>
              </a:solidFill>
              <a:ea typeface="Times New Roman" panose="02020603050405020304"/>
            </a:endParaRP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rgbClr val="00000A"/>
                </a:solidFill>
                <a:ea typeface="Times New Roman" panose="02020603050405020304"/>
              </a:rPr>
              <a:t>Англицизм </a:t>
            </a:r>
            <a:r>
              <a:rPr lang="ru-RU" sz="2400" dirty="0">
                <a:solidFill>
                  <a:srgbClr val="00000A"/>
                </a:solidFill>
                <a:ea typeface="Times New Roman" panose="02020603050405020304"/>
              </a:rPr>
              <a:t>- заимствование из английской лексики. </a:t>
            </a:r>
            <a:endParaRPr lang="ru-RU" sz="2400" dirty="0">
              <a:ea typeface="Times New Roman" panose="02020603050405020304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764704"/>
            <a:ext cx="64087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0000"/>
                </a:solidFill>
                <a:latin typeface="Calibri" panose="020F0502020204030204"/>
                <a:ea typeface="Calibri" panose="020F0502020204030204"/>
                <a:cs typeface="Times New Roman" panose="02020603050405020304"/>
              </a:rPr>
              <a:t>           Элементы </a:t>
            </a:r>
            <a:r>
              <a:rPr lang="ru-RU" sz="2400" b="1" dirty="0">
                <a:solidFill>
                  <a:srgbClr val="000000"/>
                </a:solidFill>
                <a:latin typeface="Calibri" panose="020F0502020204030204"/>
                <a:ea typeface="Calibri" panose="020F0502020204030204"/>
                <a:cs typeface="Times New Roman" panose="02020603050405020304"/>
              </a:rPr>
              <a:t>в заимствованных словах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827585" y="2060848"/>
            <a:ext cx="82089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ea typeface="Times New Roman" panose="02020603050405020304"/>
              </a:rPr>
              <a:t> </a:t>
            </a:r>
            <a:r>
              <a:rPr lang="ru-RU" sz="2400" b="1" u="sng" dirty="0">
                <a:ea typeface="Times New Roman" panose="02020603050405020304"/>
              </a:rPr>
              <a:t>Заимствования</a:t>
            </a:r>
            <a:r>
              <a:rPr lang="ru-RU" sz="2400" dirty="0">
                <a:ea typeface="Times New Roman" panose="02020603050405020304"/>
              </a:rPr>
              <a:t> – слова, заимствованные из других языков. 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15617" y="2852936"/>
            <a:ext cx="7272807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1.Суффикс «</a:t>
            </a:r>
            <a:r>
              <a:rPr lang="ru-RU" sz="2000" dirty="0" err="1"/>
              <a:t>инг</a:t>
            </a:r>
            <a:r>
              <a:rPr lang="ru-RU" sz="2000" dirty="0"/>
              <a:t>» (</a:t>
            </a:r>
            <a:r>
              <a:rPr lang="en-US" sz="2000" dirty="0" err="1"/>
              <a:t>ing</a:t>
            </a:r>
            <a:r>
              <a:rPr lang="en-US" sz="2000" dirty="0" smtClean="0"/>
              <a:t>)</a:t>
            </a:r>
            <a:r>
              <a:rPr lang="ru-RU" sz="2000" dirty="0"/>
              <a:t>- </a:t>
            </a:r>
            <a:r>
              <a:rPr lang="en-US" sz="2000" dirty="0" smtClean="0"/>
              <a:t>bowling (</a:t>
            </a:r>
            <a:r>
              <a:rPr lang="ru-RU" sz="2000" dirty="0" smtClean="0"/>
              <a:t>боулинг</a:t>
            </a:r>
            <a:r>
              <a:rPr lang="en-US" sz="2000" dirty="0" smtClean="0"/>
              <a:t>)</a:t>
            </a:r>
            <a:endParaRPr lang="ru-RU" sz="2000" dirty="0" smtClean="0"/>
          </a:p>
          <a:p>
            <a:r>
              <a:rPr lang="ru-RU" sz="2000" dirty="0" smtClean="0"/>
              <a:t>2.Мейкер</a:t>
            </a:r>
            <a:r>
              <a:rPr lang="en-US" sz="2000" dirty="0" smtClean="0"/>
              <a:t>  (maker)</a:t>
            </a:r>
            <a:r>
              <a:rPr lang="ru-RU" sz="2000" dirty="0"/>
              <a:t>- </a:t>
            </a:r>
            <a:r>
              <a:rPr lang="en-US" sz="2000" dirty="0" smtClean="0"/>
              <a:t>party-maker (</a:t>
            </a:r>
            <a:r>
              <a:rPr lang="ru-RU" sz="2000" dirty="0" err="1" smtClean="0"/>
              <a:t>патимейкер</a:t>
            </a:r>
            <a:r>
              <a:rPr lang="en-US" sz="2000" dirty="0" smtClean="0"/>
              <a:t>)</a:t>
            </a:r>
            <a:endParaRPr lang="ru-RU" sz="2000" dirty="0" smtClean="0"/>
          </a:p>
          <a:p>
            <a:r>
              <a:rPr lang="ru-RU" sz="2000" dirty="0"/>
              <a:t>3.Структурный элемент «</a:t>
            </a:r>
            <a:r>
              <a:rPr lang="ru-RU" sz="2000" dirty="0" err="1"/>
              <a:t>гейт</a:t>
            </a:r>
            <a:r>
              <a:rPr lang="ru-RU" sz="2000" dirty="0"/>
              <a:t>»- </a:t>
            </a:r>
            <a:r>
              <a:rPr lang="en-US" sz="2000" dirty="0" err="1" smtClean="0"/>
              <a:t>Panamagate</a:t>
            </a:r>
            <a:r>
              <a:rPr lang="en-US" sz="2000" dirty="0" smtClean="0"/>
              <a:t> (</a:t>
            </a:r>
            <a:r>
              <a:rPr lang="ru-RU" sz="2000" dirty="0" err="1" smtClean="0"/>
              <a:t>Панамагейт</a:t>
            </a:r>
            <a:r>
              <a:rPr lang="en-US" sz="2000" dirty="0" smtClean="0"/>
              <a:t>)</a:t>
            </a:r>
            <a:endParaRPr lang="ru-RU" sz="2000" dirty="0" smtClean="0"/>
          </a:p>
          <a:p>
            <a:r>
              <a:rPr lang="ru-RU" sz="2000" dirty="0"/>
              <a:t>4.Суффикс- «</a:t>
            </a:r>
            <a:r>
              <a:rPr lang="ru-RU" sz="2000" dirty="0" err="1"/>
              <a:t>ист</a:t>
            </a:r>
            <a:r>
              <a:rPr lang="ru-RU" sz="2000" dirty="0"/>
              <a:t>» (</a:t>
            </a:r>
            <a:r>
              <a:rPr lang="en-US" sz="2000" dirty="0" err="1"/>
              <a:t>ist</a:t>
            </a:r>
            <a:r>
              <a:rPr lang="en-US" sz="2000" dirty="0" smtClean="0"/>
              <a:t>)- florist</a:t>
            </a:r>
            <a:r>
              <a:rPr lang="ru-RU" sz="2000" dirty="0" smtClean="0"/>
              <a:t> (флорист</a:t>
            </a:r>
            <a:r>
              <a:rPr lang="en-US" sz="2000" dirty="0" smtClean="0"/>
              <a:t>)</a:t>
            </a:r>
            <a:endParaRPr lang="ru-RU" sz="2000" dirty="0" smtClean="0"/>
          </a:p>
          <a:p>
            <a:r>
              <a:rPr lang="ru-RU" sz="2000" dirty="0"/>
              <a:t>5.Суффикс «ер» (</a:t>
            </a:r>
            <a:r>
              <a:rPr lang="en-US" sz="2000" dirty="0" err="1"/>
              <a:t>er</a:t>
            </a:r>
            <a:r>
              <a:rPr lang="en-US" sz="2000" dirty="0" smtClean="0"/>
              <a:t>) – </a:t>
            </a:r>
            <a:r>
              <a:rPr lang="en-US" sz="2000" dirty="0" err="1" smtClean="0"/>
              <a:t>te</a:t>
            </a:r>
            <a:r>
              <a:rPr lang="ru-RU" sz="2000" dirty="0" smtClean="0"/>
              <a:t>е</a:t>
            </a:r>
            <a:r>
              <a:rPr lang="en-US" sz="2000" dirty="0" err="1" smtClean="0"/>
              <a:t>nager</a:t>
            </a:r>
            <a:r>
              <a:rPr lang="en-US" sz="2000" dirty="0" smtClean="0"/>
              <a:t> (</a:t>
            </a:r>
            <a:r>
              <a:rPr lang="ru-RU" sz="2000" dirty="0" err="1" smtClean="0"/>
              <a:t>тинейджер</a:t>
            </a:r>
            <a:r>
              <a:rPr lang="en-US" sz="2000" dirty="0" smtClean="0"/>
              <a:t>)</a:t>
            </a:r>
            <a:endParaRPr lang="ru-RU" sz="2000" dirty="0" smtClean="0"/>
          </a:p>
          <a:p>
            <a:r>
              <a:rPr lang="ru-RU" sz="2000" dirty="0"/>
              <a:t>6.Суффикс «</a:t>
            </a:r>
            <a:r>
              <a:rPr lang="ru-RU" sz="2000" dirty="0" err="1"/>
              <a:t>бельн</a:t>
            </a:r>
            <a:r>
              <a:rPr lang="ru-RU" sz="2000" dirty="0"/>
              <a:t>», «</a:t>
            </a:r>
            <a:r>
              <a:rPr lang="ru-RU" sz="2000" dirty="0" err="1"/>
              <a:t>абельн</a:t>
            </a:r>
            <a:r>
              <a:rPr lang="ru-RU" sz="2000" dirty="0"/>
              <a:t>», «</a:t>
            </a:r>
            <a:r>
              <a:rPr lang="ru-RU" sz="2000" dirty="0" err="1"/>
              <a:t>ибельн</a:t>
            </a:r>
            <a:r>
              <a:rPr lang="ru-RU" sz="2000" dirty="0"/>
              <a:t>» от </a:t>
            </a:r>
            <a:r>
              <a:rPr lang="ru-RU" sz="2000" dirty="0" err="1" smtClean="0"/>
              <a:t>able</a:t>
            </a:r>
            <a:r>
              <a:rPr lang="en-US" sz="2000" dirty="0" smtClean="0"/>
              <a:t>- comfortable</a:t>
            </a:r>
            <a:r>
              <a:rPr lang="ru-RU" sz="2000" dirty="0" smtClean="0"/>
              <a:t>   </a:t>
            </a:r>
          </a:p>
          <a:p>
            <a:r>
              <a:rPr lang="ru-RU" sz="2000" dirty="0" smtClean="0"/>
              <a:t>   </a:t>
            </a:r>
            <a:r>
              <a:rPr lang="en-US" sz="2000" dirty="0" smtClean="0"/>
              <a:t>(</a:t>
            </a:r>
            <a:r>
              <a:rPr lang="ru-RU" sz="2000" dirty="0" smtClean="0"/>
              <a:t>комфортабельный)</a:t>
            </a:r>
          </a:p>
          <a:p>
            <a:r>
              <a:rPr lang="ru-RU" sz="2000" dirty="0"/>
              <a:t>7.Приставка «супер» от «</a:t>
            </a:r>
            <a:r>
              <a:rPr lang="ru-RU" sz="2000" dirty="0" err="1"/>
              <a:t>super</a:t>
            </a:r>
            <a:r>
              <a:rPr lang="ru-RU" sz="2000" dirty="0"/>
              <a:t>», значение «сверх</a:t>
            </a:r>
            <a:r>
              <a:rPr lang="ru-RU" sz="2000" dirty="0" smtClean="0"/>
              <a:t>»</a:t>
            </a:r>
            <a:r>
              <a:rPr lang="en-US" sz="2000" dirty="0" smtClean="0"/>
              <a:t>-superman </a:t>
            </a:r>
            <a:r>
              <a:rPr lang="ru-RU" sz="2000" dirty="0" smtClean="0"/>
              <a:t>  </a:t>
            </a:r>
          </a:p>
          <a:p>
            <a:r>
              <a:rPr lang="ru-RU" sz="2000" dirty="0" smtClean="0"/>
              <a:t>   (супермен)</a:t>
            </a:r>
            <a:r>
              <a:rPr lang="en-US" sz="2000" dirty="0" smtClean="0"/>
              <a:t> </a:t>
            </a:r>
            <a:endParaRPr lang="ru-RU" sz="2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908720"/>
            <a:ext cx="2952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00000A"/>
                </a:solidFill>
                <a:ea typeface="Calibri" panose="020F0502020204030204"/>
              </a:rPr>
              <a:t> </a:t>
            </a:r>
            <a:r>
              <a:rPr lang="ru-RU" sz="2400" b="1" dirty="0" smtClean="0">
                <a:solidFill>
                  <a:srgbClr val="00000A"/>
                </a:solidFill>
                <a:ea typeface="Calibri" panose="020F0502020204030204"/>
              </a:rPr>
              <a:t>Виды англицизмов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1521" y="1556792"/>
            <a:ext cx="432048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•	</a:t>
            </a:r>
            <a:r>
              <a:rPr lang="ru-RU" dirty="0" smtClean="0"/>
              <a:t>Фонозаимствования</a:t>
            </a:r>
          </a:p>
          <a:p>
            <a:r>
              <a:rPr lang="ru-RU" dirty="0"/>
              <a:t>•	</a:t>
            </a:r>
            <a:r>
              <a:rPr lang="ru-RU" dirty="0" smtClean="0"/>
              <a:t>Гибриды</a:t>
            </a:r>
          </a:p>
          <a:p>
            <a:r>
              <a:rPr lang="ru-RU" dirty="0"/>
              <a:t>•	</a:t>
            </a:r>
            <a:r>
              <a:rPr lang="ru-RU" dirty="0" smtClean="0"/>
              <a:t>Кальки</a:t>
            </a:r>
          </a:p>
          <a:p>
            <a:r>
              <a:rPr lang="ru-RU" dirty="0"/>
              <a:t>•	</a:t>
            </a:r>
            <a:r>
              <a:rPr lang="ru-RU" dirty="0" smtClean="0"/>
              <a:t>Экзотизмы</a:t>
            </a:r>
          </a:p>
          <a:p>
            <a:r>
              <a:rPr lang="ru-RU" dirty="0"/>
              <a:t>•	</a:t>
            </a:r>
            <a:r>
              <a:rPr lang="ru-RU" dirty="0" smtClean="0"/>
              <a:t>Варваризмы</a:t>
            </a:r>
          </a:p>
          <a:p>
            <a:r>
              <a:rPr lang="ru-RU" dirty="0"/>
              <a:t>•	</a:t>
            </a:r>
            <a:r>
              <a:rPr lang="ru-RU" dirty="0" smtClean="0"/>
              <a:t>Композиты</a:t>
            </a:r>
          </a:p>
          <a:p>
            <a:r>
              <a:rPr lang="ru-RU" dirty="0"/>
              <a:t>•	</a:t>
            </a:r>
            <a:r>
              <a:rPr lang="ru-RU" dirty="0" smtClean="0"/>
              <a:t>Жаргонизмы</a:t>
            </a:r>
          </a:p>
          <a:p>
            <a:r>
              <a:rPr lang="ru-RU" dirty="0"/>
              <a:t>•	</a:t>
            </a:r>
            <a:r>
              <a:rPr lang="ru-RU" dirty="0" smtClean="0"/>
              <a:t>Лжеанглицизмы </a:t>
            </a:r>
          </a:p>
          <a:p>
            <a:r>
              <a:rPr lang="ru-RU" dirty="0" smtClean="0"/>
              <a:t>•</a:t>
            </a:r>
            <a:r>
              <a:rPr lang="ru-RU" dirty="0"/>
              <a:t>	Жаргонные </a:t>
            </a:r>
            <a:r>
              <a:rPr lang="ru-RU" dirty="0" smtClean="0"/>
              <a:t>англицизмы</a:t>
            </a:r>
          </a:p>
          <a:p>
            <a:r>
              <a:rPr lang="ru-RU" dirty="0"/>
              <a:t>•	Тематические </a:t>
            </a:r>
            <a:r>
              <a:rPr lang="ru-RU" dirty="0" smtClean="0"/>
              <a:t>англицизмы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246448" y="970275"/>
            <a:ext cx="290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/>
              <a:t>Признаки англицизмов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860032" y="1556792"/>
            <a:ext cx="388843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Очень часто слова, заимствованные из английского, определяются по наличию в слове следующих частей:</a:t>
            </a:r>
          </a:p>
          <a:p>
            <a:pPr lvl="0"/>
            <a:r>
              <a:rPr lang="ru-RU" dirty="0" err="1"/>
              <a:t>дж</a:t>
            </a:r>
            <a:r>
              <a:rPr lang="ru-RU" dirty="0"/>
              <a:t> - j/g, </a:t>
            </a:r>
            <a:r>
              <a:rPr lang="ru-RU" dirty="0" err="1"/>
              <a:t>инг</a:t>
            </a:r>
            <a:r>
              <a:rPr lang="ru-RU" dirty="0"/>
              <a:t>- </a:t>
            </a:r>
            <a:r>
              <a:rPr lang="ru-RU" dirty="0" err="1" smtClean="0"/>
              <a:t>ing</a:t>
            </a:r>
            <a:r>
              <a:rPr lang="ru-RU" dirty="0" smtClean="0"/>
              <a:t> (</a:t>
            </a:r>
            <a:r>
              <a:rPr lang="ru-RU" dirty="0" err="1" smtClean="0"/>
              <a:t>bowling</a:t>
            </a:r>
            <a:r>
              <a:rPr lang="ru-RU" dirty="0" smtClean="0"/>
              <a:t> – катать шары), </a:t>
            </a:r>
            <a:r>
              <a:rPr lang="ru-RU" dirty="0"/>
              <a:t>мен(т)-</a:t>
            </a:r>
            <a:r>
              <a:rPr lang="ru-RU" dirty="0" err="1"/>
              <a:t>men</a:t>
            </a:r>
            <a:r>
              <a:rPr lang="ru-RU" dirty="0"/>
              <a:t>(</a:t>
            </a:r>
            <a:r>
              <a:rPr lang="ru-RU" dirty="0" err="1"/>
              <a:t>t</a:t>
            </a:r>
            <a:r>
              <a:rPr lang="ru-RU" dirty="0" smtClean="0"/>
              <a:t>) –(</a:t>
            </a:r>
            <a:r>
              <a:rPr lang="en-US" dirty="0" smtClean="0"/>
              <a:t>abasement-</a:t>
            </a:r>
            <a:r>
              <a:rPr lang="ru-RU" dirty="0" smtClean="0"/>
              <a:t>уважение), </a:t>
            </a:r>
            <a:r>
              <a:rPr lang="ru-RU" dirty="0"/>
              <a:t>ер- </a:t>
            </a:r>
            <a:r>
              <a:rPr lang="ru-RU" dirty="0" err="1" smtClean="0"/>
              <a:t>er</a:t>
            </a:r>
            <a:r>
              <a:rPr lang="ru-RU" dirty="0" smtClean="0"/>
              <a:t>  - (</a:t>
            </a:r>
            <a:r>
              <a:rPr lang="ru-RU" dirty="0" err="1" smtClean="0"/>
              <a:t>promouter-промоутер</a:t>
            </a:r>
            <a:r>
              <a:rPr lang="ru-RU" dirty="0" smtClean="0"/>
              <a:t> ), </a:t>
            </a:r>
            <a:r>
              <a:rPr lang="ru-RU" dirty="0" err="1"/>
              <a:t>тч</a:t>
            </a:r>
            <a:r>
              <a:rPr lang="ru-RU" dirty="0"/>
              <a:t>- </a:t>
            </a:r>
            <a:r>
              <a:rPr lang="ru-RU" dirty="0" err="1" smtClean="0"/>
              <a:t>t</a:t>
            </a:r>
            <a:r>
              <a:rPr lang="ru-RU" dirty="0" smtClean="0"/>
              <a:t>/</a:t>
            </a:r>
            <a:r>
              <a:rPr lang="ru-RU" dirty="0" err="1" smtClean="0"/>
              <a:t>ch</a:t>
            </a:r>
            <a:r>
              <a:rPr lang="ru-RU" dirty="0" smtClean="0"/>
              <a:t>- (</a:t>
            </a:r>
            <a:r>
              <a:rPr lang="en-US" dirty="0" smtClean="0"/>
              <a:t> lunch-</a:t>
            </a:r>
            <a:r>
              <a:rPr lang="ru-RU" dirty="0" smtClean="0"/>
              <a:t> </a:t>
            </a:r>
            <a:r>
              <a:rPr lang="ru-RU" dirty="0" err="1" smtClean="0"/>
              <a:t>ланч</a:t>
            </a:r>
            <a:r>
              <a:rPr lang="ru-RU" dirty="0" smtClean="0"/>
              <a:t>), </a:t>
            </a:r>
            <a:r>
              <a:rPr lang="ru-RU" dirty="0" err="1"/>
              <a:t>ция</a:t>
            </a:r>
            <a:r>
              <a:rPr lang="ru-RU" dirty="0"/>
              <a:t>- </a:t>
            </a:r>
            <a:r>
              <a:rPr lang="ru-RU" dirty="0" err="1" smtClean="0"/>
              <a:t>tion</a:t>
            </a:r>
            <a:r>
              <a:rPr lang="ru-RU" dirty="0" smtClean="0"/>
              <a:t> – (</a:t>
            </a:r>
            <a:r>
              <a:rPr lang="en-US" dirty="0" smtClean="0"/>
              <a:t>nation</a:t>
            </a:r>
            <a:r>
              <a:rPr lang="ru-RU" dirty="0" smtClean="0"/>
              <a:t>-нация)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75856" y="1052736"/>
            <a:ext cx="30453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/>
              <a:t>Роль заимствований</a:t>
            </a:r>
            <a:endParaRPr lang="ru-RU" sz="2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691680" y="2132856"/>
            <a:ext cx="554461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Заимствование увеличивает лексическое богатство, а также служит источником новых корней, словообразовательных элементов и точных терминов и представляет собой следствие условий социальной жизни человечества.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4161" y="237980"/>
            <a:ext cx="8856984" cy="627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</a:p>
          <a:p>
            <a:pPr algn="just">
              <a:lnSpc>
                <a:spcPct val="150000"/>
              </a:lnSpc>
            </a:pP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Социологический опрос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"Употребление англицизмов в современном русском языке". </a:t>
            </a:r>
            <a:endParaRPr lang="ru-RU" sz="16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Выберите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только один наиболее подходящий вариант ответа на следующие вопросы: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 такое англицизм? 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0850" algn="just"/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а) слово или выражение, заимствованное из английского языка.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0850" algn="just"/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б) направление в музыке.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0850" algn="just"/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в) заимствованное из другого языка слово или выражение.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Раздражает ли Вас обилие англицизмов в современном русском языке?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algn="just"/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1.Да, очень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algn="just"/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Немного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algn="just"/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Ничуть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Употребляете ли Вы англицизмы в повседневной речи?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0850" algn="just"/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 регулярно 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0850" algn="just"/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 иногда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0850" algn="just"/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редко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0850" algn="just"/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никогда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 Вы считаете, англицизмы обогащают наш язык, делают его насыщеннее и лучше или же обедняют русский язык, коверкая его и извращая?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0850" lvl="0" indent="15875" algn="just">
              <a:buFont typeface="+mj-lt"/>
              <a:buAutoNum type="arabicPeriod"/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Обогащают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0850" lvl="0" indent="15875" algn="just">
              <a:buFont typeface="+mj-lt"/>
              <a:buAutoNum type="arabicPeriod"/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Обедняют 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1000"/>
              </a:spcAft>
            </a:pP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976" y="135729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1548397" y="287144"/>
            <a:ext cx="5688096" cy="79248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44957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Данные социологического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опроса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44957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356235" y="2996565"/>
          <a:ext cx="8072755" cy="34785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356235" y="101600"/>
            <a:ext cx="8463280" cy="311086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44958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449570" algn="l"/>
              </a:tabLst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44958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449570" algn="l"/>
              </a:tabLst>
            </a:pPr>
            <a:endParaRPr lang="ru-RU" sz="12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44958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449570" algn="l"/>
              </a:tabLst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 первый вопрос «</a:t>
            </a: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такое англицизм</a:t>
            </a: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?»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ответ -75%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 второй вопрос «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Раздражает ли Вас обилие англицизмов в современном русском языке</a:t>
            </a: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?»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-100%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 третий вопрос «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Употребляете ли Вы англицизмы в повседневной речи</a:t>
            </a: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?»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-80%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 четвертый вопрос «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Как Вы считаете, англицизмы обогащают наш язык, делают его насыщеннее и лучше или же обедняют русский язык, коверкая его и извращая</a:t>
            </a: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ru-RU" sz="1600" dirty="0" smtClean="0">
                <a:solidFill>
                  <a:prstClr val="black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-100%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86000" y="34290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300001" y="980728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 smtClean="0"/>
              <a:t>Вывод:</a:t>
            </a:r>
            <a:endParaRPr lang="ru-RU" sz="20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971600" y="1988840"/>
            <a:ext cx="770485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850"/>
            <a:r>
              <a:rPr lang="ru-RU" dirty="0" smtClean="0"/>
              <a:t>В ходе работы  мы определили причины заимствований  английских элементов  в русском языке, проанализировали теоретические материалы, связанные с заимствованиями, рассмотрели способы образования англицизмов, определили  виды  заимствований и тем самым определили их роль . Проникновение англицизмов в русский язык продолжается с каждым годом все активнее. Развитие любой из сфер деятельности ведёт за собой привлечение в русскую речь большого числа заимствованных слов, из английского языка в особенности. </a:t>
            </a:r>
          </a:p>
          <a:p>
            <a:pPr indent="450850"/>
            <a:r>
              <a:rPr lang="ru-RU" dirty="0" smtClean="0"/>
              <a:t>Я думаю, что цель моей работы была достигнута, задачи выполнены. Мною был проанализирован материал , связанный с темой исследования, я также узнала много нового и интересного для себя. 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27</TotalTime>
  <Words>776</Words>
  <Application>Microsoft Office PowerPoint</Application>
  <PresentationFormat>Экран (4:3)</PresentationFormat>
  <Paragraphs>94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NewsPrint</vt:lpstr>
      <vt:lpstr>        Индивидуальный проект Тема: Английские заимствования  в русском языке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Английские заимствования в русском языке </dc:title>
  <dc:creator>Admin</dc:creator>
  <cp:lastModifiedBy>Nadezda</cp:lastModifiedBy>
  <cp:revision>54</cp:revision>
  <dcterms:created xsi:type="dcterms:W3CDTF">2016-10-13T23:32:00Z</dcterms:created>
  <dcterms:modified xsi:type="dcterms:W3CDTF">2018-05-14T08:40:52Z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1049-10.2.0.5871</vt:lpwstr>
  </property>
</Properties>
</file>