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17" r:id="rId1"/>
  </p:sldMasterIdLst>
  <p:sldIdLst>
    <p:sldId id="267" r:id="rId2"/>
    <p:sldId id="326" r:id="rId3"/>
    <p:sldId id="324" r:id="rId4"/>
    <p:sldId id="259" r:id="rId5"/>
    <p:sldId id="260" r:id="rId6"/>
    <p:sldId id="261" r:id="rId7"/>
    <p:sldId id="262" r:id="rId8"/>
    <p:sldId id="263" r:id="rId9"/>
    <p:sldId id="264" r:id="rId10"/>
    <p:sldId id="265"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302" r:id="rId28"/>
    <p:sldId id="303" r:id="rId29"/>
    <p:sldId id="304" r:id="rId30"/>
    <p:sldId id="305" r:id="rId31"/>
    <p:sldId id="306" r:id="rId32"/>
    <p:sldId id="307" r:id="rId33"/>
    <p:sldId id="308" r:id="rId34"/>
    <p:sldId id="309" r:id="rId35"/>
    <p:sldId id="310" r:id="rId36"/>
    <p:sldId id="311" r:id="rId37"/>
    <p:sldId id="312" r:id="rId38"/>
    <p:sldId id="313" r:id="rId39"/>
    <p:sldId id="314" r:id="rId40"/>
    <p:sldId id="315" r:id="rId41"/>
    <p:sldId id="316" r:id="rId42"/>
    <p:sldId id="317" r:id="rId43"/>
    <p:sldId id="318" r:id="rId44"/>
    <p:sldId id="319" r:id="rId45"/>
    <p:sldId id="320" r:id="rId46"/>
    <p:sldId id="321" r:id="rId47"/>
    <p:sldId id="322" r:id="rId48"/>
    <p:sldId id="323" r:id="rId49"/>
    <p:sldId id="327" r:id="rId50"/>
    <p:sldId id="301" r:id="rId5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07" autoAdjust="0"/>
    <p:restoredTop sz="96331" autoAdjust="0"/>
  </p:normalViewPr>
  <p:slideViewPr>
    <p:cSldViewPr snapToGrid="0">
      <p:cViewPr varScale="1">
        <p:scale>
          <a:sx n="110" d="100"/>
          <a:sy n="110" d="100"/>
        </p:scale>
        <p:origin x="-540" y="-96"/>
      </p:cViewPr>
      <p:guideLst>
        <p:guide orient="horz" pos="2160"/>
        <p:guide pos="3840"/>
      </p:guideLst>
    </p:cSldViewPr>
  </p:slideViewPr>
  <p:outlineViewPr>
    <p:cViewPr>
      <p:scale>
        <a:sx n="33" d="100"/>
        <a:sy n="33" d="100"/>
      </p:scale>
      <p:origin x="0" y="-1762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ru-RU" smtClean="0"/>
              <a:t>Образец заголовка</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smtClean="0"/>
              <a:t>4/20/2018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30594188"/>
      </p:ext>
    </p:extLst>
  </p:cSld>
  <p:clrMapOvr>
    <a:masterClrMapping/>
  </p:clrMapOvr>
  <p:transition spd="slow">
    <p:wheel spokes="1"/>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AAD347D-5ACD-4C99-B74B-A9C85AD731AF}" type="datetimeFigureOut">
              <a:rPr lang="en-US" smtClean="0"/>
              <a:t>4/20/2018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794338582"/>
      </p:ext>
    </p:extLst>
  </p:cSld>
  <p:clrMapOvr>
    <a:masterClrMapping/>
  </p:clrMapOvr>
  <p:timing>
    <p:tnLst>
      <p:par>
        <p:cTn id="1" dur="indefinite" restart="never" nodeType="tmRoot"/>
      </p:par>
    </p:tnLst>
  </p:timing>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AAD347D-5ACD-4C99-B74B-A9C85AD731AF}" type="datetimeFigureOut">
              <a:rPr lang="en-US" smtClean="0"/>
              <a:t>4/20/2018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698483478"/>
      </p:ext>
    </p:extLst>
  </p:cSld>
  <p:clrMapOvr>
    <a:masterClrMapping/>
  </p:clrMapOvr>
  <p:timing>
    <p:tnLst>
      <p:par>
        <p:cTn id="1" dur="indefinite" restart="never" nodeType="tmRoot"/>
      </p:par>
    </p:tnLst>
  </p:timing>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AAD347D-5ACD-4C99-B74B-A9C85AD731AF}" type="datetimeFigureOut">
              <a:rPr lang="en-US" smtClean="0"/>
              <a:t>4/20/2018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849579516"/>
      </p:ext>
    </p:extLst>
  </p:cSld>
  <p:clrMapOvr>
    <a:masterClrMapping/>
  </p:clrMapOvr>
  <p:timing>
    <p:tnLst>
      <p:par>
        <p:cTn id="1" dur="indefinite" restart="never" nodeType="tmRoot"/>
      </p:par>
    </p:tnLst>
  </p:timing>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AAD347D-5ACD-4C99-B74B-A9C85AD731AF}" type="datetimeFigureOut">
              <a:rPr lang="en-US" smtClean="0"/>
              <a:t>4/20/2018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948926621"/>
      </p:ext>
    </p:extLst>
  </p:cSld>
  <p:clrMapOvr>
    <a:masterClrMapping/>
  </p:clrMapOvr>
  <p:timing>
    <p:tnLst>
      <p:par>
        <p:cTn id="1" dur="indefinite" restart="never" nodeType="tmRoot"/>
      </p:par>
    </p:tnLst>
  </p:timing>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4AAD347D-5ACD-4C99-B74B-A9C85AD731AF}" type="datetimeFigureOut">
              <a:rPr lang="en-US" smtClean="0"/>
              <a:t>4/20/2018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4219264782"/>
      </p:ext>
    </p:extLst>
  </p:cSld>
  <p:clrMapOvr>
    <a:masterClrMapping/>
  </p:clrMapOvr>
  <p:timing>
    <p:tnLst>
      <p:par>
        <p:cTn id="1" dur="indefinite" restart="never" nodeType="tmRoot"/>
      </p:par>
    </p:tnLst>
  </p:timing>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4AAD347D-5ACD-4C99-B74B-A9C85AD731AF}" type="datetimeFigureOut">
              <a:rPr lang="en-US" smtClean="0"/>
              <a:t>4/20/2018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4260232862"/>
      </p:ext>
    </p:extLst>
  </p:cSld>
  <p:clrMapOvr>
    <a:masterClrMapping/>
  </p:clrMapOvr>
  <p:timing>
    <p:tnLst>
      <p:par>
        <p:cTn id="1" dur="indefinite" restart="never" nodeType="tmRoot"/>
      </p:par>
    </p:tnLst>
  </p:timing>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smtClean="0"/>
              <a:t>4/20/2018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797737629"/>
      </p:ext>
    </p:extLst>
  </p:cSld>
  <p:clrMapOvr>
    <a:masterClrMapping/>
  </p:clrMapOvr>
  <p:timing>
    <p:tnLst>
      <p:par>
        <p:cTn id="1" dur="indefinite" restart="never" nodeType="tmRoot"/>
      </p:par>
    </p:tnLst>
  </p:timing>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ru-RU" smtClean="0"/>
              <a:t>Образец заголовка</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smtClean="0"/>
              <a:t>4/20/2018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289273208"/>
      </p:ext>
    </p:extLst>
  </p:cSld>
  <p:clrMapOvr>
    <a:masterClrMapping/>
  </p:clrMapOvr>
  <p:timing>
    <p:tnLst>
      <p:par>
        <p:cTn id="1" dur="indefinite" restart="never" nodeType="tmRoot"/>
      </p:par>
    </p:tnLst>
  </p:timing>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1_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smtClean="0"/>
              <a:t>4/20/2018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488448181"/>
      </p:ext>
    </p:extLst>
  </p:cSld>
  <p:clrMapOvr>
    <a:masterClrMapping/>
  </p:clrMapOvr>
  <p:transition spd="slow">
    <p:wheel spokes="1"/>
  </p:transition>
  <p:timing>
    <p:tnLst>
      <p:par>
        <p:cTn id="1" dur="indefinite" restart="never" nodeType="tmRoot"/>
      </p:par>
    </p:tnLst>
  </p:timing>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smtClean="0"/>
              <a:t>4/20/2018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954569628"/>
      </p:ext>
    </p:extLst>
  </p:cSld>
  <p:clrMapOvr>
    <a:masterClrMapping/>
  </p:clrMapOvr>
  <p:timing>
    <p:tnLst>
      <p:par>
        <p:cTn id="1" dur="indefinite" restart="never" nodeType="tmRoot"/>
      </p:par>
    </p:tnLst>
  </p:timing>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ru-RU" smtClean="0"/>
              <a:t>Образец заголовка</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796027F-7875-4030-9381-8BD8C4F21935}" type="datetimeFigureOut">
              <a:rPr lang="en-US" smtClean="0"/>
              <a:t>4/20/2018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985495162"/>
      </p:ext>
    </p:extLst>
  </p:cSld>
  <p:clrMapOvr>
    <a:masterClrMapping/>
  </p:clrMapOvr>
  <p:transition spd="slow">
    <p:wheel spokes="1"/>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AAD347D-5ACD-4C99-B74B-A9C85AD731AF}" type="datetimeFigureOut">
              <a:rPr lang="en-US" smtClean="0"/>
              <a:t>4/20/2018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395442917"/>
      </p:ext>
    </p:extLst>
  </p:cSld>
  <p:clrMapOvr>
    <a:masterClrMapping/>
  </p:clrMapOvr>
  <p:timing>
    <p:tnLst>
      <p:par>
        <p:cTn id="1" dur="indefinite" restart="never" nodeType="tmRoot"/>
      </p:par>
    </p:tnLst>
  </p:timing>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Content Placeholder 3"/>
          <p:cNvSpPr>
            <a:spLocks noGrp="1"/>
          </p:cNvSpPr>
          <p:nvPr>
            <p:ph sz="quarter" idx="13"/>
          </p:nvPr>
        </p:nvSpPr>
        <p:spPr>
          <a:xfrm>
            <a:off x="913774" y="3051012"/>
            <a:ext cx="5106027" cy="2740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3" name="Content Placeholder 5"/>
          <p:cNvSpPr>
            <a:spLocks noGrp="1"/>
          </p:cNvSpPr>
          <p:nvPr>
            <p:ph sz="quarter" idx="14"/>
          </p:nvPr>
        </p:nvSpPr>
        <p:spPr>
          <a:xfrm>
            <a:off x="6172200" y="3051012"/>
            <a:ext cx="5105401" cy="2740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AAD347D-5ACD-4C99-B74B-A9C85AD731AF}" type="datetimeFigureOut">
              <a:rPr lang="en-US" smtClean="0"/>
              <a:t>4/20/2018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515473376"/>
      </p:ext>
    </p:extLst>
  </p:cSld>
  <p:clrMapOvr>
    <a:masterClrMapping/>
  </p:clrMapOvr>
  <p:timing>
    <p:tnLst>
      <p:par>
        <p:cTn id="1" dur="indefinite" restart="never" nodeType="tmRoot"/>
      </p:par>
    </p:tnLst>
  </p:timing>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509A250-FF31-4206-8172-F9D3106AACB1}" type="datetimeFigureOut">
              <a:rPr lang="en-US" smtClean="0"/>
              <a:t>4/20/2018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319770693"/>
      </p:ext>
    </p:extLst>
  </p:cSld>
  <p:clrMapOvr>
    <a:masterClrMapping/>
  </p:clrMapOvr>
  <p:transition spd="slow">
    <p:wheel spokes="1"/>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509A250-FF31-4206-8172-F9D3106AACB1}" type="datetimeFigureOut">
              <a:rPr lang="en-US" smtClean="0"/>
              <a:t>4/20/2018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431301105"/>
      </p:ext>
    </p:extLst>
  </p:cSld>
  <p:clrMapOvr>
    <a:masterClrMapping/>
  </p:clrMapOvr>
  <p:transition spd="slow">
    <p:wheel spokes="1"/>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ru-RU" smtClean="0"/>
              <a:t>Образец заголовка</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AAD347D-5ACD-4C99-B74B-A9C85AD731AF}" type="datetimeFigureOut">
              <a:rPr lang="en-US" smtClean="0"/>
              <a:t>4/20/2018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265660729"/>
      </p:ext>
    </p:extLst>
  </p:cSld>
  <p:clrMapOvr>
    <a:masterClrMapping/>
  </p:clrMapOvr>
  <p:timing>
    <p:tnLst>
      <p:par>
        <p:cTn id="1" dur="indefinite" restart="never" nodeType="tmRoot"/>
      </p:par>
    </p:tnLst>
  </p:timing>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509A250-FF31-4206-8172-F9D3106AACB1}" type="datetimeFigureOut">
              <a:rPr lang="en-US" smtClean="0"/>
              <a:t>4/20/2018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278343124"/>
      </p:ext>
    </p:extLst>
  </p:cSld>
  <p:clrMapOvr>
    <a:masterClrMapping/>
  </p:clrMapOvr>
  <p:transition spd="slow">
    <p:wheel spokes="1"/>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20">
            <a:alphaModFix amt="8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AAD347D-5ACD-4C99-B74B-A9C85AD731AF}" type="datetimeFigureOut">
              <a:rPr lang="en-US" smtClean="0"/>
              <a:t>4/20/2018</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D57F1E4F-1CFF-5643-939E-02111984F565}" type="slidenum">
              <a:rPr lang="en-US" smtClean="0"/>
              <a:t>‹#›</a:t>
            </a:fld>
            <a:endParaRPr lang="en-US" dirty="0"/>
          </a:p>
        </p:txBody>
      </p:sp>
    </p:spTree>
    <p:extLst>
      <p:ext uri="{BB962C8B-B14F-4D97-AF65-F5344CB8AC3E}">
        <p14:creationId xmlns:p14="http://schemas.microsoft.com/office/powerpoint/2010/main" val="151358970"/>
      </p:ext>
    </p:extLst>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8" r:id="rId11"/>
    <p:sldLayoutId id="2147483829" r:id="rId12"/>
    <p:sldLayoutId id="2147483830" r:id="rId13"/>
    <p:sldLayoutId id="2147483831" r:id="rId14"/>
    <p:sldLayoutId id="2147483832" r:id="rId15"/>
    <p:sldLayoutId id="2147483833" r:id="rId16"/>
    <p:sldLayoutId id="2147483834" r:id="rId17"/>
    <p:sldLayoutId id="2147483835" r:id="rId18"/>
  </p:sldLayoutIdLst>
  <p:transition spd="slow">
    <p:wheel spokes="1"/>
  </p:transition>
  <p:timing>
    <p:tnLst>
      <p:par>
        <p:cTn id="1" dur="indefinite" restart="never" nodeType="tmRoot"/>
      </p:par>
    </p:tnLst>
  </p:timing>
  <p:hf sldNum="0" hdr="0" ftr="0" dt="0"/>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
            <a:ext cx="12191999" cy="6953459"/>
          </a:xfrm>
        </p:spPr>
      </p:pic>
    </p:spTree>
    <p:extLst>
      <p:ext uri="{BB962C8B-B14F-4D97-AF65-F5344CB8AC3E}">
        <p14:creationId xmlns:p14="http://schemas.microsoft.com/office/powerpoint/2010/main" val="2432662141"/>
      </p:ext>
    </p:extLst>
  </p:cSld>
  <p:clrMapOvr>
    <a:masterClrMapping/>
  </p:clrMapOvr>
  <mc:AlternateContent xmlns:mc="http://schemas.openxmlformats.org/markup-compatibility/2006" xmlns:p14="http://schemas.microsoft.com/office/powerpoint/2010/main">
    <mc:Choice Requires="p14">
      <p:transition spd="slow" p14:dur="2500" advClick="0" advTm="2000">
        <p:checker/>
      </p:transition>
    </mc:Choice>
    <mc:Fallback xmlns="">
      <p:transition spd="slow" advClick="0" advTm="200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90619" y="2703639"/>
            <a:ext cx="9404723" cy="1400530"/>
          </a:xfrm>
        </p:spPr>
        <p:txBody>
          <a:bodyPr>
            <a:noAutofit/>
          </a:bodyPr>
          <a:lstStyle/>
          <a:p>
            <a:r>
              <a:rPr lang="ru-RU" sz="2400" dirty="0"/>
              <a:t>Личная жизнь Чехова небогата событиями, в 1901 году он женится на театральной актрисе Ольге </a:t>
            </a:r>
            <a:r>
              <a:rPr lang="ru-RU" sz="2400" dirty="0" err="1"/>
              <a:t>Книппер</a:t>
            </a:r>
            <a:r>
              <a:rPr lang="ru-RU" sz="2400" dirty="0"/>
              <a:t>. Семейная жизнь писателя продолжалась недолго, спустя полгода Чехов заболел туберкулезом. Болезнь быстро прогрессировала, и Антон Павлович был вынужден переселиться в Ялту, на крымское побережье. В 1903 году писатель заканчивает свое последнее произведение "Вишневый сад". Чехову становится все хуже, туберкулез дает о себе знать. Знаменитого драматурга приглашают на лечение в немецкую клинику в городе </a:t>
            </a:r>
            <a:r>
              <a:rPr lang="ru-RU" sz="2400" dirty="0" err="1"/>
              <a:t>Браденвейлер</a:t>
            </a:r>
            <a:r>
              <a:rPr lang="ru-RU" sz="2400" dirty="0"/>
              <a:t>. Однако болезнь уже приняла необратимую форму, и в 1904 году, в июле месяце, Антон Павлович Чехов скончался и был похоронен на Новодевичьем кладбище.</a:t>
            </a:r>
            <a:br>
              <a:rPr lang="ru-RU" sz="2400" dirty="0"/>
            </a:br>
            <a:endParaRPr lang="ru-RU" sz="2400" dirty="0"/>
          </a:p>
        </p:txBody>
      </p:sp>
    </p:spTree>
    <p:extLst>
      <p:ext uri="{BB962C8B-B14F-4D97-AF65-F5344CB8AC3E}">
        <p14:creationId xmlns:p14="http://schemas.microsoft.com/office/powerpoint/2010/main" val="87900257"/>
      </p:ext>
    </p:extLst>
  </p:cSld>
  <p:clrMapOvr>
    <a:masterClrMapping/>
  </p:clrMapOvr>
  <p:transition spd="slow" advClick="0" advTm="35000">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45772" y="672547"/>
            <a:ext cx="10018713" cy="4921180"/>
          </a:xfrm>
        </p:spPr>
        <p:txBody>
          <a:bodyPr>
            <a:normAutofit/>
          </a:bodyPr>
          <a:lstStyle/>
          <a:p>
            <a:r>
              <a:rPr lang="ru-RU" sz="6600" i="1" dirty="0" smtClean="0"/>
              <a:t>Интересные факты из жизни </a:t>
            </a:r>
            <a:r>
              <a:rPr lang="ru-RU" sz="6600" i="1" dirty="0" err="1" smtClean="0"/>
              <a:t>А.П.Чехова</a:t>
            </a:r>
            <a:endParaRPr lang="ru-RU" sz="6600" i="1" dirty="0"/>
          </a:p>
        </p:txBody>
      </p:sp>
    </p:spTree>
    <p:extLst>
      <p:ext uri="{BB962C8B-B14F-4D97-AF65-F5344CB8AC3E}">
        <p14:creationId xmlns:p14="http://schemas.microsoft.com/office/powerpoint/2010/main" val="1093798741"/>
      </p:ext>
    </p:extLst>
  </p:cSld>
  <p:clrMapOvr>
    <a:masterClrMapping/>
  </p:clrMapOvr>
  <p:transition spd="slow" advClick="0" advTm="3000">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899" y="813660"/>
            <a:ext cx="10018713" cy="5383404"/>
          </a:xfrm>
        </p:spPr>
        <p:txBody>
          <a:bodyPr>
            <a:noAutofit/>
          </a:bodyPr>
          <a:lstStyle/>
          <a:p>
            <a:r>
              <a:rPr lang="ru-RU" sz="3200" dirty="0">
                <a:effectLst>
                  <a:outerShdw blurRad="38100" dist="38100" dir="2700000" algn="tl">
                    <a:srgbClr val="000000">
                      <a:alpha val="43137"/>
                    </a:srgbClr>
                  </a:outerShdw>
                </a:effectLst>
              </a:rPr>
              <a:t>1.В детские годы Антон Павлович Чехов успевал много сделать: он и обучался ремеслу, и учился, и помогал отцу, и пел в хоре, и играл. </a:t>
            </a:r>
            <a:br>
              <a:rPr lang="ru-RU" sz="3200" dirty="0">
                <a:effectLst>
                  <a:outerShdw blurRad="38100" dist="38100" dir="2700000" algn="tl">
                    <a:srgbClr val="000000">
                      <a:alpha val="43137"/>
                    </a:srgbClr>
                  </a:outerShdw>
                </a:effectLst>
              </a:rPr>
            </a:br>
            <a:r>
              <a:rPr lang="ru-RU" sz="3200" dirty="0">
                <a:effectLst>
                  <a:outerShdw blurRad="38100" dist="38100" dir="2700000" algn="tl">
                    <a:srgbClr val="000000">
                      <a:alpha val="43137"/>
                    </a:srgbClr>
                  </a:outerShdw>
                </a:effectLst>
              </a:rPr>
              <a:t>2.Интересные факты из жизни Антона Павловича Чехова связаны и с его фамилией. Получена она была не от национального потомка, а от старого прозвища Чех.</a:t>
            </a:r>
            <a:br>
              <a:rPr lang="ru-RU" sz="3200" dirty="0">
                <a:effectLst>
                  <a:outerShdw blurRad="38100" dist="38100" dir="2700000" algn="tl">
                    <a:srgbClr val="000000">
                      <a:alpha val="43137"/>
                    </a:srgbClr>
                  </a:outerShdw>
                </a:effectLst>
              </a:rPr>
            </a:br>
            <a:r>
              <a:rPr lang="ru-RU" sz="3200" dirty="0">
                <a:effectLst>
                  <a:outerShdw blurRad="38100" dist="38100" dir="2700000" algn="tl">
                    <a:srgbClr val="000000">
                      <a:alpha val="43137"/>
                    </a:srgbClr>
                  </a:outerShdw>
                </a:effectLst>
              </a:rPr>
              <a:t>3.Чехову пришлось 5 лет практически работать </a:t>
            </a:r>
            <a:r>
              <a:rPr lang="en-US" sz="3200" dirty="0">
                <a:effectLst>
                  <a:outerShdw blurRad="38100" dist="38100" dir="2700000" algn="tl">
                    <a:srgbClr val="000000">
                      <a:alpha val="43137"/>
                    </a:srgbClr>
                  </a:outerShdw>
                </a:effectLst>
              </a:rPr>
              <a:t>«</a:t>
            </a:r>
            <a:r>
              <a:rPr lang="ru-RU" sz="3200" dirty="0">
                <a:effectLst>
                  <a:outerShdw blurRad="38100" dist="38100" dir="2700000" algn="tl">
                    <a:srgbClr val="000000">
                      <a:alpha val="43137"/>
                    </a:srgbClr>
                  </a:outerShdw>
                </a:effectLst>
              </a:rPr>
              <a:t>литературным негром</a:t>
            </a:r>
            <a:r>
              <a:rPr lang="en-US" sz="3200" dirty="0">
                <a:effectLst>
                  <a:outerShdw blurRad="38100" dist="38100" dir="2700000" algn="tl">
                    <a:srgbClr val="000000">
                      <a:alpha val="43137"/>
                    </a:srgbClr>
                  </a:outerShdw>
                </a:effectLst>
              </a:rPr>
              <a:t>». </a:t>
            </a:r>
            <a:br>
              <a:rPr lang="en-US" sz="3200" dirty="0">
                <a:effectLst>
                  <a:outerShdw blurRad="38100" dist="38100" dir="2700000" algn="tl">
                    <a:srgbClr val="000000">
                      <a:alpha val="43137"/>
                    </a:srgbClr>
                  </a:outerShdw>
                </a:effectLst>
              </a:rPr>
            </a:br>
            <a:endParaRPr lang="ru-RU" sz="32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00058031"/>
      </p:ext>
    </p:extLst>
  </p:cSld>
  <p:clrMapOvr>
    <a:masterClrMapping/>
  </p:clrMapOvr>
  <p:transition spd="slow" advClick="0" advTm="25000">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8157" y="-835178"/>
            <a:ext cx="10018713" cy="8782260"/>
          </a:xfrm>
        </p:spPr>
        <p:txBody>
          <a:bodyPr>
            <a:normAutofit/>
          </a:bodyPr>
          <a:lstStyle/>
          <a:p>
            <a:r>
              <a:rPr lang="en-US" sz="2700" dirty="0">
                <a:effectLst>
                  <a:outerShdw blurRad="38100" dist="38100" dir="2700000" algn="tl">
                    <a:srgbClr val="000000">
                      <a:alpha val="43137"/>
                    </a:srgbClr>
                  </a:outerShdw>
                </a:effectLst>
                <a:latin typeface="Calibri" panose="020F0502020204030204" pitchFamily="34" charset="0"/>
              </a:rPr>
              <a:t>4.</a:t>
            </a:r>
            <a:r>
              <a:rPr lang="ru-RU" sz="2700" dirty="0">
                <a:effectLst>
                  <a:outerShdw blurRad="38100" dist="38100" dir="2700000" algn="tl">
                    <a:srgbClr val="000000">
                      <a:alpha val="43137"/>
                    </a:srgbClr>
                  </a:outerShdw>
                </a:effectLst>
                <a:latin typeface="Calibri" panose="020F0502020204030204" pitchFamily="34" charset="0"/>
              </a:rPr>
              <a:t>Если почитать интересные факты из жизни Чехова, то там говорится, что у него был маленький рост. Но данный миф был развеян, потому что его рост составлял 1,80.</a:t>
            </a:r>
            <a:br>
              <a:rPr lang="ru-RU" sz="2700" dirty="0">
                <a:effectLst>
                  <a:outerShdw blurRad="38100" dist="38100" dir="2700000" algn="tl">
                    <a:srgbClr val="000000">
                      <a:alpha val="43137"/>
                    </a:srgbClr>
                  </a:outerShdw>
                </a:effectLst>
                <a:latin typeface="Calibri" panose="020F0502020204030204" pitchFamily="34" charset="0"/>
              </a:rPr>
            </a:br>
            <a:r>
              <a:rPr lang="ru-RU" sz="2700" dirty="0">
                <a:effectLst>
                  <a:outerShdw blurRad="38100" dist="38100" dir="2700000" algn="tl">
                    <a:srgbClr val="000000">
                      <a:alpha val="43137"/>
                    </a:srgbClr>
                  </a:outerShdw>
                </a:effectLst>
                <a:latin typeface="Calibri" panose="020F0502020204030204" pitchFamily="34" charset="0"/>
              </a:rPr>
              <a:t> 5.Чехов долгое время скрывал от людей собственную болезнь.</a:t>
            </a:r>
            <a:br>
              <a:rPr lang="ru-RU" sz="2700" dirty="0">
                <a:effectLst>
                  <a:outerShdw blurRad="38100" dist="38100" dir="2700000" algn="tl">
                    <a:srgbClr val="000000">
                      <a:alpha val="43137"/>
                    </a:srgbClr>
                  </a:outerShdw>
                </a:effectLst>
                <a:latin typeface="Calibri" panose="020F0502020204030204" pitchFamily="34" charset="0"/>
              </a:rPr>
            </a:br>
            <a:r>
              <a:rPr lang="ru-RU" sz="2700" dirty="0">
                <a:effectLst>
                  <a:outerShdw blurRad="38100" dist="38100" dir="2700000" algn="tl">
                    <a:srgbClr val="000000">
                      <a:alpha val="43137"/>
                    </a:srgbClr>
                  </a:outerShdw>
                </a:effectLst>
                <a:latin typeface="Calibri" panose="020F0502020204030204" pitchFamily="34" charset="0"/>
              </a:rPr>
              <a:t> 6.Иван Бунин был близким товарищем Антона Павловича Чехова.</a:t>
            </a:r>
            <a:br>
              <a:rPr lang="ru-RU" sz="2700" dirty="0">
                <a:effectLst>
                  <a:outerShdw blurRad="38100" dist="38100" dir="2700000" algn="tl">
                    <a:srgbClr val="000000">
                      <a:alpha val="43137"/>
                    </a:srgbClr>
                  </a:outerShdw>
                </a:effectLst>
                <a:latin typeface="Calibri" panose="020F0502020204030204" pitchFamily="34" charset="0"/>
              </a:rPr>
            </a:br>
            <a:r>
              <a:rPr lang="ru-RU" sz="2700" dirty="0">
                <a:effectLst>
                  <a:outerShdw blurRad="38100" dist="38100" dir="2700000" algn="tl">
                    <a:srgbClr val="000000">
                      <a:alpha val="43137"/>
                    </a:srgbClr>
                  </a:outerShdw>
                </a:effectLst>
                <a:latin typeface="Calibri" panose="020F0502020204030204" pitchFamily="34" charset="0"/>
              </a:rPr>
              <a:t> 7.Болея, Чехов никогда не просил о помощи, даже в тот момент, когда его заболевание прогрессировало со всей активностью</a:t>
            </a:r>
            <a:r>
              <a:rPr lang="ru-RU" dirty="0">
                <a:latin typeface="Calibri" panose="020F0502020204030204" pitchFamily="34" charset="0"/>
              </a:rPr>
              <a:t>.</a:t>
            </a:r>
            <a:br>
              <a:rPr lang="ru-RU" dirty="0">
                <a:latin typeface="Calibri" panose="020F0502020204030204" pitchFamily="34" charset="0"/>
              </a:rPr>
            </a:br>
            <a:r>
              <a:rPr lang="ru-RU" dirty="0"/>
              <a:t/>
            </a:r>
            <a:br>
              <a:rPr lang="ru-RU" dirty="0"/>
            </a:br>
            <a:endParaRPr lang="ru-RU" dirty="0"/>
          </a:p>
        </p:txBody>
      </p:sp>
    </p:spTree>
    <p:extLst>
      <p:ext uri="{BB962C8B-B14F-4D97-AF65-F5344CB8AC3E}">
        <p14:creationId xmlns:p14="http://schemas.microsoft.com/office/powerpoint/2010/main" val="1146167956"/>
      </p:ext>
    </p:extLst>
  </p:cSld>
  <p:clrMapOvr>
    <a:masterClrMapping/>
  </p:clrMapOvr>
  <p:transition spd="slow" advClick="0" advTm="20000">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4022" y="311499"/>
            <a:ext cx="10018713" cy="6380703"/>
          </a:xfrm>
        </p:spPr>
        <p:txBody>
          <a:bodyPr>
            <a:normAutofit fontScale="90000"/>
          </a:bodyPr>
          <a:lstStyle/>
          <a:p>
            <a:r>
              <a:rPr lang="ru-RU" dirty="0">
                <a:latin typeface="Calibri" panose="020F0502020204030204" pitchFamily="34" charset="0"/>
              </a:rPr>
              <a:t> </a:t>
            </a:r>
            <a:r>
              <a:rPr lang="ru-RU" sz="3600" dirty="0">
                <a:effectLst>
                  <a:outerShdw blurRad="38100" dist="38100" dir="2700000" algn="tl">
                    <a:srgbClr val="000000">
                      <a:alpha val="43137"/>
                    </a:srgbClr>
                  </a:outerShdw>
                </a:effectLst>
                <a:latin typeface="Calibri" panose="020F0502020204030204" pitchFamily="34" charset="0"/>
              </a:rPr>
              <a:t>8.Собственным именем Чехов подписывался лишь в редких случаях. Чаще он подписывался смешными прозвищами: </a:t>
            </a:r>
            <a:r>
              <a:rPr lang="ru-RU" sz="3600" dirty="0" err="1">
                <a:effectLst>
                  <a:outerShdw blurRad="38100" dist="38100" dir="2700000" algn="tl">
                    <a:srgbClr val="000000">
                      <a:alpha val="43137"/>
                    </a:srgbClr>
                  </a:outerShdw>
                </a:effectLst>
                <a:latin typeface="Calibri" panose="020F0502020204030204" pitchFamily="34" charset="0"/>
              </a:rPr>
              <a:t>Зевуля</a:t>
            </a:r>
            <a:r>
              <a:rPr lang="ru-RU" sz="3600" dirty="0">
                <a:effectLst>
                  <a:outerShdw blurRad="38100" dist="38100" dir="2700000" algn="tl">
                    <a:srgbClr val="000000">
                      <a:alpha val="43137"/>
                    </a:srgbClr>
                  </a:outerShdw>
                </a:effectLst>
                <a:latin typeface="Calibri" panose="020F0502020204030204" pitchFamily="34" charset="0"/>
              </a:rPr>
              <a:t>, </a:t>
            </a:r>
            <a:r>
              <a:rPr lang="ru-RU" sz="3600" dirty="0" err="1">
                <a:effectLst>
                  <a:outerShdw blurRad="38100" dist="38100" dir="2700000" algn="tl">
                    <a:srgbClr val="000000">
                      <a:alpha val="43137"/>
                    </a:srgbClr>
                  </a:outerShdw>
                </a:effectLst>
                <a:latin typeface="Calibri" panose="020F0502020204030204" pitchFamily="34" charset="0"/>
              </a:rPr>
              <a:t>Проптер</a:t>
            </a:r>
            <a:r>
              <a:rPr lang="ru-RU" sz="3600" dirty="0">
                <a:effectLst>
                  <a:outerShdw blurRad="38100" dist="38100" dir="2700000" algn="tl">
                    <a:srgbClr val="000000">
                      <a:alpha val="43137"/>
                    </a:srgbClr>
                  </a:outerShdw>
                </a:effectLst>
                <a:latin typeface="Calibri" panose="020F0502020204030204" pitchFamily="34" charset="0"/>
              </a:rPr>
              <a:t>, Дяденька.</a:t>
            </a:r>
            <a:br>
              <a:rPr lang="ru-RU" sz="3600" dirty="0">
                <a:effectLst>
                  <a:outerShdw blurRad="38100" dist="38100" dir="2700000" algn="tl">
                    <a:srgbClr val="000000">
                      <a:alpha val="43137"/>
                    </a:srgbClr>
                  </a:outerShdw>
                </a:effectLst>
                <a:latin typeface="Calibri" panose="020F0502020204030204" pitchFamily="34" charset="0"/>
              </a:rPr>
            </a:br>
            <a:r>
              <a:rPr lang="ru-RU" sz="3600" dirty="0">
                <a:effectLst>
                  <a:outerShdw blurRad="38100" dist="38100" dir="2700000" algn="tl">
                    <a:srgbClr val="000000">
                      <a:alpha val="43137"/>
                    </a:srgbClr>
                  </a:outerShdw>
                </a:effectLst>
                <a:latin typeface="Calibri" panose="020F0502020204030204" pitchFamily="34" charset="0"/>
              </a:rPr>
              <a:t> 9.Антон Павлович Чехов очень уважал творчество Гоголя и считал его родоначальником русского романа.</a:t>
            </a:r>
            <a:br>
              <a:rPr lang="ru-RU" sz="3600" dirty="0">
                <a:effectLst>
                  <a:outerShdw blurRad="38100" dist="38100" dir="2700000" algn="tl">
                    <a:srgbClr val="000000">
                      <a:alpha val="43137"/>
                    </a:srgbClr>
                  </a:outerShdw>
                </a:effectLst>
                <a:latin typeface="Calibri" panose="020F0502020204030204" pitchFamily="34" charset="0"/>
              </a:rPr>
            </a:br>
            <a:r>
              <a:rPr lang="ru-RU" sz="3600" dirty="0">
                <a:effectLst>
                  <a:outerShdw blurRad="38100" dist="38100" dir="2700000" algn="tl">
                    <a:srgbClr val="000000">
                      <a:alpha val="43137"/>
                    </a:srgbClr>
                  </a:outerShdw>
                </a:effectLst>
                <a:latin typeface="Calibri" panose="020F0502020204030204" pitchFamily="34" charset="0"/>
              </a:rPr>
              <a:t> 10.Сонька Золотая Ручка была придумана именно Чеховым. </a:t>
            </a:r>
            <a:br>
              <a:rPr lang="ru-RU" sz="3600" dirty="0">
                <a:effectLst>
                  <a:outerShdw blurRad="38100" dist="38100" dir="2700000" algn="tl">
                    <a:srgbClr val="000000">
                      <a:alpha val="43137"/>
                    </a:srgbClr>
                  </a:outerShdw>
                </a:effectLst>
                <a:latin typeface="Calibri" panose="020F0502020204030204" pitchFamily="34" charset="0"/>
              </a:rPr>
            </a:br>
            <a:r>
              <a:rPr lang="ru-RU" sz="3600" dirty="0">
                <a:effectLst>
                  <a:outerShdw blurRad="38100" dist="38100" dir="2700000" algn="tl">
                    <a:srgbClr val="000000">
                      <a:alpha val="43137"/>
                    </a:srgbClr>
                  </a:outerShdw>
                </a:effectLst>
                <a:latin typeface="Calibri" panose="020F0502020204030204" pitchFamily="34" charset="0"/>
              </a:rPr>
              <a:t>11.Таганрог хвастается памятником Петру Первому именно благодаря Антону Павловичу Чехову. Он выпросил этот памятник у власти города</a:t>
            </a:r>
            <a:r>
              <a:rPr lang="ru-RU" sz="3600" dirty="0">
                <a:latin typeface="Calibri" panose="020F0502020204030204" pitchFamily="34" charset="0"/>
              </a:rPr>
              <a:t>. </a:t>
            </a:r>
            <a:r>
              <a:rPr lang="ru-RU" dirty="0">
                <a:latin typeface="Calibri" panose="020F0502020204030204" pitchFamily="34" charset="0"/>
              </a:rPr>
              <a:t/>
            </a:r>
            <a:br>
              <a:rPr lang="ru-RU" dirty="0">
                <a:latin typeface="Calibri" panose="020F0502020204030204" pitchFamily="34" charset="0"/>
              </a:rPr>
            </a:br>
            <a:endParaRPr lang="ru-RU" dirty="0"/>
          </a:p>
        </p:txBody>
      </p:sp>
    </p:spTree>
    <p:extLst>
      <p:ext uri="{BB962C8B-B14F-4D97-AF65-F5344CB8AC3E}">
        <p14:creationId xmlns:p14="http://schemas.microsoft.com/office/powerpoint/2010/main" val="2632559101"/>
      </p:ext>
    </p:extLst>
  </p:cSld>
  <p:clrMapOvr>
    <a:masterClrMapping/>
  </p:clrMapOvr>
  <mc:AlternateContent xmlns:mc="http://schemas.openxmlformats.org/markup-compatibility/2006" xmlns:p14="http://schemas.microsoft.com/office/powerpoint/2010/main">
    <mc:Choice Requires="p14">
      <p:transition spd="slow" p14:dur="1200" advClick="0" advTm="20000">
        <p14:prism/>
      </p:transition>
    </mc:Choice>
    <mc:Fallback xmlns="">
      <p:transition spd="slow" advClick="0" advTm="20000">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0389" y="294170"/>
            <a:ext cx="10018713" cy="6857999"/>
          </a:xfrm>
          <a:effectLst>
            <a:outerShdw blurRad="127000" dist="50800" sx="1000" sy="1000" algn="ctr" rotWithShape="0">
              <a:srgbClr val="000000">
                <a:alpha val="35000"/>
              </a:srgbClr>
            </a:outerShdw>
          </a:effectLst>
        </p:spPr>
        <p:txBody>
          <a:bodyPr>
            <a:normAutofit fontScale="90000"/>
          </a:bodyPr>
          <a:lstStyle/>
          <a:p>
            <a:r>
              <a:rPr lang="ru-RU" sz="3600" dirty="0">
                <a:latin typeface="Calibri" panose="020F0502020204030204" pitchFamily="34" charset="0"/>
              </a:rPr>
              <a:t>12.Любимой породой собак у Чехова была такса. </a:t>
            </a:r>
            <a:br>
              <a:rPr lang="ru-RU" sz="3600" dirty="0">
                <a:latin typeface="Calibri" panose="020F0502020204030204" pitchFamily="34" charset="0"/>
              </a:rPr>
            </a:br>
            <a:r>
              <a:rPr lang="ru-RU" sz="3600" dirty="0">
                <a:latin typeface="Calibri" panose="020F0502020204030204" pitchFamily="34" charset="0"/>
              </a:rPr>
              <a:t>13.У самого писателя было 2 таксы. </a:t>
            </a:r>
            <a:br>
              <a:rPr lang="ru-RU" sz="3600" dirty="0">
                <a:latin typeface="Calibri" panose="020F0502020204030204" pitchFamily="34" charset="0"/>
              </a:rPr>
            </a:br>
            <a:r>
              <a:rPr lang="ru-RU" sz="3600" dirty="0">
                <a:latin typeface="Calibri" panose="020F0502020204030204" pitchFamily="34" charset="0"/>
              </a:rPr>
              <a:t>14.Антон Павлович Чехов коллекционировал марки.</a:t>
            </a:r>
            <a:br>
              <a:rPr lang="ru-RU" sz="3600" dirty="0">
                <a:latin typeface="Calibri" panose="020F0502020204030204" pitchFamily="34" charset="0"/>
              </a:rPr>
            </a:br>
            <a:r>
              <a:rPr lang="ru-RU" sz="3600" dirty="0">
                <a:latin typeface="Calibri" panose="020F0502020204030204" pitchFamily="34" charset="0"/>
              </a:rPr>
              <a:t> 15.У Чехова было неисчисляемое количество записных книжек.</a:t>
            </a:r>
            <a:br>
              <a:rPr lang="ru-RU" sz="3600" dirty="0">
                <a:latin typeface="Calibri" panose="020F0502020204030204" pitchFamily="34" charset="0"/>
              </a:rPr>
            </a:br>
            <a:r>
              <a:rPr lang="ru-RU" sz="3600" dirty="0">
                <a:latin typeface="Calibri" panose="020F0502020204030204" pitchFamily="34" charset="0"/>
              </a:rPr>
              <a:t> 16.Традиции и привычки также были у Чехова. Шкаф со сладостями он называл </a:t>
            </a:r>
            <a:r>
              <a:rPr lang="en-US" sz="3600" dirty="0">
                <a:latin typeface="Calibri" panose="020F0502020204030204" pitchFamily="34" charset="0"/>
              </a:rPr>
              <a:t>«</a:t>
            </a:r>
            <a:r>
              <a:rPr lang="ru-RU" sz="3600" dirty="0">
                <a:latin typeface="Calibri" panose="020F0502020204030204" pitchFamily="34" charset="0"/>
              </a:rPr>
              <a:t>многоуважаемый и дорогой</a:t>
            </a:r>
            <a:r>
              <a:rPr lang="en-US" sz="3600" dirty="0">
                <a:latin typeface="Calibri" panose="020F0502020204030204" pitchFamily="34" charset="0"/>
              </a:rPr>
              <a:t>».</a:t>
            </a:r>
            <a:br>
              <a:rPr lang="en-US" sz="3600" dirty="0">
                <a:latin typeface="Calibri" panose="020F0502020204030204" pitchFamily="34" charset="0"/>
              </a:rPr>
            </a:br>
            <a:r>
              <a:rPr lang="en-US" sz="3600" dirty="0">
                <a:latin typeface="Calibri" panose="020F0502020204030204" pitchFamily="34" charset="0"/>
              </a:rPr>
              <a:t> 17.</a:t>
            </a:r>
            <a:r>
              <a:rPr lang="ru-RU" sz="3600" dirty="0">
                <a:latin typeface="Calibri" panose="020F0502020204030204" pitchFamily="34" charset="0"/>
              </a:rPr>
              <a:t>Чехов все всегда умалчивал.</a:t>
            </a:r>
            <a:br>
              <a:rPr lang="ru-RU" sz="3600" dirty="0">
                <a:latin typeface="Calibri" panose="020F0502020204030204" pitchFamily="34" charset="0"/>
              </a:rPr>
            </a:br>
            <a:r>
              <a:rPr lang="ru-RU" sz="3600" dirty="0">
                <a:latin typeface="Calibri" panose="020F0502020204030204" pitchFamily="34" charset="0"/>
              </a:rPr>
              <a:t> 18.Дед у Антона Павловича Чехова был крепостным, но он все сделал для того, чтобы выкупить собственную семью. </a:t>
            </a:r>
            <a:r>
              <a:rPr lang="ru-RU" dirty="0">
                <a:latin typeface="Calibri" panose="020F0502020204030204" pitchFamily="34" charset="0"/>
              </a:rPr>
              <a:t/>
            </a:r>
            <a:br>
              <a:rPr lang="ru-RU" dirty="0">
                <a:latin typeface="Calibri" panose="020F0502020204030204" pitchFamily="34" charset="0"/>
              </a:rPr>
            </a:br>
            <a:endParaRPr lang="ru-RU" dirty="0"/>
          </a:p>
        </p:txBody>
      </p:sp>
    </p:spTree>
    <p:extLst>
      <p:ext uri="{BB962C8B-B14F-4D97-AF65-F5344CB8AC3E}">
        <p14:creationId xmlns:p14="http://schemas.microsoft.com/office/powerpoint/2010/main" val="2257588728"/>
      </p:ext>
    </p:extLst>
  </p:cSld>
  <p:clrMapOvr>
    <a:masterClrMapping/>
  </p:clrMapOvr>
  <mc:AlternateContent xmlns:mc="http://schemas.openxmlformats.org/markup-compatibility/2006" xmlns:p14="http://schemas.microsoft.com/office/powerpoint/2010/main">
    <mc:Choice Requires="p14">
      <p:transition spd="slow" p14:dur="1250" advClick="0" advTm="20000">
        <p14:flip dir="r"/>
      </p:transition>
    </mc:Choice>
    <mc:Fallback xmlns="">
      <p:transition spd="slow" advClick="0" advTm="2000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50709" y="0"/>
            <a:ext cx="10076158" cy="6571622"/>
          </a:xfrm>
        </p:spPr>
        <p:txBody>
          <a:bodyPr>
            <a:normAutofit/>
          </a:bodyPr>
          <a:lstStyle/>
          <a:p>
            <a:r>
              <a:rPr lang="ru-RU" sz="3200" dirty="0">
                <a:latin typeface="Calibri" panose="020F0502020204030204" pitchFamily="34" charset="0"/>
              </a:rPr>
              <a:t>19.Как говорят интересные факты про Чехова, то он по отношению к собственной супруге Ольге </a:t>
            </a:r>
            <a:r>
              <a:rPr lang="ru-RU" sz="3200" dirty="0" err="1">
                <a:latin typeface="Calibri" panose="020F0502020204030204" pitchFamily="34" charset="0"/>
              </a:rPr>
              <a:t>Леонардовне</a:t>
            </a:r>
            <a:r>
              <a:rPr lang="ru-RU" sz="3200" dirty="0">
                <a:latin typeface="Calibri" panose="020F0502020204030204" pitchFamily="34" charset="0"/>
              </a:rPr>
              <a:t> </a:t>
            </a:r>
            <a:r>
              <a:rPr lang="ru-RU" sz="3200" dirty="0" err="1">
                <a:latin typeface="Calibri" panose="020F0502020204030204" pitchFamily="34" charset="0"/>
              </a:rPr>
              <a:t>Книппер</a:t>
            </a:r>
            <a:r>
              <a:rPr lang="ru-RU" sz="3200" dirty="0">
                <a:latin typeface="Calibri" panose="020F0502020204030204" pitchFamily="34" charset="0"/>
              </a:rPr>
              <a:t> кроме обычных ласковых слов и комплиментов использовал такие слова как </a:t>
            </a:r>
            <a:r>
              <a:rPr lang="en-US" sz="3200" dirty="0">
                <a:latin typeface="Calibri" panose="020F0502020204030204" pitchFamily="34" charset="0"/>
              </a:rPr>
              <a:t>«</a:t>
            </a:r>
            <a:r>
              <a:rPr lang="ru-RU" sz="3200" dirty="0">
                <a:latin typeface="Calibri" panose="020F0502020204030204" pitchFamily="34" charset="0"/>
              </a:rPr>
              <a:t>змея</a:t>
            </a:r>
            <a:r>
              <a:rPr lang="en-US" sz="3200" dirty="0">
                <a:latin typeface="Calibri" panose="020F0502020204030204" pitchFamily="34" charset="0"/>
              </a:rPr>
              <a:t>», «</a:t>
            </a:r>
            <a:r>
              <a:rPr lang="ru-RU" sz="3200" dirty="0">
                <a:latin typeface="Calibri" panose="020F0502020204030204" pitchFamily="34" charset="0"/>
              </a:rPr>
              <a:t>собака</a:t>
            </a:r>
            <a:r>
              <a:rPr lang="en-US" sz="3200" dirty="0">
                <a:latin typeface="Calibri" panose="020F0502020204030204" pitchFamily="34" charset="0"/>
              </a:rPr>
              <a:t>», «</a:t>
            </a:r>
            <a:r>
              <a:rPr lang="ru-RU" sz="3200" dirty="0" err="1">
                <a:latin typeface="Calibri" panose="020F0502020204030204" pitchFamily="34" charset="0"/>
              </a:rPr>
              <a:t>актрисулька</a:t>
            </a:r>
            <a:r>
              <a:rPr lang="en-US" sz="3200" dirty="0">
                <a:latin typeface="Calibri" panose="020F0502020204030204" pitchFamily="34" charset="0"/>
              </a:rPr>
              <a:t>».</a:t>
            </a:r>
            <a:br>
              <a:rPr lang="en-US" sz="3200" dirty="0">
                <a:latin typeface="Calibri" panose="020F0502020204030204" pitchFamily="34" charset="0"/>
              </a:rPr>
            </a:br>
            <a:r>
              <a:rPr lang="en-US" sz="3200" dirty="0">
                <a:latin typeface="Calibri" panose="020F0502020204030204" pitchFamily="34" charset="0"/>
              </a:rPr>
              <a:t> 20.</a:t>
            </a:r>
            <a:r>
              <a:rPr lang="ru-RU" sz="3200" dirty="0">
                <a:latin typeface="Calibri" panose="020F0502020204030204" pitchFamily="34" charset="0"/>
              </a:rPr>
              <a:t>Чехов посвятил Чайковскому рассказ. </a:t>
            </a:r>
            <a:br>
              <a:rPr lang="ru-RU" sz="3200" dirty="0">
                <a:latin typeface="Calibri" panose="020F0502020204030204" pitchFamily="34" charset="0"/>
              </a:rPr>
            </a:br>
            <a:r>
              <a:rPr lang="ru-RU" sz="3200" dirty="0">
                <a:latin typeface="Calibri" panose="020F0502020204030204" pitchFamily="34" charset="0"/>
              </a:rPr>
              <a:t>21.В Германии был установлен первый памятник Антону Павловичу Чехову. Это произошло в 1908 году.</a:t>
            </a:r>
            <a:br>
              <a:rPr lang="ru-RU" sz="3200" dirty="0">
                <a:latin typeface="Calibri" panose="020F0502020204030204" pitchFamily="34" charset="0"/>
              </a:rPr>
            </a:br>
            <a:r>
              <a:rPr lang="ru-RU" sz="3200" dirty="0">
                <a:latin typeface="Calibri" panose="020F0502020204030204" pitchFamily="34" charset="0"/>
              </a:rPr>
              <a:t> 22.Именно в Германии умер Чехов. Биография, интересные факты из жизни – все это подтверждает данный факт. </a:t>
            </a:r>
            <a:endParaRPr lang="ru-RU" sz="3200" dirty="0"/>
          </a:p>
        </p:txBody>
      </p:sp>
    </p:spTree>
    <p:extLst>
      <p:ext uri="{BB962C8B-B14F-4D97-AF65-F5344CB8AC3E}">
        <p14:creationId xmlns:p14="http://schemas.microsoft.com/office/powerpoint/2010/main" val="1944382818"/>
      </p:ext>
    </p:extLst>
  </p:cSld>
  <p:clrMapOvr>
    <a:masterClrMapping/>
  </p:clrMapOvr>
  <mc:AlternateContent xmlns:mc="http://schemas.openxmlformats.org/markup-compatibility/2006" xmlns:p14="http://schemas.microsoft.com/office/powerpoint/2010/main">
    <mc:Choice Requires="p14">
      <p:transition spd="slow" p14:dur="3000" advClick="0" advTm="20000">
        <p14:shred/>
      </p:transition>
    </mc:Choice>
    <mc:Fallback xmlns="">
      <p:transition spd="slow" advClick="0" advTm="2000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54224" y="632791"/>
            <a:ext cx="10018713" cy="5654710"/>
          </a:xfrm>
        </p:spPr>
        <p:txBody>
          <a:bodyPr>
            <a:normAutofit/>
          </a:bodyPr>
          <a:lstStyle/>
          <a:p>
            <a:r>
              <a:rPr lang="ru-RU" sz="2800" dirty="0">
                <a:latin typeface="Calibri" panose="020F0502020204030204" pitchFamily="34" charset="0"/>
              </a:rPr>
              <a:t>23.Произведения Антона Павловича Чехова экранизировались около 200 раз. </a:t>
            </a:r>
            <a:r>
              <a:rPr lang="ru-RU" sz="2800" dirty="0" smtClean="0">
                <a:latin typeface="Calibri" panose="020F0502020204030204" pitchFamily="34" charset="0"/>
              </a:rPr>
              <a:t/>
            </a:r>
            <a:br>
              <a:rPr lang="ru-RU" sz="2800" dirty="0" smtClean="0">
                <a:latin typeface="Calibri" panose="020F0502020204030204" pitchFamily="34" charset="0"/>
              </a:rPr>
            </a:br>
            <a:r>
              <a:rPr lang="ru-RU" sz="2800" dirty="0" smtClean="0">
                <a:latin typeface="Calibri" panose="020F0502020204030204" pitchFamily="34" charset="0"/>
              </a:rPr>
              <a:t>24.Чехов </a:t>
            </a:r>
            <a:r>
              <a:rPr lang="ru-RU" sz="2800" dirty="0">
                <a:latin typeface="Calibri" panose="020F0502020204030204" pitchFamily="34" charset="0"/>
              </a:rPr>
              <a:t>был еще и доктором. </a:t>
            </a:r>
            <a:br>
              <a:rPr lang="ru-RU" sz="2800" dirty="0">
                <a:latin typeface="Calibri" panose="020F0502020204030204" pitchFamily="34" charset="0"/>
              </a:rPr>
            </a:br>
            <a:r>
              <a:rPr lang="ru-RU" sz="2800" dirty="0">
                <a:latin typeface="Calibri" panose="020F0502020204030204" pitchFamily="34" charset="0"/>
              </a:rPr>
              <a:t>25.В 1892 году Чехов забросил медицину </a:t>
            </a:r>
            <a:r>
              <a:rPr lang="en-US" sz="2800" dirty="0">
                <a:latin typeface="Calibri" panose="020F0502020204030204" pitchFamily="34" charset="0"/>
              </a:rPr>
              <a:t>«</a:t>
            </a:r>
            <a:r>
              <a:rPr lang="ru-RU" sz="2800" dirty="0">
                <a:latin typeface="Calibri" panose="020F0502020204030204" pitchFamily="34" charset="0"/>
              </a:rPr>
              <a:t>в дальний угол</a:t>
            </a:r>
            <a:r>
              <a:rPr lang="en-US" sz="2800" dirty="0">
                <a:latin typeface="Calibri" panose="020F0502020204030204" pitchFamily="34" charset="0"/>
              </a:rPr>
              <a:t>».</a:t>
            </a:r>
            <a:br>
              <a:rPr lang="en-US" sz="2800" dirty="0">
                <a:latin typeface="Calibri" panose="020F0502020204030204" pitchFamily="34" charset="0"/>
              </a:rPr>
            </a:br>
            <a:r>
              <a:rPr lang="en-US" sz="2800" dirty="0">
                <a:latin typeface="Calibri" panose="020F0502020204030204" pitchFamily="34" charset="0"/>
              </a:rPr>
              <a:t> 26.</a:t>
            </a:r>
            <a:r>
              <a:rPr lang="ru-RU" sz="2800" dirty="0">
                <a:latin typeface="Calibri" panose="020F0502020204030204" pitchFamily="34" charset="0"/>
              </a:rPr>
              <a:t>Чехову нравилось искать смешные фамилии у настоящих людей. </a:t>
            </a:r>
            <a:br>
              <a:rPr lang="ru-RU" sz="2800" dirty="0">
                <a:latin typeface="Calibri" panose="020F0502020204030204" pitchFamily="34" charset="0"/>
              </a:rPr>
            </a:br>
            <a:r>
              <a:rPr lang="ru-RU" sz="2800" dirty="0">
                <a:latin typeface="Calibri" panose="020F0502020204030204" pitchFamily="34" charset="0"/>
              </a:rPr>
              <a:t>27.После того, как писатель встречал смешную фамилию, он ее использовал при написании своих рассказов.</a:t>
            </a:r>
            <a:br>
              <a:rPr lang="ru-RU" sz="2800" dirty="0">
                <a:latin typeface="Calibri" panose="020F0502020204030204" pitchFamily="34" charset="0"/>
              </a:rPr>
            </a:br>
            <a:r>
              <a:rPr lang="ru-RU" sz="2800" dirty="0">
                <a:latin typeface="Calibri" panose="020F0502020204030204" pitchFamily="34" charset="0"/>
              </a:rPr>
              <a:t> 28.Издательство в Нью-Йорке названо в честь Чехова.</a:t>
            </a:r>
            <a:br>
              <a:rPr lang="ru-RU" sz="2800" dirty="0">
                <a:latin typeface="Calibri" panose="020F0502020204030204" pitchFamily="34" charset="0"/>
              </a:rPr>
            </a:br>
            <a:r>
              <a:rPr lang="ru-RU" sz="2800" dirty="0">
                <a:latin typeface="Calibri" panose="020F0502020204030204" pitchFamily="34" charset="0"/>
              </a:rPr>
              <a:t> 29.Именно Чехов настаивал на том, чтобы Горький отдал себя драматургии.</a:t>
            </a:r>
            <a:br>
              <a:rPr lang="ru-RU" sz="2800" dirty="0">
                <a:latin typeface="Calibri" panose="020F0502020204030204" pitchFamily="34" charset="0"/>
              </a:rPr>
            </a:br>
            <a:endParaRPr lang="ru-RU" sz="2800" dirty="0"/>
          </a:p>
        </p:txBody>
      </p:sp>
    </p:spTree>
    <p:extLst>
      <p:ext uri="{BB962C8B-B14F-4D97-AF65-F5344CB8AC3E}">
        <p14:creationId xmlns:p14="http://schemas.microsoft.com/office/powerpoint/2010/main" val="2344364642"/>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25285" y="765313"/>
            <a:ext cx="10018713" cy="5584371"/>
          </a:xfrm>
        </p:spPr>
        <p:txBody>
          <a:bodyPr>
            <a:normAutofit/>
          </a:bodyPr>
          <a:lstStyle/>
          <a:p>
            <a:r>
              <a:rPr lang="ru-RU" sz="2800" dirty="0">
                <a:latin typeface="Calibri" panose="020F0502020204030204" pitchFamily="34" charset="0"/>
              </a:rPr>
              <a:t>30.Почти все свое имущество писатель завещал сестре, которую звали Мария Павловна. </a:t>
            </a:r>
            <a:br>
              <a:rPr lang="ru-RU" sz="2800" dirty="0">
                <a:latin typeface="Calibri" panose="020F0502020204030204" pitchFamily="34" charset="0"/>
              </a:rPr>
            </a:br>
            <a:r>
              <a:rPr lang="ru-RU" sz="2800" dirty="0">
                <a:latin typeface="Calibri" panose="020F0502020204030204" pitchFamily="34" charset="0"/>
              </a:rPr>
              <a:t>31.Поклонниц у Антона Павловича было огромное количество. Их писатель называл </a:t>
            </a:r>
            <a:r>
              <a:rPr lang="en-US" sz="2800" dirty="0">
                <a:latin typeface="Calibri" panose="020F0502020204030204" pitchFamily="34" charset="0"/>
              </a:rPr>
              <a:t>«</a:t>
            </a:r>
            <a:r>
              <a:rPr lang="ru-RU" sz="2800" dirty="0">
                <a:latin typeface="Calibri" panose="020F0502020204030204" pitchFamily="34" charset="0"/>
              </a:rPr>
              <a:t>антоновками</a:t>
            </a:r>
            <a:r>
              <a:rPr lang="en-US" sz="2800" dirty="0">
                <a:latin typeface="Calibri" panose="020F0502020204030204" pitchFamily="34" charset="0"/>
              </a:rPr>
              <a:t>». </a:t>
            </a:r>
            <a:br>
              <a:rPr lang="en-US" sz="2800" dirty="0">
                <a:latin typeface="Calibri" panose="020F0502020204030204" pitchFamily="34" charset="0"/>
              </a:rPr>
            </a:br>
            <a:r>
              <a:rPr lang="en-US" sz="2800" dirty="0">
                <a:latin typeface="Calibri" panose="020F0502020204030204" pitchFamily="34" charset="0"/>
              </a:rPr>
              <a:t>32.</a:t>
            </a:r>
            <a:r>
              <a:rPr lang="ru-RU" sz="2800" dirty="0">
                <a:latin typeface="Calibri" panose="020F0502020204030204" pitchFamily="34" charset="0"/>
              </a:rPr>
              <a:t>Путешествуя по Европе, Чехову пришлось заехать в Монте-Карло.</a:t>
            </a:r>
            <a:br>
              <a:rPr lang="ru-RU" sz="2800" dirty="0">
                <a:latin typeface="Calibri" panose="020F0502020204030204" pitchFamily="34" charset="0"/>
              </a:rPr>
            </a:br>
            <a:r>
              <a:rPr lang="ru-RU" sz="2800" dirty="0">
                <a:latin typeface="Calibri" panose="020F0502020204030204" pitchFamily="34" charset="0"/>
              </a:rPr>
              <a:t> 33.У Чехова было непростое детство, потому что он ежедневно торговал в отцовской лавке. </a:t>
            </a:r>
            <a:br>
              <a:rPr lang="ru-RU" sz="2800" dirty="0">
                <a:latin typeface="Calibri" panose="020F0502020204030204" pitchFamily="34" charset="0"/>
              </a:rPr>
            </a:br>
            <a:r>
              <a:rPr lang="ru-RU" sz="2800" dirty="0">
                <a:latin typeface="Calibri" panose="020F0502020204030204" pitchFamily="34" charset="0"/>
              </a:rPr>
              <a:t>34.Чехов собирался написать песню вместе с Чайковским. </a:t>
            </a:r>
            <a:br>
              <a:rPr lang="ru-RU" sz="2800" dirty="0">
                <a:latin typeface="Calibri" panose="020F0502020204030204" pitchFamily="34" charset="0"/>
              </a:rPr>
            </a:br>
            <a:r>
              <a:rPr lang="ru-RU" sz="2800" dirty="0">
                <a:latin typeface="Calibri" panose="020F0502020204030204" pitchFamily="34" charset="0"/>
              </a:rPr>
              <a:t>35.С супругой Антон Павлович прожил только 6 месяцев, после чего она переехала в Москву, а он остался в Ялте. </a:t>
            </a:r>
            <a:br>
              <a:rPr lang="ru-RU" sz="2800" dirty="0">
                <a:latin typeface="Calibri" panose="020F0502020204030204" pitchFamily="34" charset="0"/>
              </a:rPr>
            </a:br>
            <a:endParaRPr lang="ru-RU" sz="2800" dirty="0"/>
          </a:p>
        </p:txBody>
      </p:sp>
    </p:spTree>
    <p:extLst>
      <p:ext uri="{BB962C8B-B14F-4D97-AF65-F5344CB8AC3E}">
        <p14:creationId xmlns:p14="http://schemas.microsoft.com/office/powerpoint/2010/main" val="2530730372"/>
      </p:ext>
    </p:extLst>
  </p:cSld>
  <p:clrMapOvr>
    <a:masterClrMapping/>
  </p:clrMapOvr>
  <mc:AlternateContent xmlns:mc="http://schemas.openxmlformats.org/markup-compatibility/2006" xmlns:p14="http://schemas.microsoft.com/office/powerpoint/2010/main">
    <mc:Choice Requires="p14">
      <p:transition spd="slow" p14:dur="3900" advClick="0" advTm="21000">
        <p14:glitter pattern="hexagon"/>
      </p:transition>
    </mc:Choice>
    <mc:Fallback xmlns="">
      <p:transition spd="slow" advClick="0" advTm="2100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69464" y="656711"/>
            <a:ext cx="10018713" cy="6029011"/>
          </a:xfrm>
        </p:spPr>
        <p:txBody>
          <a:bodyPr>
            <a:normAutofit/>
          </a:bodyPr>
          <a:lstStyle/>
          <a:p>
            <a:r>
              <a:rPr lang="ru-RU" sz="2800" dirty="0">
                <a:latin typeface="Calibri" panose="020F0502020204030204" pitchFamily="34" charset="0"/>
              </a:rPr>
              <a:t>36.Жена Чехова пережила писателя на 55 лет. </a:t>
            </a:r>
            <a:br>
              <a:rPr lang="ru-RU" sz="2800" dirty="0">
                <a:latin typeface="Calibri" panose="020F0502020204030204" pitchFamily="34" charset="0"/>
              </a:rPr>
            </a:br>
            <a:r>
              <a:rPr lang="ru-RU" sz="2800" dirty="0">
                <a:latin typeface="Calibri" panose="020F0502020204030204" pitchFamily="34" charset="0"/>
              </a:rPr>
              <a:t>37.Интересные факты об Антоне Чехове говорят, что его именем назван кратер на Меркурии. </a:t>
            </a:r>
            <a:br>
              <a:rPr lang="ru-RU" sz="2800" dirty="0">
                <a:latin typeface="Calibri" panose="020F0502020204030204" pitchFamily="34" charset="0"/>
              </a:rPr>
            </a:br>
            <a:r>
              <a:rPr lang="ru-RU" sz="2800" dirty="0">
                <a:latin typeface="Calibri" panose="020F0502020204030204" pitchFamily="34" charset="0"/>
              </a:rPr>
              <a:t>38.Чехов – этот тот писатель, который вошел в топ-3 по числу экранизируемых рассказов. </a:t>
            </a:r>
            <a:br>
              <a:rPr lang="ru-RU" sz="2800" dirty="0">
                <a:latin typeface="Calibri" panose="020F0502020204030204" pitchFamily="34" charset="0"/>
              </a:rPr>
            </a:br>
            <a:r>
              <a:rPr lang="ru-RU" sz="2800" dirty="0">
                <a:latin typeface="Calibri" panose="020F0502020204030204" pitchFamily="34" charset="0"/>
              </a:rPr>
              <a:t>39.За 25-ти летний стаж в литературе Антону Павловичу удалось создать около 900 разных произведений. </a:t>
            </a:r>
            <a:br>
              <a:rPr lang="ru-RU" sz="2800" dirty="0">
                <a:latin typeface="Calibri" panose="020F0502020204030204" pitchFamily="34" charset="0"/>
              </a:rPr>
            </a:br>
            <a:r>
              <a:rPr lang="ru-RU" sz="2800" dirty="0">
                <a:latin typeface="Calibri" panose="020F0502020204030204" pitchFamily="34" charset="0"/>
              </a:rPr>
              <a:t>40.Чехов путешествовал по всему мировому пространству. 41.Антон Павлович Чехов смог предсказать собственную смерть.</a:t>
            </a:r>
            <a:br>
              <a:rPr lang="ru-RU" sz="2800" dirty="0">
                <a:latin typeface="Calibri" panose="020F0502020204030204" pitchFamily="34" charset="0"/>
              </a:rPr>
            </a:br>
            <a:r>
              <a:rPr lang="ru-RU" sz="2800" dirty="0">
                <a:latin typeface="Calibri" panose="020F0502020204030204" pitchFamily="34" charset="0"/>
              </a:rPr>
              <a:t> 42.Прожил великий писатель только 44 года. </a:t>
            </a:r>
            <a:br>
              <a:rPr lang="ru-RU" sz="2800" dirty="0">
                <a:latin typeface="Calibri" panose="020F0502020204030204" pitchFamily="34" charset="0"/>
              </a:rPr>
            </a:br>
            <a:r>
              <a:rPr lang="ru-RU" sz="2800" dirty="0">
                <a:latin typeface="Calibri" panose="020F0502020204030204" pitchFamily="34" charset="0"/>
              </a:rPr>
              <a:t>43.Антон Павлович Чехов был похоронен на кладбище Новодевичьего монастыря, поблизости с могилой его папы.</a:t>
            </a:r>
            <a:br>
              <a:rPr lang="ru-RU" sz="2800" dirty="0">
                <a:latin typeface="Calibri" panose="020F0502020204030204" pitchFamily="34" charset="0"/>
              </a:rPr>
            </a:br>
            <a:endParaRPr lang="ru-RU" sz="2800" dirty="0"/>
          </a:p>
        </p:txBody>
      </p:sp>
    </p:spTree>
    <p:extLst>
      <p:ext uri="{BB962C8B-B14F-4D97-AF65-F5344CB8AC3E}">
        <p14:creationId xmlns:p14="http://schemas.microsoft.com/office/powerpoint/2010/main" val="824171089"/>
      </p:ext>
    </p:extLst>
  </p:cSld>
  <p:clrMapOvr>
    <a:masterClrMapping/>
  </p:clrMapOvr>
  <p:transition spd="slow" advClick="0" advTm="19000">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459" y="1484243"/>
            <a:ext cx="11941315" cy="970450"/>
          </a:xfrm>
        </p:spPr>
        <p:txBody>
          <a:bodyPr>
            <a:noAutofit/>
          </a:bodyPr>
          <a:lstStyle/>
          <a:p>
            <a:r>
              <a:rPr lang="ru-RU" sz="6600" smtClean="0"/>
              <a:t/>
            </a:r>
            <a:br>
              <a:rPr lang="ru-RU" sz="6600" smtClean="0"/>
            </a:br>
            <a:r>
              <a:rPr lang="ru-RU" sz="6600"/>
              <a:t/>
            </a:r>
            <a:br>
              <a:rPr lang="ru-RU" sz="6600"/>
            </a:br>
            <a:r>
              <a:rPr lang="ru-RU" sz="6600" smtClean="0"/>
              <a:t>Проект </a:t>
            </a:r>
            <a:r>
              <a:rPr lang="ru-RU" sz="6600" dirty="0" smtClean="0"/>
              <a:t>на тему:</a:t>
            </a:r>
            <a:br>
              <a:rPr lang="ru-RU" sz="6600" dirty="0" smtClean="0"/>
            </a:br>
            <a:r>
              <a:rPr lang="ru-RU" sz="6600" dirty="0" smtClean="0"/>
              <a:t>говорящие фамилии</a:t>
            </a:r>
            <a:br>
              <a:rPr lang="ru-RU" sz="6600" dirty="0" smtClean="0"/>
            </a:br>
            <a:r>
              <a:rPr lang="ru-RU" sz="6600" dirty="0" smtClean="0"/>
              <a:t>в творчестве</a:t>
            </a:r>
            <a:br>
              <a:rPr lang="ru-RU" sz="6600" dirty="0" smtClean="0"/>
            </a:br>
            <a:r>
              <a:rPr lang="ru-RU" sz="6600" dirty="0" err="1" smtClean="0"/>
              <a:t>А.П.Чехова</a:t>
            </a:r>
            <a:r>
              <a:rPr lang="ru-RU" sz="6600" dirty="0" smtClean="0"/>
              <a:t> </a:t>
            </a:r>
            <a:endParaRPr lang="ru-RU" sz="6600" dirty="0"/>
          </a:p>
        </p:txBody>
      </p:sp>
    </p:spTree>
    <p:extLst>
      <p:ext uri="{BB962C8B-B14F-4D97-AF65-F5344CB8AC3E}">
        <p14:creationId xmlns:p14="http://schemas.microsoft.com/office/powerpoint/2010/main" val="2395204526"/>
      </p:ext>
    </p:extLst>
  </p:cSld>
  <p:clrMapOvr>
    <a:masterClrMapping/>
  </p:clrMapOvr>
  <p:transition spd="slow">
    <p:wheel spokes="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85528" y="699052"/>
            <a:ext cx="10018713" cy="5634613"/>
          </a:xfrm>
        </p:spPr>
        <p:txBody>
          <a:bodyPr>
            <a:normAutofit/>
          </a:bodyPr>
          <a:lstStyle/>
          <a:p>
            <a:r>
              <a:rPr lang="ru-RU" sz="2800" dirty="0">
                <a:latin typeface="Calibri" panose="020F0502020204030204" pitchFamily="34" charset="0"/>
              </a:rPr>
              <a:t>44.Чехов умер ночью на руках у собственной супруги.</a:t>
            </a:r>
            <a:br>
              <a:rPr lang="ru-RU" sz="2800" dirty="0">
                <a:latin typeface="Calibri" panose="020F0502020204030204" pitchFamily="34" charset="0"/>
              </a:rPr>
            </a:br>
            <a:r>
              <a:rPr lang="ru-RU" sz="2800" dirty="0">
                <a:latin typeface="Calibri" panose="020F0502020204030204" pitchFamily="34" charset="0"/>
              </a:rPr>
              <a:t>45.В мечтах Чехова и его супруги было рождение ребенка, но это так и не свершилось. </a:t>
            </a:r>
            <a:br>
              <a:rPr lang="ru-RU" sz="2800" dirty="0">
                <a:latin typeface="Calibri" panose="020F0502020204030204" pitchFamily="34" charset="0"/>
              </a:rPr>
            </a:br>
            <a:r>
              <a:rPr lang="ru-RU" sz="2800" dirty="0">
                <a:latin typeface="Calibri" panose="020F0502020204030204" pitchFamily="34" charset="0"/>
              </a:rPr>
              <a:t>46.Беременность у супруги Чехова была, но она, тяжело работая, не сберегла себя и ребенка. </a:t>
            </a:r>
            <a:br>
              <a:rPr lang="ru-RU" sz="2800" dirty="0">
                <a:latin typeface="Calibri" panose="020F0502020204030204" pitchFamily="34" charset="0"/>
              </a:rPr>
            </a:br>
            <a:r>
              <a:rPr lang="ru-RU" sz="2800" dirty="0">
                <a:latin typeface="Calibri" panose="020F0502020204030204" pitchFamily="34" charset="0"/>
              </a:rPr>
              <a:t>47.Чехов любил говорить нелепости. </a:t>
            </a:r>
            <a:br>
              <a:rPr lang="ru-RU" sz="2800" dirty="0">
                <a:latin typeface="Calibri" panose="020F0502020204030204" pitchFamily="34" charset="0"/>
              </a:rPr>
            </a:br>
            <a:r>
              <a:rPr lang="ru-RU" sz="2800" dirty="0">
                <a:latin typeface="Calibri" panose="020F0502020204030204" pitchFamily="34" charset="0"/>
              </a:rPr>
              <a:t>48.Последняя зима Чехова была проведена в Москве, чему он сильно радовался. 49.Антон Павлович Чехов всеми усилиями помогал больным туберкулезом, которые приезжали в Ялту. </a:t>
            </a:r>
            <a:br>
              <a:rPr lang="ru-RU" sz="2800" dirty="0">
                <a:latin typeface="Calibri" panose="020F0502020204030204" pitchFamily="34" charset="0"/>
              </a:rPr>
            </a:br>
            <a:r>
              <a:rPr lang="ru-RU" sz="2800" dirty="0">
                <a:latin typeface="Calibri" panose="020F0502020204030204" pitchFamily="34" charset="0"/>
              </a:rPr>
              <a:t>50.Самой трогательной перепиской Чехова является переписка с его супругой. </a:t>
            </a:r>
            <a:br>
              <a:rPr lang="ru-RU" sz="2800" dirty="0">
                <a:latin typeface="Calibri" panose="020F0502020204030204" pitchFamily="34" charset="0"/>
              </a:rPr>
            </a:br>
            <a:endParaRPr lang="ru-RU" sz="2800" dirty="0"/>
          </a:p>
        </p:txBody>
      </p:sp>
    </p:spTree>
    <p:extLst>
      <p:ext uri="{BB962C8B-B14F-4D97-AF65-F5344CB8AC3E}">
        <p14:creationId xmlns:p14="http://schemas.microsoft.com/office/powerpoint/2010/main" val="3517688729"/>
      </p:ext>
    </p:extLst>
  </p:cSld>
  <p:clrMapOvr>
    <a:masterClrMapping/>
  </p:clrMapOvr>
  <p:transition spd="slow" advClick="0" advTm="20000">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25285" y="685800"/>
            <a:ext cx="10018713" cy="5564275"/>
          </a:xfrm>
        </p:spPr>
        <p:txBody>
          <a:bodyPr>
            <a:normAutofit fontScale="90000"/>
          </a:bodyPr>
          <a:lstStyle/>
          <a:p>
            <a:r>
              <a:rPr lang="ru-RU" sz="2800" dirty="0">
                <a:latin typeface="Calibri" panose="020F0502020204030204" pitchFamily="34" charset="0"/>
              </a:rPr>
              <a:t>51.Чехову нравилось исправлять чужие рассказы. Это была гимнастика для его ума. </a:t>
            </a:r>
            <a:br>
              <a:rPr lang="ru-RU" sz="2800" dirty="0">
                <a:latin typeface="Calibri" panose="020F0502020204030204" pitchFamily="34" charset="0"/>
              </a:rPr>
            </a:br>
            <a:r>
              <a:rPr lang="ru-RU" sz="2800" dirty="0">
                <a:latin typeface="Calibri" panose="020F0502020204030204" pitchFamily="34" charset="0"/>
              </a:rPr>
              <a:t>52.Современники называли Антона Павловича Чехова скромным человеком. 53.О собственной жизни Чехову не нравилось писать. Об этом говорят малоизвестные факты из жизни Чехова. </a:t>
            </a:r>
            <a:br>
              <a:rPr lang="ru-RU" sz="2800" dirty="0">
                <a:latin typeface="Calibri" panose="020F0502020204030204" pitchFamily="34" charset="0"/>
              </a:rPr>
            </a:br>
            <a:r>
              <a:rPr lang="ru-RU" sz="2800" dirty="0">
                <a:latin typeface="Calibri" panose="020F0502020204030204" pitchFamily="34" charset="0"/>
              </a:rPr>
              <a:t>54.Написание </a:t>
            </a:r>
            <a:r>
              <a:rPr lang="en-US" sz="2800" dirty="0">
                <a:latin typeface="Calibri" panose="020F0502020204030204" pitchFamily="34" charset="0"/>
              </a:rPr>
              <a:t>«</a:t>
            </a:r>
            <a:r>
              <a:rPr lang="ru-RU" sz="2800" dirty="0">
                <a:latin typeface="Calibri" panose="020F0502020204030204" pitchFamily="34" charset="0"/>
              </a:rPr>
              <a:t>Трех сестер</a:t>
            </a:r>
            <a:r>
              <a:rPr lang="en-US" sz="2800" dirty="0">
                <a:latin typeface="Calibri" panose="020F0502020204030204" pitchFamily="34" charset="0"/>
              </a:rPr>
              <a:t>» </a:t>
            </a:r>
            <a:r>
              <a:rPr lang="ru-RU" sz="2800" dirty="0">
                <a:latin typeface="Calibri" panose="020F0502020204030204" pitchFamily="34" charset="0"/>
              </a:rPr>
              <a:t>особенно сложно давалось Чехову. </a:t>
            </a:r>
            <a:br>
              <a:rPr lang="ru-RU" sz="2800" dirty="0">
                <a:latin typeface="Calibri" panose="020F0502020204030204" pitchFamily="34" charset="0"/>
              </a:rPr>
            </a:br>
            <a:r>
              <a:rPr lang="ru-RU" sz="2800" dirty="0">
                <a:latin typeface="Calibri" panose="020F0502020204030204" pitchFamily="34" charset="0"/>
              </a:rPr>
              <a:t>55.Папа Антона Павловича Чехова считался религиозным человеком. </a:t>
            </a:r>
            <a:br>
              <a:rPr lang="ru-RU" sz="2800" dirty="0">
                <a:latin typeface="Calibri" panose="020F0502020204030204" pitchFamily="34" charset="0"/>
              </a:rPr>
            </a:br>
            <a:r>
              <a:rPr lang="ru-RU" sz="2800" dirty="0">
                <a:latin typeface="Calibri" panose="020F0502020204030204" pitchFamily="34" charset="0"/>
              </a:rPr>
              <a:t>56.К переводам собственных рассказов писатель относился скептически.</a:t>
            </a:r>
            <a:br>
              <a:rPr lang="ru-RU" sz="2800" dirty="0">
                <a:latin typeface="Calibri" panose="020F0502020204030204" pitchFamily="34" charset="0"/>
              </a:rPr>
            </a:br>
            <a:r>
              <a:rPr lang="ru-RU" sz="2800" dirty="0">
                <a:latin typeface="Calibri" panose="020F0502020204030204" pitchFamily="34" charset="0"/>
              </a:rPr>
              <a:t> 57.Антон Павлович Чехов называл Ялту </a:t>
            </a:r>
            <a:r>
              <a:rPr lang="en-US" sz="2800" dirty="0">
                <a:latin typeface="Calibri" panose="020F0502020204030204" pitchFamily="34" charset="0"/>
              </a:rPr>
              <a:t>«</a:t>
            </a:r>
            <a:r>
              <a:rPr lang="ru-RU" sz="2800" dirty="0">
                <a:latin typeface="Calibri" panose="020F0502020204030204" pitchFamily="34" charset="0"/>
              </a:rPr>
              <a:t>теплой Сибирью</a:t>
            </a:r>
            <a:r>
              <a:rPr lang="en-US" sz="2800" dirty="0">
                <a:latin typeface="Calibri" panose="020F0502020204030204" pitchFamily="34" charset="0"/>
              </a:rPr>
              <a:t>».</a:t>
            </a:r>
            <a:br>
              <a:rPr lang="en-US" sz="2800" dirty="0">
                <a:latin typeface="Calibri" panose="020F0502020204030204" pitchFamily="34" charset="0"/>
              </a:rPr>
            </a:br>
            <a:r>
              <a:rPr lang="en-US" sz="2800" dirty="0">
                <a:latin typeface="Calibri" panose="020F0502020204030204" pitchFamily="34" charset="0"/>
              </a:rPr>
              <a:t> 58.</a:t>
            </a:r>
            <a:r>
              <a:rPr lang="ru-RU" sz="2800" dirty="0">
                <a:latin typeface="Calibri" panose="020F0502020204030204" pitchFamily="34" charset="0"/>
              </a:rPr>
              <a:t>В 1901 году Чехов женился на любимой женщине. </a:t>
            </a:r>
            <a:br>
              <a:rPr lang="ru-RU" sz="2800" dirty="0">
                <a:latin typeface="Calibri" panose="020F0502020204030204" pitchFamily="34" charset="0"/>
              </a:rPr>
            </a:br>
            <a:r>
              <a:rPr lang="ru-RU" sz="2800" dirty="0">
                <a:latin typeface="Calibri" panose="020F0502020204030204" pitchFamily="34" charset="0"/>
              </a:rPr>
              <a:t>59.Разлука с возлюбленной сказывалась на душевном состоянии великого писателя. </a:t>
            </a:r>
            <a:br>
              <a:rPr lang="ru-RU" sz="2800" dirty="0">
                <a:latin typeface="Calibri" panose="020F0502020204030204" pitchFamily="34" charset="0"/>
              </a:rPr>
            </a:br>
            <a:endParaRPr lang="ru-RU" sz="2800" dirty="0"/>
          </a:p>
        </p:txBody>
      </p:sp>
    </p:spTree>
    <p:extLst>
      <p:ext uri="{BB962C8B-B14F-4D97-AF65-F5344CB8AC3E}">
        <p14:creationId xmlns:p14="http://schemas.microsoft.com/office/powerpoint/2010/main" val="470630440"/>
      </p:ext>
    </p:extLst>
  </p:cSld>
  <p:clrMapOvr>
    <a:masterClrMapping/>
  </p:clrMapOvr>
  <p:transition spd="slow" advClick="0" advTm="20000">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66366" y="1142252"/>
            <a:ext cx="10018713" cy="4458794"/>
          </a:xfrm>
        </p:spPr>
        <p:txBody>
          <a:bodyPr>
            <a:noAutofit/>
          </a:bodyPr>
          <a:lstStyle/>
          <a:p>
            <a:r>
              <a:rPr lang="ru-RU" sz="2000" dirty="0">
                <a:latin typeface="Calibri" panose="020F0502020204030204" pitchFamily="34" charset="0"/>
              </a:rPr>
              <a:t>60.Современники называли литературу Чехова </a:t>
            </a:r>
            <a:r>
              <a:rPr lang="ru-RU" sz="2000" dirty="0" err="1">
                <a:latin typeface="Calibri" panose="020F0502020204030204" pitchFamily="34" charset="0"/>
              </a:rPr>
              <a:t>упаднической</a:t>
            </a:r>
            <a:r>
              <a:rPr lang="ru-RU" sz="2000" dirty="0">
                <a:latin typeface="Calibri" panose="020F0502020204030204" pitchFamily="34" charset="0"/>
              </a:rPr>
              <a:t> и пессимистической. </a:t>
            </a:r>
            <a:br>
              <a:rPr lang="ru-RU" sz="2000" dirty="0">
                <a:latin typeface="Calibri" panose="020F0502020204030204" pitchFamily="34" charset="0"/>
              </a:rPr>
            </a:br>
            <a:r>
              <a:rPr lang="ru-RU" sz="2000" dirty="0">
                <a:latin typeface="Calibri" panose="020F0502020204030204" pitchFamily="34" charset="0"/>
              </a:rPr>
              <a:t>61.Жена Чехова после смерти мужа больше не выходила замуж. </a:t>
            </a:r>
            <a:br>
              <a:rPr lang="ru-RU" sz="2000" dirty="0">
                <a:latin typeface="Calibri" panose="020F0502020204030204" pitchFamily="34" charset="0"/>
              </a:rPr>
            </a:br>
            <a:r>
              <a:rPr lang="ru-RU" sz="2000" dirty="0">
                <a:latin typeface="Calibri" panose="020F0502020204030204" pitchFamily="34" charset="0"/>
              </a:rPr>
              <a:t>62.Ольга </a:t>
            </a:r>
            <a:r>
              <a:rPr lang="ru-RU" sz="2000" dirty="0" err="1">
                <a:latin typeface="Calibri" panose="020F0502020204030204" pitchFamily="34" charset="0"/>
              </a:rPr>
              <a:t>Книппер</a:t>
            </a:r>
            <a:r>
              <a:rPr lang="ru-RU" sz="2000" dirty="0">
                <a:latin typeface="Calibri" panose="020F0502020204030204" pitchFamily="34" charset="0"/>
              </a:rPr>
              <a:t> и Антон Павлович Чехов тайно венчались.</a:t>
            </a:r>
            <a:br>
              <a:rPr lang="ru-RU" sz="2000" dirty="0">
                <a:latin typeface="Calibri" panose="020F0502020204030204" pitchFamily="34" charset="0"/>
              </a:rPr>
            </a:br>
            <a:r>
              <a:rPr lang="ru-RU" sz="2000" dirty="0">
                <a:latin typeface="Calibri" panose="020F0502020204030204" pitchFamily="34" charset="0"/>
              </a:rPr>
              <a:t> 63.Длительное время родственники Чехова не знали, кто будет их невесткой. </a:t>
            </a:r>
            <a:br>
              <a:rPr lang="ru-RU" sz="2000" dirty="0">
                <a:latin typeface="Calibri" panose="020F0502020204030204" pitchFamily="34" charset="0"/>
              </a:rPr>
            </a:br>
            <a:r>
              <a:rPr lang="ru-RU" sz="2000" dirty="0">
                <a:latin typeface="Calibri" panose="020F0502020204030204" pitchFamily="34" charset="0"/>
              </a:rPr>
              <a:t>64.Чехов не имел личную библиотеку.</a:t>
            </a:r>
            <a:br>
              <a:rPr lang="ru-RU" sz="2000" dirty="0">
                <a:latin typeface="Calibri" panose="020F0502020204030204" pitchFamily="34" charset="0"/>
              </a:rPr>
            </a:br>
            <a:r>
              <a:rPr lang="ru-RU" sz="2000" dirty="0">
                <a:latin typeface="Calibri" panose="020F0502020204030204" pitchFamily="34" charset="0"/>
              </a:rPr>
              <a:t> 65.В Монте-Карло Антон Павлович проиграл примерно 900 франков. </a:t>
            </a:r>
            <a:br>
              <a:rPr lang="ru-RU" sz="2000" dirty="0">
                <a:latin typeface="Calibri" panose="020F0502020204030204" pitchFamily="34" charset="0"/>
              </a:rPr>
            </a:br>
            <a:r>
              <a:rPr lang="ru-RU" sz="2000" dirty="0">
                <a:latin typeface="Calibri" panose="020F0502020204030204" pitchFamily="34" charset="0"/>
              </a:rPr>
              <a:t>66.В 1890-ых годах Чехов посетил Цейлон — место, где был рай. </a:t>
            </a:r>
            <a:br>
              <a:rPr lang="ru-RU" sz="2000" dirty="0">
                <a:latin typeface="Calibri" panose="020F0502020204030204" pitchFamily="34" charset="0"/>
              </a:rPr>
            </a:br>
            <a:r>
              <a:rPr lang="ru-RU" sz="2000" dirty="0">
                <a:latin typeface="Calibri" panose="020F0502020204030204" pitchFamily="34" charset="0"/>
              </a:rPr>
              <a:t>67.В Таганроге Антон Павлович проживал в диком одиночестве. Это длилось около 3 лет. В тот момент у него даже денег на проживание не было. </a:t>
            </a:r>
            <a:br>
              <a:rPr lang="ru-RU" sz="2000" dirty="0">
                <a:latin typeface="Calibri" panose="020F0502020204030204" pitchFamily="34" charset="0"/>
              </a:rPr>
            </a:br>
            <a:r>
              <a:rPr lang="ru-RU" sz="2000" dirty="0">
                <a:latin typeface="Calibri" panose="020F0502020204030204" pitchFamily="34" charset="0"/>
              </a:rPr>
              <a:t>68.За студенческие годы у Чехова было всего лишь 2 тройки. </a:t>
            </a:r>
            <a:br>
              <a:rPr lang="ru-RU" sz="2000" dirty="0">
                <a:latin typeface="Calibri" panose="020F0502020204030204" pitchFamily="34" charset="0"/>
              </a:rPr>
            </a:br>
            <a:r>
              <a:rPr lang="ru-RU" sz="2000" dirty="0">
                <a:latin typeface="Calibri" panose="020F0502020204030204" pitchFamily="34" charset="0"/>
              </a:rPr>
              <a:t>69.Антон Павлович Чехов был награжден Пушкинской премией за написание сборника рассказов </a:t>
            </a:r>
            <a:r>
              <a:rPr lang="en-US" sz="2000" dirty="0">
                <a:latin typeface="Calibri" panose="020F0502020204030204" pitchFamily="34" charset="0"/>
              </a:rPr>
              <a:t>«</a:t>
            </a:r>
            <a:r>
              <a:rPr lang="ru-RU" sz="2000" dirty="0">
                <a:latin typeface="Calibri" panose="020F0502020204030204" pitchFamily="34" charset="0"/>
              </a:rPr>
              <a:t>В сумерках</a:t>
            </a:r>
            <a:r>
              <a:rPr lang="en-US" sz="2000" dirty="0">
                <a:latin typeface="Calibri" panose="020F0502020204030204" pitchFamily="34" charset="0"/>
              </a:rPr>
              <a:t>».</a:t>
            </a:r>
            <a:br>
              <a:rPr lang="en-US" sz="2000" dirty="0">
                <a:latin typeface="Calibri" panose="020F0502020204030204" pitchFamily="34" charset="0"/>
              </a:rPr>
            </a:br>
            <a:r>
              <a:rPr lang="en-US" sz="2000" dirty="0">
                <a:latin typeface="Calibri" panose="020F0502020204030204" pitchFamily="34" charset="0"/>
              </a:rPr>
              <a:t> 70.</a:t>
            </a:r>
            <a:r>
              <a:rPr lang="ru-RU" sz="2000" dirty="0">
                <a:latin typeface="Calibri" panose="020F0502020204030204" pitchFamily="34" charset="0"/>
              </a:rPr>
              <a:t>Чехов стал всемирно знаменитым уже после собственной смерти.</a:t>
            </a:r>
            <a:br>
              <a:rPr lang="ru-RU" sz="2000" dirty="0">
                <a:latin typeface="Calibri" panose="020F0502020204030204" pitchFamily="34" charset="0"/>
              </a:rPr>
            </a:br>
            <a:r>
              <a:rPr lang="ru-RU" sz="2000" dirty="0">
                <a:latin typeface="Calibri" panose="020F0502020204030204" pitchFamily="34" charset="0"/>
              </a:rPr>
              <a:t> 71.Толстому не нравились пьесы Чехова.</a:t>
            </a:r>
          </a:p>
        </p:txBody>
      </p:sp>
    </p:spTree>
    <p:extLst>
      <p:ext uri="{BB962C8B-B14F-4D97-AF65-F5344CB8AC3E}">
        <p14:creationId xmlns:p14="http://schemas.microsoft.com/office/powerpoint/2010/main" val="3833590424"/>
      </p:ext>
    </p:extLst>
  </p:cSld>
  <p:clrMapOvr>
    <a:masterClrMapping/>
  </p:clrMapOvr>
  <p:transition spd="slow" advClick="0" advTm="20000">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93981" y="646043"/>
            <a:ext cx="10018713" cy="6046596"/>
          </a:xfrm>
        </p:spPr>
        <p:txBody>
          <a:bodyPr>
            <a:noAutofit/>
          </a:bodyPr>
          <a:lstStyle/>
          <a:p>
            <a:r>
              <a:rPr lang="ru-RU" sz="2000" dirty="0">
                <a:latin typeface="Calibri" panose="020F0502020204030204" pitchFamily="34" charset="0"/>
              </a:rPr>
              <a:t>72.В </a:t>
            </a:r>
            <a:r>
              <a:rPr lang="ru-RU" sz="2000" dirty="0" err="1">
                <a:latin typeface="Calibri" panose="020F0502020204030204" pitchFamily="34" charset="0"/>
              </a:rPr>
              <a:t>Мелиховской</a:t>
            </a:r>
            <a:r>
              <a:rPr lang="ru-RU" sz="2000" dirty="0">
                <a:latin typeface="Calibri" panose="020F0502020204030204" pitchFamily="34" charset="0"/>
              </a:rPr>
              <a:t> усадьбе, которую Антон Павлович Чехов купил, он высадил около сотни кустов сирени. </a:t>
            </a:r>
            <a:br>
              <a:rPr lang="ru-RU" sz="2000" dirty="0">
                <a:latin typeface="Calibri" panose="020F0502020204030204" pitchFamily="34" charset="0"/>
              </a:rPr>
            </a:br>
            <a:r>
              <a:rPr lang="ru-RU" sz="2000" dirty="0">
                <a:latin typeface="Calibri" panose="020F0502020204030204" pitchFamily="34" charset="0"/>
              </a:rPr>
              <a:t>73.Большю часть своего свободного времени знаменитый писатель проводил в саду. </a:t>
            </a:r>
            <a:br>
              <a:rPr lang="ru-RU" sz="2000" dirty="0">
                <a:latin typeface="Calibri" panose="020F0502020204030204" pitchFamily="34" charset="0"/>
              </a:rPr>
            </a:br>
            <a:r>
              <a:rPr lang="ru-RU" sz="2000" dirty="0">
                <a:latin typeface="Calibri" panose="020F0502020204030204" pitchFamily="34" charset="0"/>
              </a:rPr>
              <a:t>74.От звания академика Чехову пришлось отказаться, и такое решение стало общественным резонансом.</a:t>
            </a:r>
            <a:br>
              <a:rPr lang="ru-RU" sz="2000" dirty="0">
                <a:latin typeface="Calibri" panose="020F0502020204030204" pitchFamily="34" charset="0"/>
              </a:rPr>
            </a:br>
            <a:r>
              <a:rPr lang="ru-RU" sz="2000" dirty="0">
                <a:latin typeface="Calibri" panose="020F0502020204030204" pitchFamily="34" charset="0"/>
              </a:rPr>
              <a:t> 75.Первая постановка Чехова с названием </a:t>
            </a:r>
            <a:r>
              <a:rPr lang="en-US" sz="2000" dirty="0">
                <a:latin typeface="Calibri" panose="020F0502020204030204" pitchFamily="34" charset="0"/>
              </a:rPr>
              <a:t>«</a:t>
            </a:r>
            <a:r>
              <a:rPr lang="ru-RU" sz="2000" dirty="0">
                <a:latin typeface="Calibri" panose="020F0502020204030204" pitchFamily="34" charset="0"/>
              </a:rPr>
              <a:t>Чайка</a:t>
            </a:r>
            <a:r>
              <a:rPr lang="en-US" sz="2000" dirty="0">
                <a:latin typeface="Calibri" panose="020F0502020204030204" pitchFamily="34" charset="0"/>
              </a:rPr>
              <a:t>» </a:t>
            </a:r>
            <a:r>
              <a:rPr lang="ru-RU" sz="2000" dirty="0">
                <a:latin typeface="Calibri" panose="020F0502020204030204" pitchFamily="34" charset="0"/>
              </a:rPr>
              <a:t>обрела провал. </a:t>
            </a:r>
            <a:br>
              <a:rPr lang="ru-RU" sz="2000" dirty="0">
                <a:latin typeface="Calibri" panose="020F0502020204030204" pitchFamily="34" charset="0"/>
              </a:rPr>
            </a:br>
            <a:r>
              <a:rPr lang="ru-RU" sz="2000" dirty="0">
                <a:latin typeface="Calibri" panose="020F0502020204030204" pitchFamily="34" charset="0"/>
              </a:rPr>
              <a:t>76.Антону Павловичу с ранних лет пришлось стать главным кормильцем семьи.</a:t>
            </a:r>
            <a:br>
              <a:rPr lang="ru-RU" sz="2000" dirty="0">
                <a:latin typeface="Calibri" panose="020F0502020204030204" pitchFamily="34" charset="0"/>
              </a:rPr>
            </a:br>
            <a:r>
              <a:rPr lang="ru-RU" sz="2000" dirty="0">
                <a:latin typeface="Calibri" panose="020F0502020204030204" pitchFamily="34" charset="0"/>
              </a:rPr>
              <a:t> 77.В коллекции Антона Павловича Чехова были марки из различных стран Европы, к примеру, из США, Латинской Америки, Канады. </a:t>
            </a:r>
            <a:br>
              <a:rPr lang="ru-RU" sz="2000" dirty="0">
                <a:latin typeface="Calibri" panose="020F0502020204030204" pitchFamily="34" charset="0"/>
              </a:rPr>
            </a:br>
            <a:r>
              <a:rPr lang="ru-RU" sz="2000" dirty="0">
                <a:latin typeface="Calibri" panose="020F0502020204030204" pitchFamily="34" charset="0"/>
              </a:rPr>
              <a:t>78.Гостеприимству великого писателя не было предела. </a:t>
            </a:r>
            <a:br>
              <a:rPr lang="ru-RU" sz="2000" dirty="0">
                <a:latin typeface="Calibri" panose="020F0502020204030204" pitchFamily="34" charset="0"/>
              </a:rPr>
            </a:br>
            <a:r>
              <a:rPr lang="ru-RU" sz="2000" dirty="0">
                <a:latin typeface="Calibri" panose="020F0502020204030204" pitchFamily="34" charset="0"/>
              </a:rPr>
              <a:t>79.Чехов около 7 лет прожил в Мелихове. </a:t>
            </a:r>
            <a:br>
              <a:rPr lang="ru-RU" sz="2000" dirty="0">
                <a:latin typeface="Calibri" panose="020F0502020204030204" pitchFamily="34" charset="0"/>
              </a:rPr>
            </a:br>
            <a:r>
              <a:rPr lang="ru-RU" sz="2000" dirty="0">
                <a:latin typeface="Calibri" panose="020F0502020204030204" pitchFamily="34" charset="0"/>
              </a:rPr>
              <a:t>80.Чехову удалось совершить </a:t>
            </a:r>
            <a:r>
              <a:rPr lang="en-US" sz="2000" dirty="0">
                <a:latin typeface="Calibri" panose="020F0502020204030204" pitchFamily="34" charset="0"/>
              </a:rPr>
              <a:t>«</a:t>
            </a:r>
            <a:r>
              <a:rPr lang="ru-RU" sz="2000" dirty="0">
                <a:latin typeface="Calibri" panose="020F0502020204030204" pitchFamily="34" charset="0"/>
              </a:rPr>
              <a:t>переворот в литературе</a:t>
            </a:r>
            <a:r>
              <a:rPr lang="en-US" sz="2000" dirty="0">
                <a:latin typeface="Calibri" panose="020F0502020204030204" pitchFamily="34" charset="0"/>
              </a:rPr>
              <a:t>». </a:t>
            </a:r>
            <a:br>
              <a:rPr lang="en-US" sz="2000" dirty="0">
                <a:latin typeface="Calibri" panose="020F0502020204030204" pitchFamily="34" charset="0"/>
              </a:rPr>
            </a:br>
            <a:r>
              <a:rPr lang="en-US" sz="2000" dirty="0">
                <a:latin typeface="Calibri" panose="020F0502020204030204" pitchFamily="34" charset="0"/>
              </a:rPr>
              <a:t>81.</a:t>
            </a:r>
            <a:r>
              <a:rPr lang="ru-RU" sz="2000" dirty="0">
                <a:latin typeface="Calibri" panose="020F0502020204030204" pitchFamily="34" charset="0"/>
              </a:rPr>
              <a:t>Чехов имел примерно 5- псевдонимов, которыми он подписывался под рассказами. </a:t>
            </a:r>
            <a:br>
              <a:rPr lang="ru-RU" sz="2000" dirty="0">
                <a:latin typeface="Calibri" panose="020F0502020204030204" pitchFamily="34" charset="0"/>
              </a:rPr>
            </a:br>
            <a:endParaRPr lang="ru-RU" sz="2000" dirty="0"/>
          </a:p>
        </p:txBody>
      </p:sp>
    </p:spTree>
    <p:extLst>
      <p:ext uri="{BB962C8B-B14F-4D97-AF65-F5344CB8AC3E}">
        <p14:creationId xmlns:p14="http://schemas.microsoft.com/office/powerpoint/2010/main" val="3018389998"/>
      </p:ext>
    </p:extLst>
  </p:cSld>
  <p:clrMapOvr>
    <a:masterClrMapping/>
  </p:clrMapOvr>
  <p:transition spd="slow" advClick="0" advTm="20000">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54224" y="356207"/>
            <a:ext cx="10018713" cy="6169688"/>
          </a:xfrm>
        </p:spPr>
        <p:txBody>
          <a:bodyPr>
            <a:normAutofit fontScale="90000"/>
          </a:bodyPr>
          <a:lstStyle/>
          <a:p>
            <a:r>
              <a:rPr lang="ru-RU" sz="3200" dirty="0">
                <a:latin typeface="Calibri" panose="020F0502020204030204" pitchFamily="34" charset="0"/>
              </a:rPr>
              <a:t>82.Чехову взошел на Везувий.</a:t>
            </a:r>
            <a:br>
              <a:rPr lang="ru-RU" sz="3200" dirty="0">
                <a:latin typeface="Calibri" panose="020F0502020204030204" pitchFamily="34" charset="0"/>
              </a:rPr>
            </a:br>
            <a:r>
              <a:rPr lang="ru-RU" sz="3200" dirty="0">
                <a:latin typeface="Calibri" panose="020F0502020204030204" pitchFamily="34" charset="0"/>
              </a:rPr>
              <a:t> 83.Антон Павлович Чехов активно занимался благотворительностью. </a:t>
            </a:r>
            <a:br>
              <a:rPr lang="ru-RU" sz="3200" dirty="0">
                <a:latin typeface="Calibri" panose="020F0502020204030204" pitchFamily="34" charset="0"/>
              </a:rPr>
            </a:br>
            <a:r>
              <a:rPr lang="ru-RU" sz="3200" dirty="0">
                <a:latin typeface="Calibri" panose="020F0502020204030204" pitchFamily="34" charset="0"/>
              </a:rPr>
              <a:t>84.Собственный портрет, который был написал Иосифом </a:t>
            </a:r>
            <a:r>
              <a:rPr lang="ru-RU" sz="3200" dirty="0" err="1">
                <a:latin typeface="Calibri" panose="020F0502020204030204" pitchFamily="34" charset="0"/>
              </a:rPr>
              <a:t>Бразой</a:t>
            </a:r>
            <a:r>
              <a:rPr lang="ru-RU" sz="3200" dirty="0">
                <a:latin typeface="Calibri" panose="020F0502020204030204" pitchFamily="34" charset="0"/>
              </a:rPr>
              <a:t>, Чехов назвал </a:t>
            </a:r>
            <a:r>
              <a:rPr lang="en-US" sz="3200" dirty="0">
                <a:latin typeface="Calibri" panose="020F0502020204030204" pitchFamily="34" charset="0"/>
              </a:rPr>
              <a:t>«</a:t>
            </a:r>
            <a:r>
              <a:rPr lang="ru-RU" sz="3200" dirty="0">
                <a:latin typeface="Calibri" panose="020F0502020204030204" pitchFamily="34" charset="0"/>
              </a:rPr>
              <a:t>неудачным</a:t>
            </a:r>
            <a:r>
              <a:rPr lang="en-US" sz="3200" dirty="0">
                <a:latin typeface="Calibri" panose="020F0502020204030204" pitchFamily="34" charset="0"/>
              </a:rPr>
              <a:t>». </a:t>
            </a:r>
            <a:br>
              <a:rPr lang="en-US" sz="3200" dirty="0">
                <a:latin typeface="Calibri" panose="020F0502020204030204" pitchFamily="34" charset="0"/>
              </a:rPr>
            </a:br>
            <a:r>
              <a:rPr lang="en-US" sz="3200" dirty="0">
                <a:latin typeface="Calibri" panose="020F0502020204030204" pitchFamily="34" charset="0"/>
              </a:rPr>
              <a:t>85.</a:t>
            </a:r>
            <a:r>
              <a:rPr lang="ru-RU" sz="3200" dirty="0">
                <a:latin typeface="Calibri" panose="020F0502020204030204" pitchFamily="34" charset="0"/>
              </a:rPr>
              <a:t>В Ольге </a:t>
            </a:r>
            <a:r>
              <a:rPr lang="ru-RU" sz="3200" dirty="0" err="1">
                <a:latin typeface="Calibri" panose="020F0502020204030204" pitchFamily="34" charset="0"/>
              </a:rPr>
              <a:t>Книппер</a:t>
            </a:r>
            <a:r>
              <a:rPr lang="ru-RU" sz="3200" dirty="0">
                <a:latin typeface="Calibri" panose="020F0502020204030204" pitchFamily="34" charset="0"/>
              </a:rPr>
              <a:t> Антона Павловича Чехова покорило жизнелюбие этой женщины. </a:t>
            </a:r>
            <a:br>
              <a:rPr lang="ru-RU" sz="3200" dirty="0">
                <a:latin typeface="Calibri" panose="020F0502020204030204" pitchFamily="34" charset="0"/>
              </a:rPr>
            </a:br>
            <a:r>
              <a:rPr lang="ru-RU" sz="3200" dirty="0">
                <a:latin typeface="Calibri" panose="020F0502020204030204" pitchFamily="34" charset="0"/>
              </a:rPr>
              <a:t>86.Чехов был певцом пессимизма и грусти.</a:t>
            </a:r>
            <a:br>
              <a:rPr lang="ru-RU" sz="3200" dirty="0">
                <a:latin typeface="Calibri" panose="020F0502020204030204" pitchFamily="34" charset="0"/>
              </a:rPr>
            </a:br>
            <a:r>
              <a:rPr lang="ru-RU" sz="3200" dirty="0">
                <a:latin typeface="Calibri" panose="020F0502020204030204" pitchFamily="34" charset="0"/>
              </a:rPr>
              <a:t>87.В 13 лет Чехову пришлось посетить публичный дом. </a:t>
            </a:r>
            <a:br>
              <a:rPr lang="ru-RU" sz="3200" dirty="0">
                <a:latin typeface="Calibri" panose="020F0502020204030204" pitchFamily="34" charset="0"/>
              </a:rPr>
            </a:br>
            <a:r>
              <a:rPr lang="ru-RU" sz="3200" dirty="0">
                <a:latin typeface="Calibri" panose="020F0502020204030204" pitchFamily="34" charset="0"/>
              </a:rPr>
              <a:t>88.На протяжении всей жизни Антон Павлович Чехов пользовался услугами </a:t>
            </a:r>
            <a:r>
              <a:rPr lang="en-US" sz="3200" dirty="0">
                <a:latin typeface="Calibri" panose="020F0502020204030204" pitchFamily="34" charset="0"/>
              </a:rPr>
              <a:t>«</a:t>
            </a:r>
            <a:r>
              <a:rPr lang="ru-RU" sz="3200" dirty="0">
                <a:latin typeface="Calibri" panose="020F0502020204030204" pitchFamily="34" charset="0"/>
              </a:rPr>
              <a:t>доступных дамочек</a:t>
            </a:r>
            <a:r>
              <a:rPr lang="en-US" sz="3200" dirty="0">
                <a:latin typeface="Calibri" panose="020F0502020204030204" pitchFamily="34" charset="0"/>
              </a:rPr>
              <a:t>». </a:t>
            </a:r>
            <a:br>
              <a:rPr lang="en-US" sz="3200" dirty="0">
                <a:latin typeface="Calibri" panose="020F0502020204030204" pitchFamily="34" charset="0"/>
              </a:rPr>
            </a:br>
            <a:r>
              <a:rPr lang="en-US" sz="3200" dirty="0">
                <a:latin typeface="Calibri" panose="020F0502020204030204" pitchFamily="34" charset="0"/>
              </a:rPr>
              <a:t>89.</a:t>
            </a:r>
            <a:r>
              <a:rPr lang="ru-RU" sz="3200" dirty="0">
                <a:latin typeface="Calibri" panose="020F0502020204030204" pitchFamily="34" charset="0"/>
              </a:rPr>
              <a:t>Красивых и умных девушек Антон Павлович категорически избегал. </a:t>
            </a:r>
            <a:br>
              <a:rPr lang="ru-RU" sz="3200" dirty="0">
                <a:latin typeface="Calibri" panose="020F0502020204030204" pitchFamily="34" charset="0"/>
              </a:rPr>
            </a:br>
            <a:endParaRPr lang="ru-RU" sz="3200" dirty="0"/>
          </a:p>
        </p:txBody>
      </p:sp>
    </p:spTree>
    <p:extLst>
      <p:ext uri="{BB962C8B-B14F-4D97-AF65-F5344CB8AC3E}">
        <p14:creationId xmlns:p14="http://schemas.microsoft.com/office/powerpoint/2010/main" val="1059806039"/>
      </p:ext>
    </p:extLst>
  </p:cSld>
  <p:clrMapOvr>
    <a:masterClrMapping/>
  </p:clrMapOvr>
  <mc:AlternateContent xmlns:mc="http://schemas.openxmlformats.org/markup-compatibility/2006" xmlns:p14="http://schemas.microsoft.com/office/powerpoint/2010/main">
    <mc:Choice Requires="p14">
      <p:transition spd="slow" p14:dur="2500" advClick="0" advTm="20000">
        <p:checker/>
      </p:transition>
    </mc:Choice>
    <mc:Fallback xmlns="">
      <p:transition spd="slow" advClick="0" advTm="20000">
        <p:checker/>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00137" y="1061136"/>
            <a:ext cx="10018713" cy="4971422"/>
          </a:xfrm>
        </p:spPr>
        <p:txBody>
          <a:bodyPr>
            <a:normAutofit fontScale="90000"/>
          </a:bodyPr>
          <a:lstStyle/>
          <a:p>
            <a:r>
              <a:rPr lang="ru-RU" sz="3200" dirty="0">
                <a:latin typeface="Calibri" panose="020F0502020204030204" pitchFamily="34" charset="0"/>
              </a:rPr>
              <a:t>90.Чехов часто писал своим друзьям о собственных интимных связях с проститутками. </a:t>
            </a:r>
            <a:br>
              <a:rPr lang="ru-RU" sz="3200" dirty="0">
                <a:latin typeface="Calibri" panose="020F0502020204030204" pitchFamily="34" charset="0"/>
              </a:rPr>
            </a:br>
            <a:r>
              <a:rPr lang="ru-RU" sz="3200" dirty="0">
                <a:latin typeface="Calibri" panose="020F0502020204030204" pitchFamily="34" charset="0"/>
              </a:rPr>
              <a:t>91.У Чехова было примерно 30 женщин. </a:t>
            </a:r>
            <a:br>
              <a:rPr lang="ru-RU" sz="3200" dirty="0">
                <a:latin typeface="Calibri" panose="020F0502020204030204" pitchFamily="34" charset="0"/>
              </a:rPr>
            </a:br>
            <a:r>
              <a:rPr lang="ru-RU" sz="3200" dirty="0">
                <a:latin typeface="Calibri" panose="020F0502020204030204" pitchFamily="34" charset="0"/>
              </a:rPr>
              <a:t>92.В 26 лет, пытаясь пожениться на Евдокии Эфрос, Антон Павлович Чехов расторгнул свадьбу и сбежал. </a:t>
            </a:r>
            <a:br>
              <a:rPr lang="ru-RU" sz="3200" dirty="0">
                <a:latin typeface="Calibri" panose="020F0502020204030204" pitchFamily="34" charset="0"/>
              </a:rPr>
            </a:br>
            <a:r>
              <a:rPr lang="ru-RU" sz="3200" dirty="0">
                <a:latin typeface="Calibri" panose="020F0502020204030204" pitchFamily="34" charset="0"/>
              </a:rPr>
              <a:t>93.Чехов был любвеобильным человеком. </a:t>
            </a:r>
            <a:br>
              <a:rPr lang="ru-RU" sz="3200" dirty="0">
                <a:latin typeface="Calibri" panose="020F0502020204030204" pitchFamily="34" charset="0"/>
              </a:rPr>
            </a:br>
            <a:r>
              <a:rPr lang="ru-RU" sz="3200" dirty="0">
                <a:latin typeface="Calibri" panose="020F0502020204030204" pitchFamily="34" charset="0"/>
              </a:rPr>
              <a:t>94.Антон Павлович Чехов никогда не хотел жениться, но Ольга </a:t>
            </a:r>
            <a:r>
              <a:rPr lang="ru-RU" sz="3200" dirty="0" err="1">
                <a:latin typeface="Calibri" panose="020F0502020204030204" pitchFamily="34" charset="0"/>
              </a:rPr>
              <a:t>Книппер</a:t>
            </a:r>
            <a:r>
              <a:rPr lang="ru-RU" sz="3200" dirty="0">
                <a:latin typeface="Calibri" panose="020F0502020204030204" pitchFamily="34" charset="0"/>
              </a:rPr>
              <a:t> поставила ему ультиматум. </a:t>
            </a:r>
            <a:br>
              <a:rPr lang="ru-RU" sz="3200" dirty="0">
                <a:latin typeface="Calibri" panose="020F0502020204030204" pitchFamily="34" charset="0"/>
              </a:rPr>
            </a:br>
            <a:r>
              <a:rPr lang="ru-RU" sz="3200" dirty="0">
                <a:latin typeface="Calibri" panose="020F0502020204030204" pitchFamily="34" charset="0"/>
              </a:rPr>
              <a:t>95.О счастливой любви у Чехова не было историй. </a:t>
            </a:r>
            <a:br>
              <a:rPr lang="ru-RU" sz="3200" dirty="0">
                <a:latin typeface="Calibri" panose="020F0502020204030204" pitchFamily="34" charset="0"/>
              </a:rPr>
            </a:br>
            <a:r>
              <a:rPr lang="ru-RU" sz="3200" dirty="0">
                <a:latin typeface="Calibri" panose="020F0502020204030204" pitchFamily="34" charset="0"/>
              </a:rPr>
              <a:t>96.Над книгой </a:t>
            </a:r>
            <a:r>
              <a:rPr lang="en-US" sz="3200" dirty="0">
                <a:latin typeface="Calibri" panose="020F0502020204030204" pitchFamily="34" charset="0"/>
              </a:rPr>
              <a:t>«</a:t>
            </a:r>
            <a:r>
              <a:rPr lang="ru-RU" sz="3200" dirty="0">
                <a:latin typeface="Calibri" panose="020F0502020204030204" pitchFamily="34" charset="0"/>
              </a:rPr>
              <a:t>Остров Сахалин</a:t>
            </a:r>
            <a:r>
              <a:rPr lang="en-US" sz="3200" dirty="0">
                <a:latin typeface="Calibri" panose="020F0502020204030204" pitchFamily="34" charset="0"/>
              </a:rPr>
              <a:t>» </a:t>
            </a:r>
            <a:r>
              <a:rPr lang="ru-RU" sz="3200" dirty="0">
                <a:latin typeface="Calibri" panose="020F0502020204030204" pitchFamily="34" charset="0"/>
              </a:rPr>
              <a:t>Антон Павлович Чехов работал на протяжении 5-ти лет. </a:t>
            </a:r>
            <a:br>
              <a:rPr lang="ru-RU" sz="3200" dirty="0">
                <a:latin typeface="Calibri" panose="020F0502020204030204" pitchFamily="34" charset="0"/>
              </a:rPr>
            </a:br>
            <a:endParaRPr lang="ru-RU" sz="3200" dirty="0"/>
          </a:p>
        </p:txBody>
      </p:sp>
    </p:spTree>
    <p:extLst>
      <p:ext uri="{BB962C8B-B14F-4D97-AF65-F5344CB8AC3E}">
        <p14:creationId xmlns:p14="http://schemas.microsoft.com/office/powerpoint/2010/main" val="4214489641"/>
      </p:ext>
    </p:extLst>
  </p:cSld>
  <p:clrMapOvr>
    <a:masterClrMapping/>
  </p:clrMapOvr>
  <mc:AlternateContent xmlns:mc="http://schemas.openxmlformats.org/markup-compatibility/2006" xmlns:p14="http://schemas.microsoft.com/office/powerpoint/2010/main">
    <mc:Choice Requires="p14">
      <p:transition spd="slow" p14:dur="1200" advClick="0" advTm="20000">
        <p:dissolve/>
      </p:transition>
    </mc:Choice>
    <mc:Fallback xmlns="">
      <p:transition spd="slow" advClick="0" advTm="20000">
        <p:dissolv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96523" y="2418904"/>
            <a:ext cx="10018713" cy="1752599"/>
          </a:xfrm>
        </p:spPr>
        <p:txBody>
          <a:bodyPr>
            <a:normAutofit fontScale="90000"/>
          </a:bodyPr>
          <a:lstStyle/>
          <a:p>
            <a:r>
              <a:rPr lang="ru-RU" dirty="0">
                <a:latin typeface="Calibri" panose="020F0502020204030204" pitchFamily="34" charset="0"/>
              </a:rPr>
              <a:t>97.Антон Павлович Чехов — бытописатель.</a:t>
            </a:r>
            <a:br>
              <a:rPr lang="ru-RU" dirty="0">
                <a:latin typeface="Calibri" panose="020F0502020204030204" pitchFamily="34" charset="0"/>
              </a:rPr>
            </a:br>
            <a:r>
              <a:rPr lang="ru-RU" dirty="0">
                <a:latin typeface="Calibri" panose="020F0502020204030204" pitchFamily="34" charset="0"/>
              </a:rPr>
              <a:t>98.Чехов болел чахоткой около 20-ти лет. </a:t>
            </a:r>
            <a:br>
              <a:rPr lang="ru-RU" dirty="0">
                <a:latin typeface="Calibri" panose="020F0502020204030204" pitchFamily="34" charset="0"/>
              </a:rPr>
            </a:br>
            <a:r>
              <a:rPr lang="ru-RU" dirty="0">
                <a:latin typeface="Calibri" panose="020F0502020204030204" pitchFamily="34" charset="0"/>
              </a:rPr>
              <a:t>99.Когда на Антона Павловича нападали критики, он хотел покончить собой. </a:t>
            </a:r>
            <a:br>
              <a:rPr lang="ru-RU" dirty="0">
                <a:latin typeface="Calibri" panose="020F0502020204030204" pitchFamily="34" charset="0"/>
              </a:rPr>
            </a:br>
            <a:r>
              <a:rPr lang="ru-RU" dirty="0">
                <a:latin typeface="Calibri" panose="020F0502020204030204" pitchFamily="34" charset="0"/>
              </a:rPr>
              <a:t>100.Женщины всегда преследовали знаменитого писателя</a:t>
            </a:r>
            <a:endParaRPr lang="ru-RU" dirty="0"/>
          </a:p>
        </p:txBody>
      </p:sp>
    </p:spTree>
    <p:extLst>
      <p:ext uri="{BB962C8B-B14F-4D97-AF65-F5344CB8AC3E}">
        <p14:creationId xmlns:p14="http://schemas.microsoft.com/office/powerpoint/2010/main" val="498872760"/>
      </p:ext>
    </p:extLst>
  </p:cSld>
  <p:clrMapOvr>
    <a:masterClrMapping/>
  </p:clrMapOvr>
  <mc:AlternateContent xmlns:mc="http://schemas.openxmlformats.org/markup-compatibility/2006" xmlns:p14="http://schemas.microsoft.com/office/powerpoint/2010/main">
    <mc:Choice Requires="p14">
      <p:transition spd="slow" p14:dur="1600" advClick="0" advTm="20000">
        <p14:prism isInverted="1"/>
      </p:transition>
    </mc:Choice>
    <mc:Fallback xmlns="">
      <p:transition spd="slow" advClick="0" advTm="20000">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31047" y="2481471"/>
            <a:ext cx="10018713" cy="1752599"/>
          </a:xfrm>
        </p:spPr>
        <p:txBody>
          <a:bodyPr>
            <a:noAutofit/>
          </a:bodyPr>
          <a:lstStyle/>
          <a:p>
            <a:r>
              <a:rPr lang="ru-RU" sz="2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Анализируя фамилии в рассказах </a:t>
            </a:r>
            <a:r>
              <a:rPr lang="ru-RU" sz="2400" dirty="0" err="1">
                <a:solidFill>
                  <a:srgbClr val="000000"/>
                </a:solidFill>
                <a:latin typeface="Calibri" panose="020F0502020204030204" pitchFamily="34" charset="0"/>
                <a:ea typeface="Calibri" panose="020F0502020204030204" pitchFamily="34" charset="0"/>
                <a:cs typeface="Times New Roman" panose="02020603050405020304" pitchFamily="18" charset="0"/>
              </a:rPr>
              <a:t>А.П.Чехова</a:t>
            </a:r>
            <a:r>
              <a:rPr lang="ru-RU" sz="2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мы можем с уверенностью сказать, что писатель использовал «говорящие» фамилии с целью дать характеристику герою, его поступкам, совершённым действиям, зачастую отрицательным, негативным. Он включает фамилии, в которых скрыт общий колорит рассказа, образуя их от названия мелких и неприятных явлений (</a:t>
            </a:r>
            <a:r>
              <a:rPr lang="ru-RU" sz="2400" dirty="0" err="1">
                <a:solidFill>
                  <a:srgbClr val="000000"/>
                </a:solidFill>
                <a:latin typeface="Calibri" panose="020F0502020204030204" pitchFamily="34" charset="0"/>
                <a:ea typeface="Calibri" panose="020F0502020204030204" pitchFamily="34" charset="0"/>
                <a:cs typeface="Times New Roman" panose="02020603050405020304" pitchFamily="18" charset="0"/>
              </a:rPr>
              <a:t>Перхоткин</a:t>
            </a:r>
            <a:r>
              <a:rPr lang="ru-RU" sz="2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ru-RU" sz="2400" dirty="0" err="1">
                <a:solidFill>
                  <a:srgbClr val="000000"/>
                </a:solidFill>
                <a:latin typeface="Calibri" panose="020F0502020204030204" pitchFamily="34" charset="0"/>
                <a:ea typeface="Calibri" panose="020F0502020204030204" pitchFamily="34" charset="0"/>
                <a:cs typeface="Times New Roman" panose="02020603050405020304" pitchFamily="18" charset="0"/>
              </a:rPr>
              <a:t>Прорехин</a:t>
            </a:r>
            <a:r>
              <a:rPr lang="ru-RU" sz="2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ru-RU" sz="2400" dirty="0" err="1">
                <a:solidFill>
                  <a:srgbClr val="000000"/>
                </a:solidFill>
                <a:latin typeface="Calibri" panose="020F0502020204030204" pitchFamily="34" charset="0"/>
                <a:ea typeface="Calibri" panose="020F0502020204030204" pitchFamily="34" charset="0"/>
                <a:cs typeface="Times New Roman" panose="02020603050405020304" pitchFamily="18" charset="0"/>
              </a:rPr>
              <a:t>Грязноруков</a:t>
            </a:r>
            <a:r>
              <a:rPr lang="ru-RU" sz="2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ru-RU" sz="2400" dirty="0" err="1">
                <a:solidFill>
                  <a:srgbClr val="000000"/>
                </a:solidFill>
                <a:latin typeface="Calibri" panose="020F0502020204030204" pitchFamily="34" charset="0"/>
                <a:ea typeface="Calibri" panose="020F0502020204030204" pitchFamily="34" charset="0"/>
                <a:cs typeface="Times New Roman" panose="02020603050405020304" pitchFamily="18" charset="0"/>
              </a:rPr>
              <a:t>Гнилодушкин</a:t>
            </a:r>
            <a:r>
              <a:rPr lang="ru-RU" sz="2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ru-RU" sz="2400" dirty="0" err="1">
                <a:solidFill>
                  <a:srgbClr val="000000"/>
                </a:solidFill>
                <a:latin typeface="Calibri" panose="020F0502020204030204" pitchFamily="34" charset="0"/>
                <a:ea typeface="Calibri" panose="020F0502020204030204" pitchFamily="34" charset="0"/>
                <a:cs typeface="Times New Roman" panose="02020603050405020304" pitchFamily="18" charset="0"/>
              </a:rPr>
              <a:t>Глоталов</a:t>
            </a:r>
            <a:r>
              <a:rPr lang="ru-RU" sz="2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Как правило, автор не комментирует значение фамилии, а предоставляет возможность сделать это самому читателю, иногда персонажу рассказа: «С моей фигурой далеко не уйдёшь! И фамилия </a:t>
            </a:r>
            <a:r>
              <a:rPr lang="ru-RU" sz="2400" dirty="0" err="1">
                <a:solidFill>
                  <a:srgbClr val="000000"/>
                </a:solidFill>
                <a:latin typeface="Calibri" panose="020F0502020204030204" pitchFamily="34" charset="0"/>
                <a:ea typeface="Calibri" panose="020F0502020204030204" pitchFamily="34" charset="0"/>
                <a:cs typeface="Times New Roman" panose="02020603050405020304" pitchFamily="18" charset="0"/>
              </a:rPr>
              <a:t>преподлейшая</a:t>
            </a:r>
            <a:r>
              <a:rPr lang="ru-RU" sz="2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Невыразимое… Хочешь живи так, а хочешь – вешайся» (рассказ «Мелюзга»). В рассказах образ героя соответствует значению фамилии, «говорящая» фамилия олицетворяет своего персонажа.</a:t>
            </a:r>
            <a:r>
              <a:rPr lang="ru-RU" sz="18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ru-RU" sz="28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a:r>
            <a:br>
              <a:rPr lang="ru-RU" sz="2800"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endParaRPr lang="ru-RU" sz="2800" dirty="0"/>
          </a:p>
        </p:txBody>
      </p:sp>
    </p:spTree>
    <p:extLst>
      <p:ext uri="{BB962C8B-B14F-4D97-AF65-F5344CB8AC3E}">
        <p14:creationId xmlns:p14="http://schemas.microsoft.com/office/powerpoint/2010/main" val="1234374952"/>
      </p:ext>
    </p:extLst>
  </p:cSld>
  <p:clrMapOvr>
    <a:masterClrMapping/>
  </p:clrMapOvr>
  <p:transition spd="slow" advClick="0" advTm="2000">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81225" y="2124028"/>
            <a:ext cx="10018713" cy="1752599"/>
          </a:xfrm>
        </p:spPr>
        <p:txBody>
          <a:bodyPr>
            <a:normAutofit fontScale="90000"/>
          </a:bodyPr>
          <a:lstStyle/>
          <a:p>
            <a:r>
              <a:rPr lang="ru-RU" sz="8000" dirty="0">
                <a:solidFill>
                  <a:srgbClr val="000000"/>
                </a:solidFill>
                <a:latin typeface="Calibri" panose="020F0502020204030204" pitchFamily="34" charset="0"/>
                <a:ea typeface="Calibri" panose="020F0502020204030204" pitchFamily="34" charset="0"/>
                <a:cs typeface="Times New Roman" panose="02020603050405020304" pitchFamily="18" charset="0"/>
              </a:rPr>
              <a:t>Соотнесение «говорящих» фамилий и их значений.</a:t>
            </a:r>
            <a:endParaRPr lang="ru-RU" sz="8000" dirty="0"/>
          </a:p>
        </p:txBody>
      </p:sp>
    </p:spTree>
    <p:extLst>
      <p:ext uri="{BB962C8B-B14F-4D97-AF65-F5344CB8AC3E}">
        <p14:creationId xmlns:p14="http://schemas.microsoft.com/office/powerpoint/2010/main" val="1707096516"/>
      </p:ext>
    </p:extLst>
  </p:cSld>
  <p:clrMapOvr>
    <a:masterClrMapping/>
  </p:clrMapOvr>
  <mc:AlternateContent xmlns:mc="http://schemas.openxmlformats.org/markup-compatibility/2006" xmlns:p14="http://schemas.microsoft.com/office/powerpoint/2010/main">
    <mc:Choice Requires="p14">
      <p:transition spd="slow" p14:dur="1200" advClick="0" advTm="2000">
        <p:dissolve/>
      </p:transition>
    </mc:Choice>
    <mc:Fallback xmlns="">
      <p:transition spd="slow" advClick="0" advTm="2000">
        <p:dissolv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422" y="2918791"/>
            <a:ext cx="10018713" cy="1752599"/>
          </a:xfrm>
        </p:spPr>
        <p:txBody>
          <a:bodyPr>
            <a:normAutofit fontScale="90000"/>
          </a:bodyPr>
          <a:lstStyle/>
          <a:p>
            <a:r>
              <a:rPr lang="ru-RU" sz="6000" dirty="0">
                <a:solidFill>
                  <a:srgbClr val="000000"/>
                </a:solidFill>
                <a:latin typeface="Calibri" panose="020F0502020204030204" pitchFamily="34" charset="0"/>
                <a:ea typeface="Calibri" panose="020F0502020204030204" pitchFamily="34" charset="0"/>
                <a:cs typeface="Times New Roman" panose="02020603050405020304" pitchFamily="18" charset="0"/>
              </a:rPr>
              <a:t>Мы проанализировали несколько рассказов </a:t>
            </a:r>
            <a:r>
              <a:rPr lang="ru-RU" sz="6000" dirty="0" err="1">
                <a:solidFill>
                  <a:srgbClr val="000000"/>
                </a:solidFill>
                <a:latin typeface="Calibri" panose="020F0502020204030204" pitchFamily="34" charset="0"/>
                <a:ea typeface="Calibri" panose="020F0502020204030204" pitchFamily="34" charset="0"/>
                <a:cs typeface="Times New Roman" panose="02020603050405020304" pitchFamily="18" charset="0"/>
              </a:rPr>
              <a:t>А.П.Чехова</a:t>
            </a:r>
            <a:r>
              <a:rPr lang="ru-RU" sz="60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и попытались выявить в них так называемые «говорящие» фамилии, дав им своё толкование.</a:t>
            </a: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b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a:r>
            <a:b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endParaRPr lang="ru-RU" dirty="0"/>
          </a:p>
        </p:txBody>
      </p:sp>
    </p:spTree>
    <p:extLst>
      <p:ext uri="{BB962C8B-B14F-4D97-AF65-F5344CB8AC3E}">
        <p14:creationId xmlns:p14="http://schemas.microsoft.com/office/powerpoint/2010/main" val="1566300901"/>
      </p:ext>
    </p:extLst>
  </p:cSld>
  <p:clrMapOvr>
    <a:masterClrMapping/>
  </p:clrMapOvr>
  <mc:AlternateContent xmlns:mc="http://schemas.openxmlformats.org/markup-compatibility/2006" xmlns:p14="http://schemas.microsoft.com/office/powerpoint/2010/main">
    <mc:Choice Requires="p14">
      <p:transition spd="slow" p14:dur="1600" advClick="0" advTm="2000">
        <p14:prism isContent="1" isInverted="1"/>
      </p:transition>
    </mc:Choice>
    <mc:Fallback xmlns="">
      <p:transition spd="slow" advClick="0" advTm="200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9960" y="2871899"/>
            <a:ext cx="10018713" cy="1752599"/>
          </a:xfrm>
        </p:spPr>
        <p:txBody>
          <a:bodyPr>
            <a:noAutofit/>
          </a:bodyPr>
          <a:lstStyle/>
          <a:p>
            <a:r>
              <a:rPr lang="ru-RU" sz="6000" dirty="0" smtClean="0"/>
              <a:t>Проект выполнили:</a:t>
            </a:r>
            <a:br>
              <a:rPr lang="ru-RU" sz="6000" dirty="0" smtClean="0"/>
            </a:br>
            <a:r>
              <a:rPr lang="ru-RU" sz="6000" dirty="0" smtClean="0"/>
              <a:t>    Логинова Карина</a:t>
            </a:r>
            <a:br>
              <a:rPr lang="ru-RU" sz="6000" dirty="0" smtClean="0"/>
            </a:br>
            <a:r>
              <a:rPr lang="ru-RU" sz="6000" dirty="0" smtClean="0"/>
              <a:t>   Цветкова Ксения</a:t>
            </a:r>
            <a:br>
              <a:rPr lang="ru-RU" sz="6000" dirty="0" smtClean="0"/>
            </a:br>
            <a:r>
              <a:rPr lang="ru-RU" sz="6000" dirty="0" smtClean="0"/>
              <a:t>                  ученицы 6 «Б» класса</a:t>
            </a:r>
            <a:endParaRPr lang="ru-RU" sz="6000" dirty="0"/>
          </a:p>
        </p:txBody>
      </p:sp>
    </p:spTree>
    <p:extLst>
      <p:ext uri="{BB962C8B-B14F-4D97-AF65-F5344CB8AC3E}">
        <p14:creationId xmlns:p14="http://schemas.microsoft.com/office/powerpoint/2010/main" val="1942266147"/>
      </p:ext>
    </p:extLst>
  </p:cSld>
  <p:clrMapOvr>
    <a:masterClrMapping/>
  </p:clrMapOvr>
  <p:transition spd="slow">
    <p:wheel spokes="1"/>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63230" y="2488605"/>
            <a:ext cx="10018713" cy="1752599"/>
          </a:xfrm>
        </p:spPr>
        <p:txBody>
          <a:bodyPr>
            <a:normAutofit fontScale="90000"/>
          </a:bodyPr>
          <a:lstStyle/>
          <a:p>
            <a:r>
              <a:rPr lang="ru-RU" sz="15300" b="1" dirty="0" smtClean="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Рассказ: «Хамелеон</a:t>
            </a:r>
            <a:r>
              <a:rPr lang="ru-RU" b="1" dirty="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r>
            <a:br>
              <a:rPr lang="ru-RU" b="1" dirty="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br>
            <a:endParaRPr lang="ru-RU"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834750589"/>
      </p:ext>
    </p:extLst>
  </p:cSld>
  <p:clrMapOvr>
    <a:masterClrMapping/>
  </p:clrMapOvr>
  <mc:AlternateContent xmlns:mc="http://schemas.openxmlformats.org/markup-compatibility/2006" xmlns:p14="http://schemas.microsoft.com/office/powerpoint/2010/main">
    <mc:Choice Requires="p14">
      <p:transition spd="slow" p14:dur="800" advClick="0" advTm="2000">
        <p14:flythrough/>
      </p:transition>
    </mc:Choice>
    <mc:Fallback xmlns="">
      <p:transition spd="slow" advClick="0" advTm="2000">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3751" y="2647122"/>
            <a:ext cx="10018713" cy="1752599"/>
          </a:xfrm>
        </p:spPr>
        <p:txBody>
          <a:bodyPr>
            <a:normAutofit fontScale="90000"/>
          </a:bodyPr>
          <a:lstStyle/>
          <a:p>
            <a:r>
              <a:rPr lang="ru-RU" sz="3100" b="1" dirty="0">
                <a:effectLst>
                  <a:outerShdw blurRad="38100" dist="38100" dir="2700000" algn="tl">
                    <a:srgbClr val="000000">
                      <a:alpha val="43137"/>
                    </a:srgbClr>
                  </a:outerShdw>
                </a:effectLst>
              </a:rPr>
              <a:t>Очумелов</a:t>
            </a:r>
            <a:r>
              <a:rPr lang="ru-RU" sz="3100" dirty="0"/>
              <a:t> – полицейский надзиратель, главное действующее лицо, который ловко приспосабливается к ситуации. Чумной, бешеный, очумелый, то есть непредсказуемый в своих действиях.</a:t>
            </a:r>
            <a:br>
              <a:rPr lang="ru-RU" sz="3100" dirty="0"/>
            </a:br>
            <a:r>
              <a:rPr lang="ru-RU" sz="3100" dirty="0"/>
              <a:t/>
            </a:r>
            <a:br>
              <a:rPr lang="ru-RU" sz="3100" dirty="0"/>
            </a:br>
            <a:r>
              <a:rPr lang="ru-RU" sz="3100" b="1" dirty="0" err="1">
                <a:effectLst>
                  <a:outerShdw blurRad="38100" dist="38100" dir="2700000" algn="tl">
                    <a:srgbClr val="000000">
                      <a:alpha val="43137"/>
                    </a:srgbClr>
                  </a:outerShdw>
                </a:effectLst>
              </a:rPr>
              <a:t>Хрюкин</a:t>
            </a:r>
            <a:r>
              <a:rPr lang="ru-RU" sz="3100" dirty="0"/>
              <a:t> – у этого человека поступки не человеческие: прижигает морду собачонке «цигаркой для смеха», ведёт себя и выглядит по-свински.</a:t>
            </a:r>
            <a:br>
              <a:rPr lang="ru-RU" sz="3100" dirty="0"/>
            </a:br>
            <a:r>
              <a:rPr lang="ru-RU" sz="3100" dirty="0"/>
              <a:t/>
            </a:r>
            <a:br>
              <a:rPr lang="ru-RU" sz="3100" dirty="0"/>
            </a:br>
            <a:r>
              <a:rPr lang="ru-RU" sz="3100" b="1" dirty="0">
                <a:effectLst>
                  <a:outerShdw blurRad="38100" dist="38100" dir="2700000" algn="tl">
                    <a:srgbClr val="000000">
                      <a:alpha val="43137"/>
                    </a:srgbClr>
                  </a:outerShdw>
                </a:effectLst>
              </a:rPr>
              <a:t>Жигалов </a:t>
            </a:r>
            <a:r>
              <a:rPr lang="ru-RU" sz="3100" dirty="0"/>
              <a:t>– фамилия произошла от слова «Жигало», то есть тот, кто поджигает других, является зачинщиком.</a:t>
            </a:r>
            <a:r>
              <a:rPr lang="ru-RU" sz="3600" dirty="0"/>
              <a:t/>
            </a:r>
            <a:br>
              <a:rPr lang="ru-RU" sz="3600" dirty="0"/>
            </a:br>
            <a:r>
              <a:rPr lang="ru-RU" dirty="0"/>
              <a:t/>
            </a:r>
            <a:br>
              <a:rPr lang="ru-RU" dirty="0"/>
            </a:br>
            <a:endParaRPr lang="ru-RU" dirty="0"/>
          </a:p>
        </p:txBody>
      </p:sp>
    </p:spTree>
    <p:extLst>
      <p:ext uri="{BB962C8B-B14F-4D97-AF65-F5344CB8AC3E}">
        <p14:creationId xmlns:p14="http://schemas.microsoft.com/office/powerpoint/2010/main" val="885447827"/>
      </p:ext>
    </p:extLst>
  </p:cSld>
  <p:clrMapOvr>
    <a:masterClrMapping/>
  </p:clrMapOvr>
  <mc:AlternateContent xmlns:mc="http://schemas.openxmlformats.org/markup-compatibility/2006" xmlns:p14="http://schemas.microsoft.com/office/powerpoint/2010/main">
    <mc:Choice Requires="p14">
      <p:transition spd="slow" p14:dur="1600" advClick="0" advTm="2000">
        <p14:conveyor dir="l"/>
      </p:transition>
    </mc:Choice>
    <mc:Fallback xmlns="">
      <p:transition spd="slow" advClick="0" advTm="2000">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1666" y="1908824"/>
            <a:ext cx="10018713" cy="1752599"/>
          </a:xfrm>
        </p:spPr>
        <p:txBody>
          <a:bodyPr>
            <a:normAutofit fontScale="90000"/>
          </a:bodyPr>
          <a:lstStyle/>
          <a:p>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a:r>
            <a:b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r>
              <a:rPr lang="ru-RU" sz="8900" b="1" dirty="0" err="1" smtClean="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Рассказ:«Смерть</a:t>
            </a:r>
            <a:r>
              <a:rPr lang="ru-RU" sz="8900" b="1" dirty="0" smtClean="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ru-RU" sz="8900" b="1" dirty="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чиновника».</a:t>
            </a:r>
            <a:endParaRPr lang="ru-RU" sz="89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749888953"/>
      </p:ext>
    </p:extLst>
  </p:cSld>
  <p:clrMapOvr>
    <a:masterClrMapping/>
  </p:clrMapOvr>
  <mc:AlternateContent xmlns:mc="http://schemas.openxmlformats.org/markup-compatibility/2006" xmlns:p14="http://schemas.microsoft.com/office/powerpoint/2010/main">
    <mc:Choice Requires="p14">
      <p:transition spd="slow" p14:dur="2000" advClick="0" advTm="2000">
        <p14:ferris dir="l"/>
      </p:transition>
    </mc:Choice>
    <mc:Fallback xmlns="">
      <p:transition spd="slow" advClick="0" advTm="2000">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9693" y="2533742"/>
            <a:ext cx="10018713" cy="1752599"/>
          </a:xfrm>
        </p:spPr>
        <p:txBody>
          <a:bodyPr>
            <a:normAutofit fontScale="90000"/>
          </a:bodyPr>
          <a:lstStyle/>
          <a:p>
            <a:r>
              <a:rPr lang="ru-RU" b="1" dirty="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Червяков</a:t>
            </a: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 постоянно просит прощения у генерала </a:t>
            </a:r>
            <a:r>
              <a:rPr lang="ru-RU" dirty="0" err="1">
                <a:solidFill>
                  <a:srgbClr val="000000"/>
                </a:solidFill>
                <a:latin typeface="Calibri" panose="020F0502020204030204" pitchFamily="34" charset="0"/>
                <a:ea typeface="Calibri" panose="020F0502020204030204" pitchFamily="34" charset="0"/>
                <a:cs typeface="Times New Roman" panose="02020603050405020304" pitchFamily="18" charset="0"/>
              </a:rPr>
              <a:t>Бризжалова</a:t>
            </a: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которому он чихнув обрызгал лысину в театре. Генерал простил Червякова, но он не может жить спокойно. Герой суетится, ползая за генералом, как червяк, умоляя о прощении. «Жертва» не вызывает сочувствия, потому что умирает не человек, а какое-то бездушное существо, наподобие червя.</a:t>
            </a:r>
            <a:b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a:r>
            <a:b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r>
              <a:rPr lang="ru-RU" b="1" dirty="0" err="1">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Бризжалов</a:t>
            </a:r>
            <a:r>
              <a:rPr lang="ru-RU" b="1" dirty="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вызывает ассоциации с брюзгой, который постоянно брызжет слюной.</a:t>
            </a:r>
            <a:endParaRPr lang="ru-RU" dirty="0"/>
          </a:p>
        </p:txBody>
      </p:sp>
    </p:spTree>
    <p:extLst>
      <p:ext uri="{BB962C8B-B14F-4D97-AF65-F5344CB8AC3E}">
        <p14:creationId xmlns:p14="http://schemas.microsoft.com/office/powerpoint/2010/main" val="1728577559"/>
      </p:ext>
    </p:extLst>
  </p:cSld>
  <p:clrMapOvr>
    <a:masterClrMapping/>
  </p:clrMapOvr>
  <mc:AlternateContent xmlns:mc="http://schemas.openxmlformats.org/markup-compatibility/2006" xmlns:p14="http://schemas.microsoft.com/office/powerpoint/2010/main">
    <mc:Choice Requires="p14">
      <p:transition spd="slow" p14:dur="1300" advClick="0" advTm="2000">
        <p14:pan dir="u"/>
      </p:transition>
    </mc:Choice>
    <mc:Fallback xmlns="">
      <p:transition spd="slow" advClick="0" advTm="2000">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03226" y="2348311"/>
            <a:ext cx="10018713" cy="1752599"/>
          </a:xfrm>
        </p:spPr>
        <p:txBody>
          <a:bodyPr>
            <a:noAutofit/>
          </a:bodyPr>
          <a:lstStyle/>
          <a:p>
            <a:r>
              <a:rPr lang="ru-RU" sz="9600" b="1" dirty="0" smtClean="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Рассказ: «Унтер </a:t>
            </a:r>
            <a:r>
              <a:rPr lang="ru-RU" sz="9600" b="1" dirty="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Пришибеев».</a:t>
            </a:r>
            <a:endParaRPr lang="ru-RU" sz="96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797999218"/>
      </p:ext>
    </p:extLst>
  </p:cSld>
  <p:clrMapOvr>
    <a:masterClrMapping/>
  </p:clrMapOvr>
  <mc:AlternateContent xmlns:mc="http://schemas.openxmlformats.org/markup-compatibility/2006" xmlns:p14="http://schemas.microsoft.com/office/powerpoint/2010/main">
    <mc:Choice Requires="p14">
      <p:transition spd="slow" p14:dur="900" advClick="0" advTm="2000">
        <p14:warp dir="in"/>
      </p:transition>
    </mc:Choice>
    <mc:Fallback xmlns="">
      <p:transition spd="slow" advClick="0" advTm="2000">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69558" y="2645649"/>
            <a:ext cx="10018713" cy="1752599"/>
          </a:xfrm>
        </p:spPr>
        <p:txBody>
          <a:bodyPr>
            <a:normAutofit fontScale="90000"/>
          </a:bodyPr>
          <a:lstStyle/>
          <a:p>
            <a:r>
              <a:rPr lang="ru-RU" b="1" dirty="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Пришибеев</a:t>
            </a: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 прошло пятнадцать лет, как он пришёл со службы, но добровольно взял на себя роль главного надсмотрщика и надзирателя. В этом человеке есть что-то «</a:t>
            </a:r>
            <a:r>
              <a:rPr lang="ru-RU" dirty="0" err="1">
                <a:solidFill>
                  <a:srgbClr val="000000"/>
                </a:solidFill>
                <a:latin typeface="Calibri" panose="020F0502020204030204" pitchFamily="34" charset="0"/>
                <a:ea typeface="Calibri" panose="020F0502020204030204" pitchFamily="34" charset="0"/>
                <a:cs typeface="Times New Roman" panose="02020603050405020304" pitchFamily="18" charset="0"/>
              </a:rPr>
              <a:t>пришибеевское</a:t>
            </a: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привычка запугивать, «пришибать» людей, подавлять их.</a:t>
            </a:r>
            <a:b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a:r>
            <a:b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endParaRPr lang="ru-RU" dirty="0"/>
          </a:p>
        </p:txBody>
      </p:sp>
    </p:spTree>
    <p:extLst>
      <p:ext uri="{BB962C8B-B14F-4D97-AF65-F5344CB8AC3E}">
        <p14:creationId xmlns:p14="http://schemas.microsoft.com/office/powerpoint/2010/main" val="1431619875"/>
      </p:ext>
    </p:extLst>
  </p:cSld>
  <p:clrMapOvr>
    <a:masterClrMapping/>
  </p:clrMapOvr>
  <p:transition spd="slow" advClick="0" advTm="2000">
    <p:comb/>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89521" y="2540850"/>
            <a:ext cx="10018713" cy="1752599"/>
          </a:xfrm>
        </p:spPr>
        <p:txBody>
          <a:bodyPr>
            <a:normAutofit fontScale="90000"/>
          </a:bodyPr>
          <a:lstStyle/>
          <a:p>
            <a:r>
              <a:rPr lang="ru-RU" sz="10700" b="1" dirty="0" smtClean="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Рассказ: «Глупый    француз</a:t>
            </a:r>
            <a:r>
              <a:rPr lang="ru-RU" sz="10700" b="1" dirty="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t>
            </a: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a:r>
            <a:b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endParaRPr lang="ru-RU" dirty="0"/>
          </a:p>
        </p:txBody>
      </p:sp>
    </p:spTree>
    <p:extLst>
      <p:ext uri="{BB962C8B-B14F-4D97-AF65-F5344CB8AC3E}">
        <p14:creationId xmlns:p14="http://schemas.microsoft.com/office/powerpoint/2010/main" val="116357093"/>
      </p:ext>
    </p:extLst>
  </p:cSld>
  <p:clrMapOvr>
    <a:masterClrMapping/>
  </p:clrMapOvr>
  <mc:AlternateContent xmlns:mc="http://schemas.openxmlformats.org/markup-compatibility/2006" xmlns:p14="http://schemas.microsoft.com/office/powerpoint/2010/main">
    <mc:Choice Requires="p14">
      <p:transition spd="slow" p14:dur="2500" advClick="0" advTm="2000">
        <p:checker/>
      </p:transition>
    </mc:Choice>
    <mc:Fallback xmlns="">
      <p:transition spd="slow" advClick="0" advTm="2000">
        <p:checker/>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34105" y="2429934"/>
            <a:ext cx="10018713" cy="1752599"/>
          </a:xfrm>
        </p:spPr>
        <p:txBody>
          <a:bodyPr>
            <a:normAutofit fontScale="90000"/>
          </a:bodyPr>
          <a:lstStyle/>
          <a:p>
            <a:r>
              <a:rPr lang="ru-RU" b="1" dirty="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Тестов</a:t>
            </a: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 хозяин трактира, где продают мучные изделия. Мягкий и податливый, как тесто. Человек, из которого можно «слепить» своего союзника, а можно – противника.</a:t>
            </a:r>
            <a:b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endParaRPr lang="ru-RU" dirty="0"/>
          </a:p>
        </p:txBody>
      </p:sp>
    </p:spTree>
    <p:extLst>
      <p:ext uri="{BB962C8B-B14F-4D97-AF65-F5344CB8AC3E}">
        <p14:creationId xmlns:p14="http://schemas.microsoft.com/office/powerpoint/2010/main" val="2309027052"/>
      </p:ext>
    </p:extLst>
  </p:cSld>
  <p:clrMapOvr>
    <a:masterClrMapping/>
  </p:clrMapOvr>
  <p:transition spd="slow" advClick="0" advTm="2000">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9270" y="2476245"/>
            <a:ext cx="11119858" cy="1752599"/>
          </a:xfrm>
        </p:spPr>
        <p:txBody>
          <a:bodyPr>
            <a:noAutofit/>
          </a:bodyPr>
          <a:lstStyle/>
          <a:p>
            <a:r>
              <a:rPr lang="ru-RU" sz="9600" b="1" dirty="0" smtClean="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Рассказ: «В </a:t>
            </a:r>
            <a:r>
              <a:rPr lang="ru-RU" sz="9600" b="1" dirty="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Париж!». </a:t>
            </a:r>
            <a:endParaRPr lang="ru-RU" sz="96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6607909"/>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04416" y="2686143"/>
            <a:ext cx="10018713" cy="1752599"/>
          </a:xfrm>
        </p:spPr>
        <p:txBody>
          <a:bodyPr>
            <a:normAutofit fontScale="90000"/>
          </a:bodyPr>
          <a:lstStyle/>
          <a:p>
            <a:r>
              <a:rPr lang="ru-RU" b="1" dirty="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Грязнов </a:t>
            </a: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этому герою понравилось участвовать в ловле зачинщика «грязного» дела.</a:t>
            </a:r>
            <a:b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r>
              <a:rPr lang="ru-RU" b="1" dirty="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r>
            <a:br>
              <a:rPr lang="ru-RU" b="1" dirty="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br>
            <a:r>
              <a:rPr lang="ru-RU" b="1" dirty="0" err="1">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Вонючкин</a:t>
            </a:r>
            <a:r>
              <a:rPr lang="ru-RU" b="1" dirty="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фамилия, как считает Чехов, подходящая для полицейского, а их, как известно, не любят. </a:t>
            </a:r>
            <a:b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a:r>
            <a:b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endParaRPr lang="ru-RU" dirty="0"/>
          </a:p>
        </p:txBody>
      </p:sp>
    </p:spTree>
    <p:extLst>
      <p:ext uri="{BB962C8B-B14F-4D97-AF65-F5344CB8AC3E}">
        <p14:creationId xmlns:p14="http://schemas.microsoft.com/office/powerpoint/2010/main" val="1468235169"/>
      </p:ext>
    </p:extLst>
  </p:cSld>
  <p:clrMapOvr>
    <a:masterClrMapping/>
  </p:clrMapOvr>
  <p:transition spd="slow" advClick="0" advTm="2000">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6111" y="452718"/>
            <a:ext cx="9784822" cy="5617882"/>
          </a:xfrm>
        </p:spPr>
        <p:txBody>
          <a:bodyPr/>
          <a:lstStyle/>
          <a:p>
            <a:r>
              <a:rPr lang="ru-RU" dirty="0"/>
              <a:t/>
            </a:r>
            <a:br>
              <a:rPr lang="ru-RU" dirty="0"/>
            </a:br>
            <a:r>
              <a:rPr lang="ru-RU" sz="9600" dirty="0" smtClean="0">
                <a:solidFill>
                  <a:schemeClr val="tx1"/>
                </a:solidFill>
              </a:rPr>
              <a:t>Биография    </a:t>
            </a:r>
            <a:br>
              <a:rPr lang="ru-RU" sz="9600" dirty="0" smtClean="0">
                <a:solidFill>
                  <a:schemeClr val="tx1"/>
                </a:solidFill>
              </a:rPr>
            </a:br>
            <a:r>
              <a:rPr lang="ru-RU" sz="9600" dirty="0">
                <a:solidFill>
                  <a:schemeClr val="tx1"/>
                </a:solidFill>
              </a:rPr>
              <a:t> </a:t>
            </a:r>
            <a:r>
              <a:rPr lang="ru-RU" sz="9600" dirty="0" smtClean="0">
                <a:solidFill>
                  <a:schemeClr val="tx1"/>
                </a:solidFill>
              </a:rPr>
              <a:t>          Чехова</a:t>
            </a:r>
            <a:endParaRPr lang="ru-RU" sz="9600" dirty="0">
              <a:solidFill>
                <a:schemeClr val="tx1"/>
              </a:solidFill>
            </a:endParaRPr>
          </a:p>
        </p:txBody>
      </p:sp>
    </p:spTree>
    <p:extLst>
      <p:ext uri="{BB962C8B-B14F-4D97-AF65-F5344CB8AC3E}">
        <p14:creationId xmlns:p14="http://schemas.microsoft.com/office/powerpoint/2010/main" val="3557986310"/>
      </p:ext>
    </p:extLst>
  </p:cSld>
  <p:clrMapOvr>
    <a:masterClrMapping/>
  </p:clrMapOvr>
  <p:transition spd="slow" advClick="0" advTm="500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3912" y="2373796"/>
            <a:ext cx="10018713" cy="1752599"/>
          </a:xfrm>
        </p:spPr>
        <p:txBody>
          <a:bodyPr>
            <a:normAutofit fontScale="90000"/>
          </a:bodyPr>
          <a:lstStyle/>
          <a:p>
            <a:r>
              <a:rPr lang="ru-RU" sz="9600" b="1" dirty="0" smtClean="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Рассказ: «Сапоги</a:t>
            </a:r>
            <a:r>
              <a:rPr lang="ru-RU" sz="9600" b="1" dirty="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t>
            </a:r>
            <a:endParaRPr lang="ru-RU" sz="96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01106354"/>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95481" y="3068984"/>
            <a:ext cx="10018713" cy="1752599"/>
          </a:xfrm>
        </p:spPr>
        <p:txBody>
          <a:bodyPr>
            <a:normAutofit fontScale="90000"/>
          </a:bodyPr>
          <a:lstStyle/>
          <a:p>
            <a:r>
              <a:rPr lang="ru-RU" sz="3600" b="1" dirty="0" err="1">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Муркин</a:t>
            </a:r>
            <a:r>
              <a:rPr lang="ru-RU" sz="36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 настройщик фортепиано с очень подходящей фамилией. Так как он настраивает музыкальные инструменты, то наверняка «мурлычет» себе под нос какую-нибудь мелодию. На протяжении всего рассказа он, как глупый трусливый кот, поёт: «Я человек болезненный, ревматический».</a:t>
            </a:r>
            <a:br>
              <a:rPr lang="ru-RU" sz="3600"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r>
              <a:rPr lang="ru-RU" sz="36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a:r>
            <a:br>
              <a:rPr lang="ru-RU" sz="3600"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r>
              <a:rPr lang="ru-RU" sz="3600" b="1" dirty="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Пустяков</a:t>
            </a:r>
            <a:r>
              <a:rPr lang="ru-RU" sz="36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 учитель, нацепил на себя чужой орден, чтобы идти на бал к купцу. Тем самым он себя унизил, показался мелким и жалким, не имеющим чувства собственного достоинства, то есть «пустым местом». Поэтому и фамилия у него Пустяков.</a:t>
            </a: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a:r>
            <a:b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a:r>
            <a:b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endParaRPr lang="ru-RU" dirty="0"/>
          </a:p>
        </p:txBody>
      </p:sp>
    </p:spTree>
    <p:extLst>
      <p:ext uri="{BB962C8B-B14F-4D97-AF65-F5344CB8AC3E}">
        <p14:creationId xmlns:p14="http://schemas.microsoft.com/office/powerpoint/2010/main" val="3433135186"/>
      </p:ext>
    </p:extLst>
  </p:cSld>
  <p:clrMapOvr>
    <a:masterClrMapping/>
  </p:clrMapOvr>
  <p:transition spd="slow" advClick="0" advTm="2000">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64503" y="2118946"/>
            <a:ext cx="10018713" cy="1752599"/>
          </a:xfrm>
        </p:spPr>
        <p:txBody>
          <a:bodyPr>
            <a:noAutofit/>
          </a:bodyPr>
          <a:lstStyle/>
          <a:p>
            <a:r>
              <a:rPr lang="ru-RU" sz="9600" b="1" dirty="0" smtClean="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Рассказ: «Клевета</a:t>
            </a:r>
            <a:r>
              <a:rPr lang="ru-RU" sz="9600" b="1" dirty="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t>
            </a:r>
            <a:endParaRPr lang="ru-RU" sz="96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764142344"/>
      </p:ext>
    </p:extLst>
  </p:cSld>
  <p:clrMapOvr>
    <a:masterClrMapping/>
  </p:clrMapOvr>
  <p:transition spd="slow" advClick="0" advTm="2000">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29844" y="2717800"/>
            <a:ext cx="10018713" cy="1752599"/>
          </a:xfrm>
        </p:spPr>
        <p:txBody>
          <a:bodyPr>
            <a:normAutofit fontScale="90000"/>
          </a:bodyPr>
          <a:lstStyle/>
          <a:p>
            <a:r>
              <a:rPr lang="ru-RU" b="1" dirty="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Ахинеев</a:t>
            </a: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 учитель чистописания. Фамилия ему очень подходит: решил подстраховаться и за какие-то полчаса всем гостям рассказал про себя сплошную ахинею, за что и поплатился впоследствии.</a:t>
            </a:r>
            <a:b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a:r>
            <a:b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endParaRPr lang="ru-RU" dirty="0"/>
          </a:p>
        </p:txBody>
      </p:sp>
    </p:spTree>
    <p:extLst>
      <p:ext uri="{BB962C8B-B14F-4D97-AF65-F5344CB8AC3E}">
        <p14:creationId xmlns:p14="http://schemas.microsoft.com/office/powerpoint/2010/main" val="2329923603"/>
      </p:ext>
    </p:extLst>
  </p:cSld>
  <p:clrMapOvr>
    <a:masterClrMapping/>
  </p:clrMapOvr>
  <p:transition spd="slow" advClick="0" advTm="2000">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72234" y="1784839"/>
            <a:ext cx="10018713" cy="1752599"/>
          </a:xfrm>
        </p:spPr>
        <p:txBody>
          <a:bodyPr>
            <a:noAutofit/>
          </a:bodyPr>
          <a:lstStyle/>
          <a:p>
            <a:r>
              <a:rPr lang="ru-RU" sz="8800" b="1" dirty="0" smtClean="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Рассказ: «Шведская спичка</a:t>
            </a:r>
            <a:r>
              <a:rPr lang="ru-RU" sz="8800" b="1" dirty="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t>
            </a:r>
            <a:endParaRPr lang="ru-RU" sz="8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859087741"/>
      </p:ext>
    </p:extLst>
  </p:cSld>
  <p:clrMapOvr>
    <a:masterClrMapping/>
  </p:clrMapOvr>
  <p:transition spd="slow" advClick="0" advTm="2000">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65905" y="2521594"/>
            <a:ext cx="10018713" cy="1752599"/>
          </a:xfrm>
        </p:spPr>
        <p:txBody>
          <a:bodyPr>
            <a:normAutofit fontScale="90000"/>
          </a:bodyPr>
          <a:lstStyle/>
          <a:p>
            <a:r>
              <a:rPr lang="ru-RU" b="1" dirty="0" err="1">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Дюковский</a:t>
            </a: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 в переводе с итальянского «</a:t>
            </a:r>
            <a:r>
              <a:rPr lang="ru-RU" dirty="0" err="1">
                <a:solidFill>
                  <a:srgbClr val="000000"/>
                </a:solidFill>
                <a:latin typeface="Calibri" panose="020F0502020204030204" pitchFamily="34" charset="0"/>
                <a:ea typeface="Calibri" panose="020F0502020204030204" pitchFamily="34" charset="0"/>
                <a:cs typeface="Times New Roman" panose="02020603050405020304" pitchFamily="18" charset="0"/>
              </a:rPr>
              <a:t>дюк</a:t>
            </a: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 герцог. Некоторые люди благодаря своему титулу всегда уверены в себе. Таковым был и </a:t>
            </a:r>
            <a:r>
              <a:rPr lang="ru-RU" dirty="0" err="1">
                <a:solidFill>
                  <a:srgbClr val="000000"/>
                </a:solidFill>
                <a:latin typeface="Calibri" panose="020F0502020204030204" pitchFamily="34" charset="0"/>
                <a:ea typeface="Calibri" panose="020F0502020204030204" pitchFamily="34" charset="0"/>
                <a:cs typeface="Times New Roman" panose="02020603050405020304" pitchFamily="18" charset="0"/>
              </a:rPr>
              <a:t>Дюковский</a:t>
            </a: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a:t>
            </a:r>
            <a:b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a:r>
            <a:b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r>
              <a:rPr lang="ru-RU" b="1" dirty="0" err="1">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Кляузов</a:t>
            </a:r>
            <a:r>
              <a:rPr lang="ru-RU" b="1" dirty="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был большой интриган. Фамилия образована от слова «кляуза» - мелкая интрига.</a:t>
            </a:r>
            <a:b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a:r>
            <a:b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r>
              <a:rPr lang="ru-RU" b="1" dirty="0" err="1">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Тетёхин</a:t>
            </a: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 Чехов создал образ, противоположный значению слова «тетёха» - неповоротливая, медлительная, полная баба. А </a:t>
            </a:r>
            <a:r>
              <a:rPr lang="ru-RU" dirty="0" err="1">
                <a:solidFill>
                  <a:srgbClr val="000000"/>
                </a:solidFill>
                <a:latin typeface="Calibri" panose="020F0502020204030204" pitchFamily="34" charset="0"/>
                <a:ea typeface="Calibri" panose="020F0502020204030204" pitchFamily="34" charset="0"/>
                <a:cs typeface="Times New Roman" panose="02020603050405020304" pitchFamily="18" charset="0"/>
              </a:rPr>
              <a:t>Тетёхин</a:t>
            </a: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 шустрый и худенький человек.</a:t>
            </a:r>
            <a:endParaRPr lang="ru-RU" dirty="0"/>
          </a:p>
        </p:txBody>
      </p:sp>
    </p:spTree>
    <p:extLst>
      <p:ext uri="{BB962C8B-B14F-4D97-AF65-F5344CB8AC3E}">
        <p14:creationId xmlns:p14="http://schemas.microsoft.com/office/powerpoint/2010/main" val="2644756292"/>
      </p:ext>
    </p:extLst>
  </p:cSld>
  <p:clrMapOvr>
    <a:masterClrMapping/>
  </p:clrMapOvr>
  <p:transition spd="slow" advClick="0" advTm="2000">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5270" y="2568883"/>
            <a:ext cx="10018713" cy="1752599"/>
          </a:xfrm>
        </p:spPr>
        <p:txBody>
          <a:bodyPr>
            <a:normAutofit fontScale="90000"/>
          </a:bodyPr>
          <a:lstStyle/>
          <a:p>
            <a:r>
              <a:rPr lang="ru-RU" sz="10700" b="1" dirty="0" smtClean="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Рассказ: «Симулянты</a:t>
            </a:r>
            <a:r>
              <a:rPr lang="ru-RU" sz="10700" b="1" dirty="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t>
            </a:r>
            <a:r>
              <a:rPr lang="ru-RU" b="1" dirty="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r>
            <a:br>
              <a:rPr lang="ru-RU" b="1" dirty="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br>
            <a:r>
              <a:rPr lang="ru-RU" b="1" dirty="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r>
            <a:br>
              <a:rPr lang="ru-RU" b="1" dirty="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br>
            <a:endParaRPr lang="ru-RU"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09279966"/>
      </p:ext>
    </p:extLst>
  </p:cSld>
  <p:clrMapOvr>
    <a:masterClrMapping/>
  </p:clrMapOvr>
  <p:transition spd="slow" advClick="0" advTm="2000">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37914" y="2814982"/>
            <a:ext cx="10018713" cy="1752599"/>
          </a:xfrm>
        </p:spPr>
        <p:txBody>
          <a:bodyPr>
            <a:normAutofit fontScale="90000"/>
          </a:bodyPr>
          <a:lstStyle/>
          <a:p>
            <a:r>
              <a:rPr lang="ru-RU" b="1" dirty="0" err="1">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Замухришин</a:t>
            </a: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 фамилия соответствует образу оскудевшего помещика, явно соотносится со словом «замухрышка».</a:t>
            </a:r>
            <a:b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a:r>
            <a:b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r>
              <a:rPr lang="ru-RU" b="1" dirty="0" err="1">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Печонкина</a:t>
            </a: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 фамилия, характеризующая человека по роду занятий: целительница и гомеопат, «выгоняет болезни изнутри».</a:t>
            </a:r>
            <a:b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a:r>
            <a:b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endParaRPr lang="ru-RU" dirty="0"/>
          </a:p>
        </p:txBody>
      </p:sp>
    </p:spTree>
    <p:extLst>
      <p:ext uri="{BB962C8B-B14F-4D97-AF65-F5344CB8AC3E}">
        <p14:creationId xmlns:p14="http://schemas.microsoft.com/office/powerpoint/2010/main" val="1672454148"/>
      </p:ext>
    </p:extLst>
  </p:cSld>
  <p:clrMapOvr>
    <a:masterClrMapping/>
  </p:clrMapOvr>
  <mc:AlternateContent xmlns:mc="http://schemas.openxmlformats.org/markup-compatibility/2006" xmlns:p14="http://schemas.microsoft.com/office/powerpoint/2010/main">
    <mc:Choice Requires="p14">
      <p:transition spd="slow" p14:dur="4000" advClick="0" advTm="2000">
        <p14:vortex dir="r"/>
      </p:transition>
    </mc:Choice>
    <mc:Fallback xmlns="">
      <p:transition spd="slow" advClick="0" advTm="2000">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50076" y="2671786"/>
            <a:ext cx="10018713" cy="1752599"/>
          </a:xfrm>
        </p:spPr>
        <p:txBody>
          <a:bodyPr>
            <a:normAutofit fontScale="90000"/>
          </a:bodyPr>
          <a:lstStyle/>
          <a:p>
            <a:r>
              <a:rPr lang="ru-RU" sz="2700" dirty="0">
                <a:solidFill>
                  <a:srgbClr val="000000"/>
                </a:solidFill>
                <a:latin typeface="Calibri" panose="020F0502020204030204" pitchFamily="34" charset="0"/>
                <a:ea typeface="Calibri" panose="020F0502020204030204" pitchFamily="34" charset="0"/>
                <a:cs typeface="Times New Roman" panose="02020603050405020304" pitchFamily="18" charset="0"/>
              </a:rPr>
              <a:t>Итак, как видим, фамилии играют существенную роль при создании литературно-художественного текста. Они являются неотъемлемыми составляющими стиля и языка писателя, тесно связаны с темой произведения, взглядами автора, а так же характеров героев и сутью создаваемых образов.</a:t>
            </a:r>
            <a:br>
              <a:rPr lang="ru-RU" sz="2700"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r>
              <a:rPr lang="ru-RU" sz="27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a:r>
            <a:br>
              <a:rPr lang="ru-RU" sz="2700"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r>
              <a:rPr lang="ru-RU" sz="2700" dirty="0">
                <a:solidFill>
                  <a:srgbClr val="000000"/>
                </a:solidFill>
                <a:latin typeface="Calibri" panose="020F0502020204030204" pitchFamily="34" charset="0"/>
                <a:ea typeface="Calibri" panose="020F0502020204030204" pitchFamily="34" charset="0"/>
                <a:cs typeface="Times New Roman" panose="02020603050405020304" pitchFamily="18" charset="0"/>
              </a:rPr>
              <a:t>Глубокое и всестороннее прочтение художественного произведения невозможно без осмысления использования автором фамилий персонажей.</a:t>
            </a:r>
            <a:br>
              <a:rPr lang="ru-RU" sz="2700"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r>
              <a:rPr lang="ru-RU" sz="27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a:r>
            <a:br>
              <a:rPr lang="ru-RU" sz="2700"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r>
              <a:rPr lang="ru-RU" sz="2700" dirty="0">
                <a:solidFill>
                  <a:srgbClr val="000000"/>
                </a:solidFill>
                <a:latin typeface="Calibri" panose="020F0502020204030204" pitchFamily="34" charset="0"/>
                <a:ea typeface="Calibri" panose="020F0502020204030204" pitchFamily="34" charset="0"/>
                <a:cs typeface="Times New Roman" panose="02020603050405020304" pitchFamily="18" charset="0"/>
              </a:rPr>
              <a:t>Чехов как любой писатель тщательно продумывает, какие фамилии и имена он может и должен включить в текст своего сочинения, особенно – фамилии действующих лиц, при помощи которых обязательно выражает субъективное отношение к создаваемому персонажу, изображенным характерам, типам личности.</a:t>
            </a: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a:r>
            <a:b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endParaRPr lang="ru-RU" dirty="0"/>
          </a:p>
        </p:txBody>
      </p:sp>
    </p:spTree>
    <p:extLst>
      <p:ext uri="{BB962C8B-B14F-4D97-AF65-F5344CB8AC3E}">
        <p14:creationId xmlns:p14="http://schemas.microsoft.com/office/powerpoint/2010/main" val="2554746484"/>
      </p:ext>
    </p:extLst>
  </p:cSld>
  <p:clrMapOvr>
    <a:masterClrMapping/>
  </p:clrMapOvr>
  <mc:AlternateContent xmlns:mc="http://schemas.openxmlformats.org/markup-compatibility/2006" xmlns:p14="http://schemas.microsoft.com/office/powerpoint/2010/main">
    <mc:Choice Requires="p14">
      <p:transition spd="slow" p14:dur="1200" advClick="0" advTm="2000">
        <p14:prism/>
      </p:transition>
    </mc:Choice>
    <mc:Fallback xmlns="">
      <p:transition spd="slow" advClick="0" advTm="2000">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2567" y="2385771"/>
            <a:ext cx="10364451" cy="1596177"/>
          </a:xfrm>
        </p:spPr>
        <p:txBody>
          <a:bodyPr>
            <a:normAutofit fontScale="90000"/>
          </a:bodyPr>
          <a:lstStyle/>
          <a:p>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Анализ «говорящих» фамилий, по-нашему мнению, должен быть обязательной частью анализа созданных писателем художественных образов и самого содержания произведения в целом.</a:t>
            </a:r>
            <a:endParaRPr lang="ru-RU" dirty="0"/>
          </a:p>
        </p:txBody>
      </p:sp>
    </p:spTree>
    <p:extLst>
      <p:ext uri="{BB962C8B-B14F-4D97-AF65-F5344CB8AC3E}">
        <p14:creationId xmlns:p14="http://schemas.microsoft.com/office/powerpoint/2010/main" val="2187333855"/>
      </p:ext>
    </p:extLst>
  </p:cSld>
  <p:clrMapOvr>
    <a:masterClrMapping/>
  </p:clrMapOvr>
  <p:transition spd="slow">
    <p:wheel spokes="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93385" y="2659205"/>
            <a:ext cx="9404723" cy="1400530"/>
          </a:xfrm>
        </p:spPr>
        <p:txBody>
          <a:bodyPr>
            <a:noAutofit/>
          </a:bodyPr>
          <a:lstStyle/>
          <a:p>
            <a:r>
              <a:rPr lang="ru-RU" sz="4400" dirty="0"/>
              <a:t>Антон Павлович Чехов родился 17 (29) января 1860 года в Таганроге, в семье Павла Егоровича Чехова , купца 3-й гильдии, владельца бакалейной лавки.</a:t>
            </a:r>
            <a:br>
              <a:rPr lang="ru-RU" sz="4400" dirty="0"/>
            </a:br>
            <a:endParaRPr lang="ru-RU" sz="4400" dirty="0"/>
          </a:p>
        </p:txBody>
      </p:sp>
    </p:spTree>
    <p:extLst>
      <p:ext uri="{BB962C8B-B14F-4D97-AF65-F5344CB8AC3E}">
        <p14:creationId xmlns:p14="http://schemas.microsoft.com/office/powerpoint/2010/main" val="114842506"/>
      </p:ext>
    </p:extLst>
  </p:cSld>
  <p:clrMapOvr>
    <a:masterClrMapping/>
  </p:clrMapOvr>
  <mc:AlternateContent xmlns:mc="http://schemas.openxmlformats.org/markup-compatibility/2006" xmlns:p14="http://schemas.microsoft.com/office/powerpoint/2010/main">
    <mc:Choice Requires="p14">
      <p:transition spd="slow" p14:dur="1600" advClick="0" advTm="12000">
        <p:blinds dir="vert"/>
      </p:transition>
    </mc:Choice>
    <mc:Fallback xmlns="">
      <p:transition spd="slow" advClick="0" advTm="12000">
        <p:blinds dir="vert"/>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6675" y="0"/>
            <a:ext cx="12258675" cy="7049729"/>
          </a:xfrm>
        </p:spPr>
      </p:pic>
    </p:spTree>
    <p:extLst>
      <p:ext uri="{BB962C8B-B14F-4D97-AF65-F5344CB8AC3E}">
        <p14:creationId xmlns:p14="http://schemas.microsoft.com/office/powerpoint/2010/main" val="531194506"/>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88602" y="550637"/>
            <a:ext cx="9404723" cy="5440082"/>
          </a:xfrm>
        </p:spPr>
        <p:txBody>
          <a:bodyPr>
            <a:normAutofit fontScale="90000"/>
          </a:bodyPr>
          <a:lstStyle/>
          <a:p>
            <a:r>
              <a:rPr lang="ru-RU" sz="3200" dirty="0"/>
              <a:t>Семья была многодетная и дружная. Отношения в семье строились на основе взаимного уважения и дружбы. Детство маленького Антона Чехова протекало в бесконечных посещениях церкви, где, помимо участия в богослужениях, ему приходилось петь в церковном хоре. Дома мальчик все свое время отдавал бакалейной лавке отца, сторожил входные двери, раскладывал товар, подметал пол. </a:t>
            </a:r>
            <a:r>
              <a:rPr lang="ru-RU" sz="2800" dirty="0"/>
              <a:t/>
            </a:r>
            <a:br>
              <a:rPr lang="ru-RU" sz="2800" dirty="0"/>
            </a:br>
            <a:endParaRPr lang="ru-RU" sz="2800" dirty="0"/>
          </a:p>
        </p:txBody>
      </p:sp>
    </p:spTree>
    <p:extLst>
      <p:ext uri="{BB962C8B-B14F-4D97-AF65-F5344CB8AC3E}">
        <p14:creationId xmlns:p14="http://schemas.microsoft.com/office/powerpoint/2010/main" val="3956468689"/>
      </p:ext>
    </p:extLst>
  </p:cSld>
  <p:clrMapOvr>
    <a:masterClrMapping/>
  </p:clrMapOvr>
  <mc:AlternateContent xmlns:mc="http://schemas.openxmlformats.org/markup-compatibility/2006" xmlns:p14="http://schemas.microsoft.com/office/powerpoint/2010/main">
    <mc:Choice Requires="p14">
      <p:transition spd="slow" p14:dur="1200" advClick="0" advTm="25000">
        <p:dissolve/>
      </p:transition>
    </mc:Choice>
    <mc:Fallback xmlns="">
      <p:transition spd="slow" advClick="0" advTm="25000">
        <p:dissolv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89960" y="515665"/>
            <a:ext cx="9404723" cy="4599091"/>
          </a:xfrm>
        </p:spPr>
        <p:txBody>
          <a:bodyPr>
            <a:normAutofit/>
          </a:bodyPr>
          <a:lstStyle/>
          <a:p>
            <a:r>
              <a:rPr lang="ru-RU" dirty="0">
                <a:latin typeface="Calibri" panose="020F0502020204030204" pitchFamily="34" charset="0"/>
              </a:rPr>
              <a:t>В 1868-1879 годах А. П. Чехов учился в Таганрогской гимназии (продолжал учиться даже после того, как разорившийся отец в 1876 году уехал с семьей в Москву; на жизнь зарабатывал репетиторством).</a:t>
            </a:r>
            <a:br>
              <a:rPr lang="ru-RU" dirty="0">
                <a:latin typeface="Calibri" panose="020F0502020204030204" pitchFamily="34" charset="0"/>
              </a:rPr>
            </a:br>
            <a:endParaRPr lang="ru-RU" dirty="0"/>
          </a:p>
        </p:txBody>
      </p:sp>
    </p:spTree>
    <p:extLst>
      <p:ext uri="{BB962C8B-B14F-4D97-AF65-F5344CB8AC3E}">
        <p14:creationId xmlns:p14="http://schemas.microsoft.com/office/powerpoint/2010/main" val="4154889003"/>
      </p:ext>
    </p:extLst>
  </p:cSld>
  <p:clrMapOvr>
    <a:masterClrMapping/>
  </p:clrMapOvr>
  <mc:AlternateContent xmlns:mc="http://schemas.openxmlformats.org/markup-compatibility/2006" xmlns:p14="http://schemas.microsoft.com/office/powerpoint/2010/main">
    <mc:Choice Requires="p14">
      <p:transition spd="slow" p14:dur="3900" advClick="0" advTm="12000">
        <p14:glitter pattern="hexagon"/>
      </p:transition>
    </mc:Choice>
    <mc:Fallback xmlns="">
      <p:transition spd="slow" advClick="0" advTm="12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35946" y="867119"/>
            <a:ext cx="9404723" cy="5287682"/>
          </a:xfrm>
        </p:spPr>
        <p:txBody>
          <a:bodyPr/>
          <a:lstStyle/>
          <a:p>
            <a:r>
              <a:rPr lang="ru-RU" sz="4400" dirty="0">
                <a:latin typeface="Calibri" panose="020F0502020204030204" pitchFamily="34" charset="0"/>
              </a:rPr>
              <a:t>В 1879-1884 годах А. П. Чехов учился на медицинском факультете Московского университета, по окончании которого получил звание уездного врача. Некоторое время занимался врачебной практикой.</a:t>
            </a:r>
            <a:br>
              <a:rPr lang="ru-RU" sz="4400" dirty="0">
                <a:latin typeface="Calibri" panose="020F0502020204030204" pitchFamily="34" charset="0"/>
              </a:rPr>
            </a:br>
            <a:endParaRPr lang="ru-RU" dirty="0"/>
          </a:p>
        </p:txBody>
      </p:sp>
    </p:spTree>
    <p:extLst>
      <p:ext uri="{BB962C8B-B14F-4D97-AF65-F5344CB8AC3E}">
        <p14:creationId xmlns:p14="http://schemas.microsoft.com/office/powerpoint/2010/main" val="1993257385"/>
      </p:ext>
    </p:extLst>
  </p:cSld>
  <p:clrMapOvr>
    <a:masterClrMapping/>
  </p:clrMapOvr>
  <mc:AlternateContent xmlns:mc="http://schemas.openxmlformats.org/markup-compatibility/2006" xmlns:p14="http://schemas.microsoft.com/office/powerpoint/2010/main">
    <mc:Choice Requires="p14">
      <p:transition spd="slow" p14:dur="4000" advClick="0" advTm="10000">
        <p14:vortex dir="r"/>
      </p:transition>
    </mc:Choice>
    <mc:Fallback xmlns="">
      <p:transition spd="slow" advClick="0" advTm="10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00154" y="286513"/>
            <a:ext cx="9404723" cy="6125882"/>
          </a:xfrm>
        </p:spPr>
        <p:txBody>
          <a:bodyPr>
            <a:normAutofit fontScale="90000"/>
          </a:bodyPr>
          <a:lstStyle/>
          <a:p>
            <a:r>
              <a:rPr lang="ru-RU" sz="2800" dirty="0"/>
              <a:t>За период с 1890 по 1900 годы происходит становление Чехова как </a:t>
            </a:r>
            <a:r>
              <a:rPr lang="ru-RU" sz="2800" dirty="0" smtClean="0"/>
              <a:t>литератора. </a:t>
            </a:r>
            <a:r>
              <a:rPr lang="ru-RU" sz="2800" dirty="0"/>
              <a:t>В 1892 году он приобретает усадьбу Мелихово под Москвой, поселяется там и вплотную приступает к творческой писательской деятельности. Из-под пера Чехова выходят повести "Дуэль", "Дом с мезонином" и психологическая "Палата №</a:t>
            </a:r>
            <a:r>
              <a:rPr lang="en-US" sz="2800" dirty="0"/>
              <a:t> 6". </a:t>
            </a:r>
            <a:r>
              <a:rPr lang="ru-RU" sz="2800" dirty="0"/>
              <a:t>А в 1897 году драматург Чехов создает несколько пьес, среди которых "Три сестры", "Чайка" и "Дядя Ваня". Театральные постановки по произведениям Антона Павловича Чехова пользуются неизменным успехом и сегодня, считаясь классической драматургией на все </a:t>
            </a:r>
            <a:r>
              <a:rPr lang="ru-RU" sz="2800" dirty="0" smtClean="0"/>
              <a:t>времена.</a:t>
            </a:r>
            <a:r>
              <a:rPr lang="ru-RU" sz="2800" dirty="0"/>
              <a:t/>
            </a:r>
            <a:br>
              <a:rPr lang="ru-RU" sz="2800" dirty="0"/>
            </a:br>
            <a:endParaRPr lang="ru-RU" sz="2800" dirty="0"/>
          </a:p>
        </p:txBody>
      </p:sp>
    </p:spTree>
    <p:extLst>
      <p:ext uri="{BB962C8B-B14F-4D97-AF65-F5344CB8AC3E}">
        <p14:creationId xmlns:p14="http://schemas.microsoft.com/office/powerpoint/2010/main" val="342791706"/>
      </p:ext>
    </p:extLst>
  </p:cSld>
  <p:clrMapOvr>
    <a:masterClrMapping/>
  </p:clrMapOvr>
  <p:transition spd="slow" advClick="0" advTm="36000">
    <p:fade/>
  </p:transition>
  <p:timing>
    <p:tnLst>
      <p:par>
        <p:cTn id="1" dur="indefinite" restart="never" nodeType="tmRoot"/>
      </p:par>
    </p:tnLst>
  </p:timing>
</p:sld>
</file>

<file path=ppt/theme/theme1.xml><?xml version="1.0" encoding="utf-8"?>
<a:theme xmlns:a="http://schemas.openxmlformats.org/drawingml/2006/main" name="Капля">
  <a:themeElements>
    <a:clrScheme name="Капля">
      <a:dk1>
        <a:sysClr val="windowText" lastClr="000000"/>
      </a:dk1>
      <a:lt1>
        <a:sysClr val="window" lastClr="FFFFFF"/>
      </a:lt1>
      <a:dk2>
        <a:srgbClr val="27537E"/>
      </a:dk2>
      <a:lt2>
        <a:srgbClr val="AABED7"/>
      </a:lt2>
      <a:accent1>
        <a:srgbClr val="E34B7A"/>
      </a:accent1>
      <a:accent2>
        <a:srgbClr val="AC339A"/>
      </a:accent2>
      <a:accent3>
        <a:srgbClr val="6953B7"/>
      </a:accent3>
      <a:accent4>
        <a:srgbClr val="1D7EAB"/>
      </a:accent4>
      <a:accent5>
        <a:srgbClr val="43AFD6"/>
      </a:accent5>
      <a:accent6>
        <a:srgbClr val="DE85E1"/>
      </a:accent6>
      <a:hlink>
        <a:srgbClr val="ED87A6"/>
      </a:hlink>
      <a:folHlink>
        <a:srgbClr val="C99EAC"/>
      </a:folHlink>
    </a:clrScheme>
    <a:fontScheme name="Капля">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Матовое стекло">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78000"/>
                <a:shade val="100000"/>
                <a:hueMod val="136000"/>
                <a:satMod val="160000"/>
                <a:lumMod val="105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xmlns="" name="Droplet" id="{8984A317-299A-4E50-B45D-BFC9EDE2337A}" vid="{C71B277C-C29A-4BA0-A7BA-43502DF21AB3}"/>
    </a:ext>
  </a:extLst>
</a:theme>
</file>

<file path=docProps/app.xml><?xml version="1.0" encoding="utf-8"?>
<Properties xmlns="http://schemas.openxmlformats.org/officeDocument/2006/extended-properties" xmlns:vt="http://schemas.openxmlformats.org/officeDocument/2006/docPropsVTypes">
  <Template>TM04033925[[fn=Капля]]</Template>
  <TotalTime>189</TotalTime>
  <Words>1167</Words>
  <Application>Microsoft Office PowerPoint</Application>
  <PresentationFormat>Произвольный</PresentationFormat>
  <Paragraphs>48</Paragraphs>
  <Slides>50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50</vt:i4>
      </vt:variant>
    </vt:vector>
  </HeadingPairs>
  <TitlesOfParts>
    <vt:vector size="51" baseType="lpstr">
      <vt:lpstr>Капля</vt:lpstr>
      <vt:lpstr>Презентация PowerPoint</vt:lpstr>
      <vt:lpstr>  Проект на тему: говорящие фамилии в творчестве А.П.Чехова </vt:lpstr>
      <vt:lpstr>Проект выполнили:     Логинова Карина    Цветкова Ксения                   ученицы 6 «Б» класса</vt:lpstr>
      <vt:lpstr> Биография                Чехова</vt:lpstr>
      <vt:lpstr>Антон Павлович Чехов родился 17 (29) января 1860 года в Таганроге, в семье Павла Егоровича Чехова , купца 3-й гильдии, владельца бакалейной лавки. </vt:lpstr>
      <vt:lpstr>Семья была многодетная и дружная. Отношения в семье строились на основе взаимного уважения и дружбы. Детство маленького Антона Чехова протекало в бесконечных посещениях церкви, где, помимо участия в богослужениях, ему приходилось петь в церковном хоре. Дома мальчик все свое время отдавал бакалейной лавке отца, сторожил входные двери, раскладывал товар, подметал пол.  </vt:lpstr>
      <vt:lpstr>В 1868-1879 годах А. П. Чехов учился в Таганрогской гимназии (продолжал учиться даже после того, как разорившийся отец в 1876 году уехал с семьей в Москву; на жизнь зарабатывал репетиторством). </vt:lpstr>
      <vt:lpstr>В 1879-1884 годах А. П. Чехов учился на медицинском факультете Московского университета, по окончании которого получил звание уездного врача. Некоторое время занимался врачебной практикой. </vt:lpstr>
      <vt:lpstr>За период с 1890 по 1900 годы происходит становление Чехова как литератора. В 1892 году он приобретает усадьбу Мелихово под Москвой, поселяется там и вплотную приступает к творческой писательской деятельности. Из-под пера Чехова выходят повести "Дуэль", "Дом с мезонином" и психологическая "Палата № 6". А в 1897 году драматург Чехов создает несколько пьес, среди которых "Три сестры", "Чайка" и "Дядя Ваня". Театральные постановки по произведениям Антона Павловича Чехова пользуются неизменным успехом и сегодня, считаясь классической драматургией на все времена. </vt:lpstr>
      <vt:lpstr>Личная жизнь Чехова небогата событиями, в 1901 году он женится на театральной актрисе Ольге Книппер. Семейная жизнь писателя продолжалась недолго, спустя полгода Чехов заболел туберкулезом. Болезнь быстро прогрессировала, и Антон Павлович был вынужден переселиться в Ялту, на крымское побережье. В 1903 году писатель заканчивает свое последнее произведение "Вишневый сад". Чехову становится все хуже, туберкулез дает о себе знать. Знаменитого драматурга приглашают на лечение в немецкую клинику в городе Браденвейлер. Однако болезнь уже приняла необратимую форму, и в 1904 году, в июле месяце, Антон Павлович Чехов скончался и был похоронен на Новодевичьем кладбище. </vt:lpstr>
      <vt:lpstr>Интересные факты из жизни А.П.Чехова</vt:lpstr>
      <vt:lpstr>1.В детские годы Антон Павлович Чехов успевал много сделать: он и обучался ремеслу, и учился, и помогал отцу, и пел в хоре, и играл.  2.Интересные факты из жизни Антона Павловича Чехова связаны и с его фамилией. Получена она была не от национального потомка, а от старого прозвища Чех. 3.Чехову пришлось 5 лет практически работать «литературным негром».  </vt:lpstr>
      <vt:lpstr>4.Если почитать интересные факты из жизни Чехова, то там говорится, что у него был маленький рост. Но данный миф был развеян, потому что его рост составлял 1,80.  5.Чехов долгое время скрывал от людей собственную болезнь.  6.Иван Бунин был близким товарищем Антона Павловича Чехова.  7.Болея, Чехов никогда не просил о помощи, даже в тот момент, когда его заболевание прогрессировало со всей активностью.  </vt:lpstr>
      <vt:lpstr> 8.Собственным именем Чехов подписывался лишь в редких случаях. Чаще он подписывался смешными прозвищами: Зевуля, Проптер, Дяденька.  9.Антон Павлович Чехов очень уважал творчество Гоголя и считал его родоначальником русского романа.  10.Сонька Золотая Ручка была придумана именно Чеховым.  11.Таганрог хвастается памятником Петру Первому именно благодаря Антону Павловичу Чехову. Он выпросил этот памятник у власти города.  </vt:lpstr>
      <vt:lpstr>12.Любимой породой собак у Чехова была такса.  13.У самого писателя было 2 таксы.  14.Антон Павлович Чехов коллекционировал марки.  15.У Чехова было неисчисляемое количество записных книжек.  16.Традиции и привычки также были у Чехова. Шкаф со сладостями он называл «многоуважаемый и дорогой».  17.Чехов все всегда умалчивал.  18.Дед у Антона Павловича Чехова был крепостным, но он все сделал для того, чтобы выкупить собственную семью.  </vt:lpstr>
      <vt:lpstr>19.Как говорят интересные факты про Чехова, то он по отношению к собственной супруге Ольге Леонардовне Книппер кроме обычных ласковых слов и комплиментов использовал такие слова как «змея», «собака», «актрисулька».  20.Чехов посвятил Чайковскому рассказ.  21.В Германии был установлен первый памятник Антону Павловичу Чехову. Это произошло в 1908 году.  22.Именно в Германии умер Чехов. Биография, интересные факты из жизни – все это подтверждает данный факт. </vt:lpstr>
      <vt:lpstr>23.Произведения Антона Павловича Чехова экранизировались около 200 раз.  24.Чехов был еще и доктором.  25.В 1892 году Чехов забросил медицину «в дальний угол».  26.Чехову нравилось искать смешные фамилии у настоящих людей.  27.После того, как писатель встречал смешную фамилию, он ее использовал при написании своих рассказов.  28.Издательство в Нью-Йорке названо в честь Чехова.  29.Именно Чехов настаивал на том, чтобы Горький отдал себя драматургии. </vt:lpstr>
      <vt:lpstr>30.Почти все свое имущество писатель завещал сестре, которую звали Мария Павловна.  31.Поклонниц у Антона Павловича было огромное количество. Их писатель называл «антоновками».  32.Путешествуя по Европе, Чехову пришлось заехать в Монте-Карло.  33.У Чехова было непростое детство, потому что он ежедневно торговал в отцовской лавке.  34.Чехов собирался написать песню вместе с Чайковским.  35.С супругой Антон Павлович прожил только 6 месяцев, после чего она переехала в Москву, а он остался в Ялте.  </vt:lpstr>
      <vt:lpstr>36.Жена Чехова пережила писателя на 55 лет.  37.Интересные факты об Антоне Чехове говорят, что его именем назван кратер на Меркурии.  38.Чехов – этот тот писатель, который вошел в топ-3 по числу экранизируемых рассказов.  39.За 25-ти летний стаж в литературе Антону Павловичу удалось создать около 900 разных произведений.  40.Чехов путешествовал по всему мировому пространству. 41.Антон Павлович Чехов смог предсказать собственную смерть.  42.Прожил великий писатель только 44 года.  43.Антон Павлович Чехов был похоронен на кладбище Новодевичьего монастыря, поблизости с могилой его папы. </vt:lpstr>
      <vt:lpstr>44.Чехов умер ночью на руках у собственной супруги. 45.В мечтах Чехова и его супруги было рождение ребенка, но это так и не свершилось.  46.Беременность у супруги Чехова была, но она, тяжело работая, не сберегла себя и ребенка.  47.Чехов любил говорить нелепости.  48.Последняя зима Чехова была проведена в Москве, чему он сильно радовался. 49.Антон Павлович Чехов всеми усилиями помогал больным туберкулезом, которые приезжали в Ялту.  50.Самой трогательной перепиской Чехова является переписка с его супругой.  </vt:lpstr>
      <vt:lpstr>51.Чехову нравилось исправлять чужие рассказы. Это была гимнастика для его ума.  52.Современники называли Антона Павловича Чехова скромным человеком. 53.О собственной жизни Чехову не нравилось писать. Об этом говорят малоизвестные факты из жизни Чехова.  54.Написание «Трех сестер» особенно сложно давалось Чехову.  55.Папа Антона Павловича Чехова считался религиозным человеком.  56.К переводам собственных рассказов писатель относился скептически.  57.Антон Павлович Чехов называл Ялту «теплой Сибирью».  58.В 1901 году Чехов женился на любимой женщине.  59.Разлука с возлюбленной сказывалась на душевном состоянии великого писателя.  </vt:lpstr>
      <vt:lpstr>60.Современники называли литературу Чехова упаднической и пессимистической.  61.Жена Чехова после смерти мужа больше не выходила замуж.  62.Ольга Книппер и Антон Павлович Чехов тайно венчались.  63.Длительное время родственники Чехова не знали, кто будет их невесткой.  64.Чехов не имел личную библиотеку.  65.В Монте-Карло Антон Павлович проиграл примерно 900 франков.  66.В 1890-ых годах Чехов посетил Цейлон — место, где был рай.  67.В Таганроге Антон Павлович проживал в диком одиночестве. Это длилось около 3 лет. В тот момент у него даже денег на проживание не было.  68.За студенческие годы у Чехова было всего лишь 2 тройки.  69.Антон Павлович Чехов был награжден Пушкинской премией за написание сборника рассказов «В сумерках».  70.Чехов стал всемирно знаменитым уже после собственной смерти.  71.Толстому не нравились пьесы Чехова.</vt:lpstr>
      <vt:lpstr>72.В Мелиховской усадьбе, которую Антон Павлович Чехов купил, он высадил около сотни кустов сирени.  73.Большю часть своего свободного времени знаменитый писатель проводил в саду.  74.От звания академика Чехову пришлось отказаться, и такое решение стало общественным резонансом.  75.Первая постановка Чехова с названием «Чайка» обрела провал.  76.Антону Павловичу с ранних лет пришлось стать главным кормильцем семьи.  77.В коллекции Антона Павловича Чехова были марки из различных стран Европы, к примеру, из США, Латинской Америки, Канады.  78.Гостеприимству великого писателя не было предела.  79.Чехов около 7 лет прожил в Мелихове.  80.Чехову удалось совершить «переворот в литературе».  81.Чехов имел примерно 5- псевдонимов, которыми он подписывался под рассказами.  </vt:lpstr>
      <vt:lpstr>82.Чехову взошел на Везувий.  83.Антон Павлович Чехов активно занимался благотворительностью.  84.Собственный портрет, который был написал Иосифом Бразой, Чехов назвал «неудачным».  85.В Ольге Книппер Антона Павловича Чехова покорило жизнелюбие этой женщины.  86.Чехов был певцом пессимизма и грусти. 87.В 13 лет Чехову пришлось посетить публичный дом.  88.На протяжении всей жизни Антон Павлович Чехов пользовался услугами «доступных дамочек».  89.Красивых и умных девушек Антон Павлович категорически избегал.  </vt:lpstr>
      <vt:lpstr>90.Чехов часто писал своим друзьям о собственных интимных связях с проститутками.  91.У Чехова было примерно 30 женщин.  92.В 26 лет, пытаясь пожениться на Евдокии Эфрос, Антон Павлович Чехов расторгнул свадьбу и сбежал.  93.Чехов был любвеобильным человеком.  94.Антон Павлович Чехов никогда не хотел жениться, но Ольга Книппер поставила ему ультиматум.  95.О счастливой любви у Чехова не было историй.  96.Над книгой «Остров Сахалин» Антон Павлович Чехов работал на протяжении 5-ти лет.  </vt:lpstr>
      <vt:lpstr>97.Антон Павлович Чехов — бытописатель. 98.Чехов болел чахоткой около 20-ти лет.  99.Когда на Антона Павловича нападали критики, он хотел покончить собой.  100.Женщины всегда преследовали знаменитого писателя</vt:lpstr>
      <vt:lpstr>Анализируя фамилии в рассказах А.П.Чехова, мы можем с уверенностью сказать, что писатель использовал «говорящие» фамилии с целью дать характеристику герою, его поступкам, совершённым действиям, зачастую отрицательным, негативным. Он включает фамилии, в которых скрыт общий колорит рассказа, образуя их от названия мелких и неприятных явлений (Перхоткин, Прорехин, Грязноруков, Гнилодушкин, Глоталов). Как правило, автор не комментирует значение фамилии, а предоставляет возможность сделать это самому читателю, иногда персонажу рассказа: «С моей фигурой далеко не уйдёшь! И фамилия преподлейшая: Невыразимое… Хочешь живи так, а хочешь – вешайся» (рассказ «Мелюзга»). В рассказах образ героя соответствует значению фамилии, «говорящая» фамилия олицетворяет своего персонажа.  </vt:lpstr>
      <vt:lpstr>Соотнесение «говорящих» фамилий и их значений.</vt:lpstr>
      <vt:lpstr>Мы проанализировали несколько рассказов А.П.Чехова и попытались выявить в них так называемые «говорящие» фамилии, дав им своё толкование.   </vt:lpstr>
      <vt:lpstr>Рассказ: «Хамелеон </vt:lpstr>
      <vt:lpstr>Очумелов – полицейский надзиратель, главное действующее лицо, который ловко приспосабливается к ситуации. Чумной, бешеный, очумелый, то есть непредсказуемый в своих действиях.  Хрюкин – у этого человека поступки не человеческие: прижигает морду собачонке «цигаркой для смеха», ведёт себя и выглядит по-свински.  Жигалов – фамилия произошла от слова «Жигало», то есть тот, кто поджигает других, является зачинщиком.  </vt:lpstr>
      <vt:lpstr> Рассказ:«Смерть чиновника».</vt:lpstr>
      <vt:lpstr>Червяков – постоянно просит прощения у генерала Бризжалова, которому он чихнув обрызгал лысину в театре. Генерал простил Червякова, но он не может жить спокойно. Герой суетится, ползая за генералом, как червяк, умоляя о прощении. «Жертва» не вызывает сочувствия, потому что умирает не человек, а какое-то бездушное существо, наподобие червя.  Бризжалов – вызывает ассоциации с брюзгой, который постоянно брызжет слюной.</vt:lpstr>
      <vt:lpstr>Рассказ: «Унтер Пришибеев».</vt:lpstr>
      <vt:lpstr>Пришибеев – прошло пятнадцать лет, как он пришёл со службы, но добровольно взял на себя роль главного надсмотрщика и надзирателя. В этом человеке есть что-то «пришибеевское», привычка запугивать, «пришибать» людей, подавлять их.  </vt:lpstr>
      <vt:lpstr>Рассказ: «Глупый    француз». </vt:lpstr>
      <vt:lpstr>Тестов – хозяин трактира, где продают мучные изделия. Мягкий и податливый, как тесто. Человек, из которого можно «слепить» своего союзника, а можно – противника. </vt:lpstr>
      <vt:lpstr>Рассказ: «В Париж!». </vt:lpstr>
      <vt:lpstr>Грязнов – этому герою понравилось участвовать в ловле зачинщика «грязного» дела.  Вонючкин – фамилия, как считает Чехов, подходящая для полицейского, а их, как известно, не любят.   </vt:lpstr>
      <vt:lpstr>Рассказ: «Сапоги».</vt:lpstr>
      <vt:lpstr>Муркин – настройщик фортепиано с очень подходящей фамилией. Так как он настраивает музыкальные инструменты, то наверняка «мурлычет» себе под нос какую-нибудь мелодию. На протяжении всего рассказа он, как глупый трусливый кот, поёт: «Я человек болезненный, ревматический».  Пустяков – учитель, нацепил на себя чужой орден, чтобы идти на бал к купцу. Тем самым он себя унизил, показался мелким и жалким, не имеющим чувства собственного достоинства, то есть «пустым местом». Поэтому и фамилия у него Пустяков.  </vt:lpstr>
      <vt:lpstr>Рассказ: «Клевета».</vt:lpstr>
      <vt:lpstr>Ахинеев – учитель чистописания. Фамилия ему очень подходит: решил подстраховаться и за какие-то полчаса всем гостям рассказал про себя сплошную ахинею, за что и поплатился впоследствии.  </vt:lpstr>
      <vt:lpstr>Рассказ: «Шведская спичка».</vt:lpstr>
      <vt:lpstr>Дюковский – в переводе с итальянского «дюк» - герцог. Некоторые люди благодаря своему титулу всегда уверены в себе. Таковым был и Дюковский.  Кляузов – был большой интриган. Фамилия образована от слова «кляуза» - мелкая интрига.  Тетёхин – Чехов создал образ, противоположный значению слова «тетёха» - неповоротливая, медлительная, полная баба. А Тетёхин – шустрый и худенький человек.</vt:lpstr>
      <vt:lpstr>Рассказ: «Симулянты».  </vt:lpstr>
      <vt:lpstr>Замухришин – фамилия соответствует образу оскудевшего помещика, явно соотносится со словом «замухрышка».  Печонкина – фамилия, характеризующая человека по роду занятий: целительница и гомеопат, «выгоняет болезни изнутри».  </vt:lpstr>
      <vt:lpstr>Итак, как видим, фамилии играют существенную роль при создании литературно-художественного текста. Они являются неотъемлемыми составляющими стиля и языка писателя, тесно связаны с темой произведения, взглядами автора, а так же характеров героев и сутью создаваемых образов.  Глубокое и всестороннее прочтение художественного произведения невозможно без осмысления использования автором фамилий персонажей.  Чехов как любой писатель тщательно продумывает, какие фамилии и имена он может и должен включить в текст своего сочинения, особенно – фамилии действующих лиц, при помощи которых обязательно выражает субъективное отношение к создаваемому персонажу, изображенным характерам, типам личности. </vt:lpstr>
      <vt:lpstr>Анализ «говорящих» фамилий, по-нашему мнению, должен быть обязательной частью анализа созданных писателем художественных образов и самого содержания произведения в целом.</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dc:title>
  <dc:creator>денис шаров</dc:creator>
  <cp:lastModifiedBy>school</cp:lastModifiedBy>
  <cp:revision>24</cp:revision>
  <dcterms:created xsi:type="dcterms:W3CDTF">2018-03-21T16:13:42Z</dcterms:created>
  <dcterms:modified xsi:type="dcterms:W3CDTF">2018-04-20T06:45:53Z</dcterms:modified>
</cp:coreProperties>
</file>