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61" r:id="rId3"/>
    <p:sldId id="263" r:id="rId4"/>
    <p:sldId id="265" r:id="rId5"/>
    <p:sldId id="279" r:id="rId6"/>
    <p:sldId id="282" r:id="rId7"/>
    <p:sldId id="280" r:id="rId8"/>
    <p:sldId id="281" r:id="rId9"/>
    <p:sldId id="277" r:id="rId10"/>
    <p:sldId id="278" r:id="rId11"/>
    <p:sldId id="283" r:id="rId12"/>
  </p:sldIdLst>
  <p:sldSz cx="9144000" cy="5143500" type="screen16x9"/>
  <p:notesSz cx="6735763" cy="9799638"/>
  <p:embeddedFontLst>
    <p:embeddedFont>
      <p:font typeface="Nunito" panose="020B060402020202020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Segoe UI Symbol" panose="020B0502040204020203" pitchFamily="34" charset="0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03188" y="735013"/>
            <a:ext cx="6530975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Shape 14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Shape 15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Shape 19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Shape 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Shape 26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Shape 2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Shape 30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Shape 3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Shape 1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Shape 119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Shape 39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Shape 4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Shape 4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Shape 4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Shape 80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Shape 81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Shape 8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Shape 85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Shape 8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Shape 89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Shape 9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ctrTitle"/>
          </p:nvPr>
        </p:nvSpPr>
        <p:spPr>
          <a:xfrm>
            <a:off x="1981200" y="708651"/>
            <a:ext cx="6189785" cy="13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Выселковский филлиал государственного бюджетного</a:t>
            </a:r>
            <a:br>
              <a:rPr lang="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профессионального образовательного учреждения</a:t>
            </a:r>
            <a:endParaRPr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«Кропоткинский медицинский колледж»</a:t>
            </a:r>
            <a:endParaRPr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здравоохранения Краснодарского края</a:t>
            </a:r>
            <a:endParaRPr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</a:endParaRPr>
          </a:p>
        </p:txBody>
      </p:sp>
      <p:sp>
        <p:nvSpPr>
          <p:cNvPr id="129" name="Shape 129"/>
          <p:cNvSpPr txBox="1">
            <a:spLocks noGrp="1"/>
          </p:cNvSpPr>
          <p:nvPr>
            <p:ph type="subTitle" idx="1"/>
          </p:nvPr>
        </p:nvSpPr>
        <p:spPr>
          <a:xfrm>
            <a:off x="2030136" y="2596208"/>
            <a:ext cx="5222514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 и кредиты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Shape 130"/>
          <p:cNvSpPr txBox="1"/>
          <p:nvPr/>
        </p:nvSpPr>
        <p:spPr>
          <a:xfrm>
            <a:off x="5212075" y="3303275"/>
            <a:ext cx="3531900" cy="5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студентка  </a:t>
            </a:r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 А-Ф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Комова Елена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5212075" y="3840563"/>
            <a:ext cx="3582000" cy="5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</a:t>
            </a:r>
            <a:endParaRPr lang="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Захарченко </a:t>
            </a: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Н.М.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Shape 132"/>
          <p:cNvSpPr txBox="1"/>
          <p:nvPr/>
        </p:nvSpPr>
        <p:spPr>
          <a:xfrm>
            <a:off x="3737600" y="4484975"/>
            <a:ext cx="1542900" cy="3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г.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Shape 133"/>
          <p:cNvSpPr txBox="1"/>
          <p:nvPr/>
        </p:nvSpPr>
        <p:spPr>
          <a:xfrm>
            <a:off x="3006100" y="1737350"/>
            <a:ext cx="3771900" cy="6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34.02.01 Сестринское дело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– Медицинская сестра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4" name="Shape 134"/>
          <p:cNvSpPr txBox="1"/>
          <p:nvPr/>
        </p:nvSpPr>
        <p:spPr>
          <a:xfrm>
            <a:off x="1268725" y="2571750"/>
            <a:ext cx="342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Shape 135"/>
          <p:cNvSpPr txBox="1"/>
          <p:nvPr/>
        </p:nvSpPr>
        <p:spPr>
          <a:xfrm>
            <a:off x="3204131" y="2063709"/>
            <a:ext cx="3333211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04131" y="4193117"/>
            <a:ext cx="1687919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Выселки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2567925" y="411275"/>
            <a:ext cx="4267200" cy="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 smtClean="0">
                <a:solidFill>
                  <a:srgbClr val="000000"/>
                </a:solidFill>
              </a:rPr>
              <a:t> </a:t>
            </a:r>
            <a:r>
              <a:rPr lang="ru" sz="2400" cap="al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" sz="2400" cap="al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</a:t>
            </a:r>
            <a:r>
              <a:rPr lang="ru" sz="2400" cap="all" dirty="0" smtClean="0">
                <a:solidFill>
                  <a:srgbClr val="000000"/>
                </a:solidFill>
              </a:rPr>
              <a:t>:</a:t>
            </a:r>
            <a:endParaRPr sz="2400" cap="all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419864" y="862977"/>
            <a:ext cx="8081100" cy="303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0">
              <a:lnSpc>
                <a:spcPct val="150000"/>
              </a:lnSpc>
              <a:buNone/>
              <a:tabLst>
                <a:tab pos="342900" algn="l"/>
              </a:tabLst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1.Математика. 8-9 классы: сборник элективных курсов. </a:t>
            </a:r>
            <a:r>
              <a:rPr lang="ru-RU" sz="14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сост. В.Н. </a:t>
            </a:r>
            <a:r>
              <a:rPr lang="ru-RU" sz="14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Студенецкая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.-Волгоград; Учитель, 2006. -205 с.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  <a:tabLst>
                <a:tab pos="342900" algn="l"/>
              </a:tabLst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2.Балаян Э.Н. Как сдать ЕГЭ по математике на 100 баллов. – Ростов н/Д: изд-во «Феникс», 2004.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  <a:tabLst>
                <a:tab pos="342900" algn="l"/>
              </a:tabLst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3.Захарова А.Е. Несколько задач «про цены ». //журнал «Математика в школе».-2002-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№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  <a:tabLst>
                <a:tab pos="342900" algn="l"/>
              </a:tabLst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4.Савицкая Е.В., Серегина С.Ф. Уроки экономики в школе. – М.: Вита-Пресс, 1999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0">
              <a:lnSpc>
                <a:spcPct val="150000"/>
              </a:lnSpc>
              <a:buNone/>
              <a:tabLst>
                <a:tab pos="342900" algn="l"/>
              </a:tabLst>
            </a:pP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</a:pP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Интернет-ресурсы</a:t>
            </a:r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b="1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5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://crediting.su/history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5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://www.financialpurview.com/istory.html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5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://www.freelane.ru/credit.html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5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://www.creditreform-moscow.ru/text-1-3.html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5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://www.kreditok.net/credit.shtml</a:t>
            </a:r>
            <a:endParaRPr lang="ru-RU" sz="1400" dirty="0">
              <a:solidFill>
                <a:schemeClr val="tx2">
                  <a:lumMod val="1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734" y="1232461"/>
            <a:ext cx="7505700" cy="9546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b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4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3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2121877" y="373110"/>
            <a:ext cx="4691167" cy="5329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Цели исследования: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69117" y="906012"/>
            <a:ext cx="8282514" cy="15910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1.Определить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кредита в жизни людей и подготовить рекомендации для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грамотного получения денег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2.Показать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практическую значимость понятия «проценты».</a:t>
            </a:r>
            <a:endParaRPr lang="ru-RU" sz="11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3.Показать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широту применения процентов и исследовать их использование при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кредитовании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выяснить, какой из кредитов выгоднее. </a:t>
            </a:r>
            <a:endParaRPr lang="ru-RU"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17078" y="2286000"/>
            <a:ext cx="5814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hape 169"/>
          <p:cNvSpPr txBox="1">
            <a:spLocks/>
          </p:cNvSpPr>
          <p:nvPr/>
        </p:nvSpPr>
        <p:spPr>
          <a:xfrm>
            <a:off x="369117" y="2695298"/>
            <a:ext cx="7075769" cy="2128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algn="just">
              <a:lnSpc>
                <a:spcPct val="150000"/>
              </a:lnSpc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-Изучить научную литературу о кредитах;</a:t>
            </a:r>
            <a:endParaRPr lang="ru-RU" sz="1400" dirty="0" smtClean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-Исследовать отношение людей к кредитованию;</a:t>
            </a:r>
            <a:endParaRPr lang="ru-RU" sz="1400" dirty="0" smtClean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-Собрать информацию о местных банках, предоставляющих кредиты потребителям;</a:t>
            </a:r>
          </a:p>
          <a:p>
            <a:pPr indent="0" algn="just">
              <a:lnSpc>
                <a:spcPct val="150000"/>
              </a:lnSpc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-Проанализировать литературу по теме «Проценты и процентные вычисления»;</a:t>
            </a:r>
            <a:endParaRPr lang="ru-RU" sz="1100" dirty="0" smtClean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-Познакомится с формулой сложных процентов;</a:t>
            </a:r>
          </a:p>
          <a:p>
            <a:pPr indent="0" algn="just">
              <a:lnSpc>
                <a:spcPct val="150000"/>
              </a:lnSpc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-Показать прием полученных знаний при кредитовании.</a:t>
            </a:r>
            <a:endParaRPr lang="ru-RU" sz="1100" dirty="0" smtClean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Font typeface="Calibri"/>
              <a:buNone/>
            </a:pP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Font typeface="Calibri"/>
              <a:buNone/>
            </a:pPr>
            <a:endParaRPr lang="ru-RU" sz="105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2133600" y="685575"/>
            <a:ext cx="5078700" cy="6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 smtClean="0">
                <a:solidFill>
                  <a:srgbClr val="000000"/>
                </a:solidFill>
              </a:rPr>
              <a:t> </a:t>
            </a:r>
            <a:r>
              <a:rPr lang="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</a:t>
            </a:r>
            <a:r>
              <a:rPr lang="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процента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822950" y="1463050"/>
            <a:ext cx="7501800" cy="297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47675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«процент» имеет латинское происхождение: «pro centum» - это «на сто». Часто вместо слова «процент» используют это словосочетание. То есть процентом называется сотая часть числа.</a:t>
            </a:r>
            <a:endParaRPr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7675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 были известны индийцам ещё в V в. и это очевидно, так как именно в Индии с давних пор счет велся в десятичной системе </a:t>
            </a:r>
            <a:r>
              <a:rPr lang="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счисления.</a:t>
            </a:r>
            <a:endParaRPr lang="ru"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7675">
              <a:spcBef>
                <a:spcPts val="160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Проценты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были особенно распространены в Древнем Риме. Римляне называли процентами деньги, которые платил должник заимодавцу за каждую сотню.</a:t>
            </a:r>
            <a:endParaRPr lang="ru-RU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1923256" y="304360"/>
            <a:ext cx="5364600" cy="6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 smtClean="0">
                <a:solidFill>
                  <a:srgbClr val="000000"/>
                </a:solidFill>
              </a:rPr>
              <a:t> </a:t>
            </a:r>
            <a:r>
              <a:rPr lang="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на расчет сложного процента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343947" y="798681"/>
            <a:ext cx="8363825" cy="12398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47675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Цену 51, 2 рубля за капиллярную ручку трижды увеличивали на одно и то же число процентов, а затем трижды уменьшали на то же самое число процентов. В результате получилась цена ручки 21,6 рубля. На сколько процентов увеличили, а затем уменьшили цену капиллярной ручки?</a:t>
            </a:r>
            <a:endParaRPr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7675">
              <a:buClr>
                <a:srgbClr val="233A44"/>
              </a:buClr>
              <a:buNone/>
            </a:pPr>
            <a:r>
              <a:rPr lang="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Попробуем по приведенным цифрам рассчитать, на сколько процентов увеличили, а затем уменьшили цену капиллярной ручки. Это задача на расчет сложного процента. </a:t>
            </a:r>
            <a:endParaRPr sz="1400" dirty="0">
              <a:solidFill>
                <a:schemeClr val="bg2">
                  <a:lumMod val="50000"/>
                </a:schemeClr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4" name="Shape 206"/>
          <p:cNvSpPr txBox="1">
            <a:spLocks/>
          </p:cNvSpPr>
          <p:nvPr/>
        </p:nvSpPr>
        <p:spPr>
          <a:xfrm>
            <a:off x="2308775" y="2038524"/>
            <a:ext cx="47358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банковские проценты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Shape 207"/>
          <p:cNvSpPr txBox="1">
            <a:spLocks/>
          </p:cNvSpPr>
          <p:nvPr/>
        </p:nvSpPr>
        <p:spPr>
          <a:xfrm>
            <a:off x="343947" y="2532845"/>
            <a:ext cx="7547700" cy="1095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447675"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1.Кредит в сумме 500 000 руб. выдан на срок 5 лет под 7% годовых. Начисляются сложные проценты, периодичность начисления - в конце каждого года. Определите общую сумму задолженности по кредиту на момент погашения.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/>
              <a:buNone/>
            </a:pPr>
            <a:endParaRPr lang="ru-RU" dirty="0"/>
          </a:p>
        </p:txBody>
      </p:sp>
      <p:sp>
        <p:nvSpPr>
          <p:cNvPr id="6" name="Shape 212"/>
          <p:cNvSpPr txBox="1">
            <a:spLocks/>
          </p:cNvSpPr>
          <p:nvPr/>
        </p:nvSpPr>
        <p:spPr>
          <a:xfrm>
            <a:off x="366747" y="3422928"/>
            <a:ext cx="7524900" cy="1191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447675">
              <a:buFont typeface="Calibri"/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2.Кредит для покупки дома выдан на сумму 4 000 000 рублей сроком на 5 лет. Процентная ставка составляет 14 % годовых. Погашение кредита производится в конце каждого месяца. Определить сумму, которая должна  быть выплачена за все пять лет и ежемесячный погасительный платеж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1600"/>
              </a:spcBef>
              <a:buFont typeface="Calibri"/>
              <a:buNone/>
            </a:pPr>
            <a:endParaRPr lang="ru-RU" dirty="0" smtClean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7400" y="350650"/>
            <a:ext cx="2838450" cy="555361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кредитах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728" y="1174459"/>
            <a:ext cx="8352450" cy="3288484"/>
          </a:xfrm>
        </p:spPr>
        <p:txBody>
          <a:bodyPr/>
          <a:lstStyle/>
          <a:p>
            <a:pPr indent="0" algn="just"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такое кредит? Кредит – ссуда, которая может быть выражена как в денежной, так и в товарной форме. Кредит выдается кредитором, который дает как бы свое имущество тому, кто обязуется возвратить его и еще при этом заплатить некий процент за использование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кредита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0" algn="just">
              <a:buNone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говорить о денежном кредите, то он именуется банковским кредитом и выдается в банках, под определенную процентную ставку. В наше время стало весьма популярным брать кредиты на все случаи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Сейчас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существуют кредиты практически на все: на покупку квартир, машин, даже магазины предлагают приобрести в кредит тут или иную вещь, особенно это касается магазинов бытовой электроники.</a:t>
            </a:r>
          </a:p>
          <a:p>
            <a:pPr indent="0" algn="just">
              <a:buNone/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605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8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7274" y="426152"/>
            <a:ext cx="2989452" cy="609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История кредита</a:t>
            </a:r>
            <a:endParaRPr lang="ru-RU" sz="2400" dirty="0">
              <a:solidFill>
                <a:schemeClr val="tx2">
                  <a:lumMod val="1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3437" y="1035519"/>
            <a:ext cx="7477125" cy="3901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457200" algn="just">
              <a:lnSpc>
                <a:spcPct val="115000"/>
              </a:lnSpc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Античная 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Греция и Рим, древний Египет, средневековая Европа – желания и потребности были у людей всегда. Но не всегда можно было осуществить сразу все мечты за свой счет. К счастью, находились люди, которые давали в долг своим согражданам, а по возвращении денег взимали немного большую сумму, чем давали изначально. Так появились первые кредиторы. Занятие это было не слишком почетным, но обеспечивало стабильный доход, да и закон почти всегда был на стороне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заимодавца.</a:t>
            </a:r>
          </a:p>
          <a:p>
            <a:pPr marL="0" indent="447675" algn="just">
              <a:lnSpc>
                <a:spcPct val="115000"/>
              </a:lnSpc>
              <a:buNone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В 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средние века возникает такое понятие, как непрямые займы. В те времена ростовщичество яростно осуждалось церковью. Получение «денег от денег», то есть заработок на процентах, считалось тяжким грехом. И тогда итальянские банкиры изобрели вексельное кредитование – случилось это в XIV веке. В упрощенном виде сделку можно описать так. Заемщик, которому нужны были деньги, шел к кредитору. Тот выдавал ему «кредитный лимит» в нужной валюте и вексель, который следовало погасить в нужный срок. Должник уплачивал по векселю сумму несколько большую, чем получил вначале – это и были те самые «грешные» проценты.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1400" dirty="0">
              <a:solidFill>
                <a:schemeClr val="tx2">
                  <a:lumMod val="1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35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2716" y="333872"/>
            <a:ext cx="3358567" cy="555361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кредита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5952" y="826137"/>
            <a:ext cx="7645342" cy="1107347"/>
          </a:xfrm>
        </p:spPr>
        <p:txBody>
          <a:bodyPr/>
          <a:lstStyle/>
          <a:p>
            <a:pPr marL="146050" indent="0"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1.Потребительский кредит</a:t>
            </a:r>
          </a:p>
          <a:p>
            <a:pPr marL="146050" indent="0"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2.Автокредит</a:t>
            </a:r>
          </a:p>
          <a:p>
            <a:pPr marL="146050" indent="0"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3.Нецелевой кредит</a:t>
            </a:r>
          </a:p>
          <a:p>
            <a:pPr marL="14605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83622" y="1675059"/>
            <a:ext cx="2873229" cy="516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Типы кредита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7622" y="2425749"/>
            <a:ext cx="4572000" cy="13311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Потребительский кредит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Экспресс кредит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Кредит под залог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Ипотека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Автокредит 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7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9660" y="384206"/>
            <a:ext cx="6051433" cy="672807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востребованные кредиты в России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8090" y="916934"/>
            <a:ext cx="7368505" cy="1499095"/>
          </a:xfrm>
        </p:spPr>
        <p:txBody>
          <a:bodyPr/>
          <a:lstStyle/>
          <a:p>
            <a:pPr indent="0" algn="just">
              <a:buNone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Ипотечный кредит</a:t>
            </a:r>
          </a:p>
          <a:p>
            <a:pPr indent="0" algn="just">
              <a:buNone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Кредит на авто</a:t>
            </a:r>
          </a:p>
          <a:p>
            <a:pPr indent="0" algn="just">
              <a:buNone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Кредит на образование</a:t>
            </a:r>
          </a:p>
          <a:p>
            <a:pPr indent="0" algn="just">
              <a:buNone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Кредит на товары</a:t>
            </a:r>
          </a:p>
          <a:p>
            <a:pPr indent="0" algn="just">
              <a:buNone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Экспресс –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кредит</a:t>
            </a:r>
          </a:p>
          <a:p>
            <a:pPr indent="0" algn="just">
              <a:buNone/>
            </a:pP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Ипотека на отдых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4252" y="2487092"/>
            <a:ext cx="39036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люди берут кредит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6039" y="3019820"/>
            <a:ext cx="56705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1.Стремление к «красивой жизни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2.Нужен стартовый капитал (бизнес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3.Покупка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недвижимости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4.Чтобы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отдать долги (или чтобы погасить кредит взятый ранее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5.Обучение. На Западе очень распространенные кредиты на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6.Иллюзия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больших лёгких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денег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7.Форс-мажор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78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3384083" y="537000"/>
            <a:ext cx="2838300" cy="6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 smtClean="0">
                <a:solidFill>
                  <a:srgbClr val="000000"/>
                </a:solidFill>
              </a:rPr>
              <a:t> </a:t>
            </a:r>
            <a:r>
              <a:rPr lang="ru" sz="2400" cap="al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sz="2400" cap="all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72475" y="1359280"/>
            <a:ext cx="7593300" cy="293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47675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хочется сказать, что умение выполнять процентные вычисления и расчеты необходимо каждому человеку, так как с процентами мы сталкиваемся в повседневной жизни </a:t>
            </a:r>
            <a:r>
              <a:rPr lang="ru" sz="16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постоянно. Кредит способен оказывать активное воздействие на объем и структуру денежной массы, платежного оборота, скорость обращения денег. Вызывая к жизни различные формы кредитных денег.Надеюсь</a:t>
            </a:r>
            <a:r>
              <a:rPr lang="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моя работа найдет практическое применение не только на  уроках алгебры и экзаменах, но и поможет в жизни после школы, даже если будущая профессия не будет связана с математикой.</a:t>
            </a:r>
            <a:endParaRPr sz="16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1019</Words>
  <Application>Microsoft Office PowerPoint</Application>
  <PresentationFormat>Экран (16:9)</PresentationFormat>
  <Paragraphs>86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Times New Roman</vt:lpstr>
      <vt:lpstr>Arial</vt:lpstr>
      <vt:lpstr>Symbol</vt:lpstr>
      <vt:lpstr>Nunito</vt:lpstr>
      <vt:lpstr>Calibri</vt:lpstr>
      <vt:lpstr>Segoe UI Symbol</vt:lpstr>
      <vt:lpstr>Shift</vt:lpstr>
      <vt:lpstr>Выселковский филлиал государственного бюджетного  профессионального образовательного учреждения «Кропоткинский медицинский колледж» министерства здравоохранения Краснодарского края  </vt:lpstr>
      <vt:lpstr>                 Цели исследования:  </vt:lpstr>
      <vt:lpstr> История возникновения процента</vt:lpstr>
      <vt:lpstr> Задача на расчет сложного процента</vt:lpstr>
      <vt:lpstr>Понятие о кредитах</vt:lpstr>
      <vt:lpstr>История кредита</vt:lpstr>
      <vt:lpstr>Основные виды кредита</vt:lpstr>
      <vt:lpstr>Наиболее востребованные кредиты в России</vt:lpstr>
      <vt:lpstr> Заключение</vt:lpstr>
      <vt:lpstr> Список источников:  </vt:lpstr>
      <vt:lpstr>Спасибо 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«Кропоткинский медицинский колледж» министерства здравоохранения Краснодарского края  </dc:title>
  <cp:lastModifiedBy>Windows User</cp:lastModifiedBy>
  <cp:revision>20</cp:revision>
  <dcterms:modified xsi:type="dcterms:W3CDTF">2018-05-16T07:56:29Z</dcterms:modified>
</cp:coreProperties>
</file>