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286" autoAdjust="0"/>
  </p:normalViewPr>
  <p:slideViewPr>
    <p:cSldViewPr>
      <p:cViewPr varScale="1">
        <p:scale>
          <a:sx n="106" d="100"/>
          <a:sy n="106" d="100"/>
        </p:scale>
        <p:origin x="-111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5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916832"/>
            <a:ext cx="7702624" cy="233169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7 простых советов,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которые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помогут вам развить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в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ребенке необходимые качества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для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самоэффективности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4000">
              <a:srgbClr val="FFFF0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6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971600" y="1202269"/>
            <a:ext cx="7344816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inherit" charset="0"/>
                <a:ea typeface="Times New Roman" pitchFamily="18" charset="0"/>
                <a:cs typeface="Times New Roman" pitchFamily="18" charset="0"/>
              </a:rPr>
              <a:t>Укрепляйте физическое, психическое и эмоциональное здоровье детей. Это фундамент, на который возводятся, как строительные блоки, и надежно крепятся все остальные атрибуты, влияющие на будущую успешность ребенка.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inherit" charset="0"/>
                <a:ea typeface="Times New Roman" pitchFamily="18" charset="0"/>
                <a:cs typeface="Times New Roman" pitchFamily="18" charset="0"/>
              </a:rPr>
              <a:t>Стройте прочные, доверительные отношения со своими детьми, используя подходы убеждения. Уверенность ребенка в том, что к его трудностям отнесутся с должным вниманием и пониманием, подскажут алгоритм их разрешения, придаст ему внутреннюю силу и смелость.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inherit" charset="0"/>
                <a:ea typeface="Times New Roman" pitchFamily="18" charset="0"/>
                <a:cs typeface="Times New Roman" pitchFamily="18" charset="0"/>
              </a:rPr>
              <a:t>Будьте внимательны к реальным возможностям ребенка. Вознаграждения и наказания не имеют смысла, если ребенок по каким-то причинам не может выполнить требуемое. Ищите решение проблемы, и делайте выводы вместе.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8000">
              <a:srgbClr val="FFFF0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620688"/>
            <a:ext cx="770485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dirty="0" smtClean="0">
                <a:solidFill>
                  <a:srgbClr val="000000"/>
                </a:solidFill>
                <a:latin typeface="inherit" charset="0"/>
                <a:ea typeface="Times New Roman" pitchFamily="18" charset="0"/>
                <a:cs typeface="Times New Roman" pitchFamily="18" charset="0"/>
              </a:rPr>
              <a:t>Не гасите в ребенке естественное желание </a:t>
            </a:r>
            <a:r>
              <a:rPr lang="ru-RU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solidFill>
                  <a:srgbClr val="000000"/>
                </a:solidFill>
                <a:latin typeface="inherit" charset="0"/>
                <a:ea typeface="Times New Roman" pitchFamily="18" charset="0"/>
                <a:cs typeface="Times New Roman" pitchFamily="18" charset="0"/>
              </a:rPr>
              <a:t>прославиться</a:t>
            </a:r>
            <a:r>
              <a:rPr lang="ru-RU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»</a:t>
            </a:r>
            <a:r>
              <a:rPr lang="ru-RU" dirty="0" smtClean="0">
                <a:solidFill>
                  <a:srgbClr val="000000"/>
                </a:solidFill>
                <a:latin typeface="inherit" charset="0"/>
                <a:ea typeface="Times New Roman" pitchFamily="18" charset="0"/>
                <a:cs typeface="Times New Roman" pitchFamily="18" charset="0"/>
              </a:rPr>
              <a:t>. Он осознанно или неосознанно полагает</a:t>
            </a:r>
            <a:r>
              <a:rPr lang="ru-RU" dirty="0" smtClean="0">
                <a:solidFill>
                  <a:srgbClr val="000000"/>
                </a:solidFill>
                <a:latin typeface="inherit" charset="0"/>
                <a:ea typeface="Times New Roman" pitchFamily="18" charset="0"/>
                <a:cs typeface="Times New Roman" pitchFamily="18" charset="0"/>
              </a:rPr>
              <a:t>: если </a:t>
            </a:r>
            <a:r>
              <a:rPr lang="ru-RU" dirty="0" smtClean="0">
                <a:solidFill>
                  <a:srgbClr val="000000"/>
                </a:solidFill>
                <a:latin typeface="inherit" charset="0"/>
                <a:ea typeface="Times New Roman" pitchFamily="18" charset="0"/>
                <a:cs typeface="Times New Roman" pitchFamily="18" charset="0"/>
              </a:rPr>
              <a:t>его талант и страсть к творчеству никем не замечены, значит, его успешность в этой деятельности нулевая. Переживание успеха чрезвычайно мотивирует</a:t>
            </a:r>
            <a:r>
              <a:rPr lang="ru-RU" dirty="0" smtClean="0">
                <a:solidFill>
                  <a:srgbClr val="000000"/>
                </a:solidFill>
                <a:latin typeface="inherit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dirty="0" smtClean="0">
                <a:solidFill>
                  <a:srgbClr val="000000"/>
                </a:solidFill>
                <a:latin typeface="inherit" charset="0"/>
                <a:ea typeface="Times New Roman" pitchFamily="18" charset="0"/>
                <a:cs typeface="Times New Roman" pitchFamily="18" charset="0"/>
              </a:rPr>
              <a:t>Помогите ребенку ставить перед собой посильные, достижимые цели. Воспитывайте чувство ответственности, умение доводить начатое дело до конца. Если при этом вы будете создавать ситуацию успеха, поощрять даже самые маленькие достижения, у ребенка возникнет естественное желание добиваться новых свершений.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dirty="0" smtClean="0">
                <a:solidFill>
                  <a:srgbClr val="000000"/>
                </a:solidFill>
                <a:latin typeface="inherit" charset="0"/>
                <a:ea typeface="Times New Roman" pitchFamily="18" charset="0"/>
                <a:cs typeface="Times New Roman" pitchFamily="18" charset="0"/>
              </a:rPr>
              <a:t>Оказывайте ребенку помощь в определении и правильной расстановке приоритетов. Этот навык будет ему полезен для достижения успеха не только в период обучения, но и всей последующей жизни</a:t>
            </a:r>
            <a:r>
              <a:rPr lang="ru-RU" dirty="0" smtClean="0">
                <a:solidFill>
                  <a:srgbClr val="000000"/>
                </a:solidFill>
                <a:latin typeface="inherit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dirty="0" smtClean="0">
                <a:solidFill>
                  <a:srgbClr val="000000"/>
                </a:solidFill>
                <a:latin typeface="inherit" charset="0"/>
                <a:ea typeface="Times New Roman" pitchFamily="18" charset="0"/>
                <a:cs typeface="Times New Roman" pitchFamily="18" charset="0"/>
              </a:rPr>
              <a:t>Дети любят верить: все, что они делают, это их выбор, а не навязанное им извне. Мотивация к успешным действиям должна быть внутренней, той, о которой говорят: </a:t>
            </a:r>
            <a:r>
              <a:rPr lang="ru-RU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solidFill>
                  <a:srgbClr val="000000"/>
                </a:solidFill>
                <a:latin typeface="inherit" charset="0"/>
                <a:ea typeface="Times New Roman" pitchFamily="18" charset="0"/>
                <a:cs typeface="Times New Roman" pitchFamily="18" charset="0"/>
              </a:rPr>
              <a:t>Руки чешутся!</a:t>
            </a:r>
            <a:r>
              <a:rPr lang="ru-RU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»</a:t>
            </a:r>
            <a:r>
              <a:rPr lang="ru-RU" dirty="0" smtClean="0">
                <a:solidFill>
                  <a:srgbClr val="000000"/>
                </a:solidFill>
                <a:latin typeface="inherit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264</Words>
  <Application>Microsoft Office PowerPoint</Application>
  <PresentationFormat>Экран (4:3)</PresentationFormat>
  <Paragraphs>13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7 простых советов,  которые помогут вам развить  в ребенке необходимые качества  для самоэффективности 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7 простых советов,  которые помогут вам развить  в ребенке необходимые качества  для самоэффективности </dc:title>
  <dc:creator>Виталий Арсентьев</dc:creator>
  <cp:lastModifiedBy>Виталий</cp:lastModifiedBy>
  <cp:revision>1</cp:revision>
  <dcterms:created xsi:type="dcterms:W3CDTF">2018-07-03T09:06:20Z</dcterms:created>
  <dcterms:modified xsi:type="dcterms:W3CDTF">2018-07-03T09:15:55Z</dcterms:modified>
</cp:coreProperties>
</file>