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FD8CB-491E-4C08-A369-F320A41651CE}" type="datetimeFigureOut">
              <a:rPr lang="ru-RU" smtClean="0"/>
              <a:t>20.04.2018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DBD31-E4CA-4444-9E0A-4D0091A89A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7992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FD8CB-491E-4C08-A369-F320A41651CE}" type="datetimeFigureOut">
              <a:rPr lang="ru-RU" smtClean="0"/>
              <a:t>20.04.2018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DBD31-E4CA-4444-9E0A-4D0091A89A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887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FD8CB-491E-4C08-A369-F320A41651CE}" type="datetimeFigureOut">
              <a:rPr lang="ru-RU" smtClean="0"/>
              <a:t>20.04.2018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DBD31-E4CA-4444-9E0A-4D0091A89ABB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19607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FD8CB-491E-4C08-A369-F320A41651CE}" type="datetimeFigureOut">
              <a:rPr lang="ru-RU" smtClean="0"/>
              <a:t>20.04.2018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DBD31-E4CA-4444-9E0A-4D0091A89A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20301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FD8CB-491E-4C08-A369-F320A41651CE}" type="datetimeFigureOut">
              <a:rPr lang="ru-RU" smtClean="0"/>
              <a:t>20.04.2018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DBD31-E4CA-4444-9E0A-4D0091A89ABB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622558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FD8CB-491E-4C08-A369-F320A41651CE}" type="datetimeFigureOut">
              <a:rPr lang="ru-RU" smtClean="0"/>
              <a:t>20.04.2018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DBD31-E4CA-4444-9E0A-4D0091A89A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81949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FD8CB-491E-4C08-A369-F320A41651CE}" type="datetimeFigureOut">
              <a:rPr lang="ru-RU" smtClean="0"/>
              <a:t>20.04.2018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DBD31-E4CA-4444-9E0A-4D0091A89A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44628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FD8CB-491E-4C08-A369-F320A41651CE}" type="datetimeFigureOut">
              <a:rPr lang="ru-RU" smtClean="0"/>
              <a:t>20.04.2018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DBD31-E4CA-4444-9E0A-4D0091A89A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5326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FD8CB-491E-4C08-A369-F320A41651CE}" type="datetimeFigureOut">
              <a:rPr lang="ru-RU" smtClean="0"/>
              <a:t>20.04.2018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DBD31-E4CA-4444-9E0A-4D0091A89A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879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FD8CB-491E-4C08-A369-F320A41651CE}" type="datetimeFigureOut">
              <a:rPr lang="ru-RU" smtClean="0"/>
              <a:t>20.04.2018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DBD31-E4CA-4444-9E0A-4D0091A89A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314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FD8CB-491E-4C08-A369-F320A41651CE}" type="datetimeFigureOut">
              <a:rPr lang="ru-RU" smtClean="0"/>
              <a:t>20.04.2018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DBD31-E4CA-4444-9E0A-4D0091A89A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312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FD8CB-491E-4C08-A369-F320A41651CE}" type="datetimeFigureOut">
              <a:rPr lang="ru-RU" smtClean="0"/>
              <a:t>20.04.2018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DBD31-E4CA-4444-9E0A-4D0091A89A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9754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FD8CB-491E-4C08-A369-F320A41651CE}" type="datetimeFigureOut">
              <a:rPr lang="ru-RU" smtClean="0"/>
              <a:t>20.04.2018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DBD31-E4CA-4444-9E0A-4D0091A89A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1777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FD8CB-491E-4C08-A369-F320A41651CE}" type="datetimeFigureOut">
              <a:rPr lang="ru-RU" smtClean="0"/>
              <a:t>20.04.2018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DBD31-E4CA-4444-9E0A-4D0091A89A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0527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FD8CB-491E-4C08-A369-F320A41651CE}" type="datetimeFigureOut">
              <a:rPr lang="ru-RU" smtClean="0"/>
              <a:t>20.04.2018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DBD31-E4CA-4444-9E0A-4D0091A89A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9972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FD8CB-491E-4C08-A369-F320A41651CE}" type="datetimeFigureOut">
              <a:rPr lang="ru-RU" smtClean="0"/>
              <a:t>20.04.2018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DBD31-E4CA-4444-9E0A-4D0091A89A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0836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6FD8CB-491E-4C08-A369-F320A41651CE}" type="datetimeFigureOut">
              <a:rPr lang="ru-RU" smtClean="0"/>
              <a:t>20.04.2018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C7DBD31-E4CA-4444-9E0A-4D0091A89A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4055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13" Type="http://schemas.openxmlformats.org/officeDocument/2006/relationships/image" Target="../media/image12.jpg"/><Relationship Id="rId18" Type="http://schemas.openxmlformats.org/officeDocument/2006/relationships/image" Target="../media/image17.jp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12" Type="http://schemas.openxmlformats.org/officeDocument/2006/relationships/image" Target="../media/image11.jpg"/><Relationship Id="rId17" Type="http://schemas.openxmlformats.org/officeDocument/2006/relationships/image" Target="../media/image16.jpg"/><Relationship Id="rId2" Type="http://schemas.openxmlformats.org/officeDocument/2006/relationships/image" Target="../media/image1.jpg"/><Relationship Id="rId16" Type="http://schemas.openxmlformats.org/officeDocument/2006/relationships/image" Target="../media/image15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11" Type="http://schemas.openxmlformats.org/officeDocument/2006/relationships/image" Target="../media/image10.jpg"/><Relationship Id="rId5" Type="http://schemas.openxmlformats.org/officeDocument/2006/relationships/image" Target="../media/image4.jpg"/><Relationship Id="rId15" Type="http://schemas.openxmlformats.org/officeDocument/2006/relationships/image" Target="../media/image14.jpg"/><Relationship Id="rId10" Type="http://schemas.openxmlformats.org/officeDocument/2006/relationships/image" Target="../media/image9.jpg"/><Relationship Id="rId4" Type="http://schemas.openxmlformats.org/officeDocument/2006/relationships/image" Target="../media/image3.jpg"/><Relationship Id="rId9" Type="http://schemas.openxmlformats.org/officeDocument/2006/relationships/image" Target="../media/image8.jpg"/><Relationship Id="rId14" Type="http://schemas.openxmlformats.org/officeDocument/2006/relationships/image" Target="../media/image1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18237" y="2227488"/>
            <a:ext cx="7766936" cy="1646302"/>
          </a:xfrm>
        </p:spPr>
        <p:txBody>
          <a:bodyPr/>
          <a:lstStyle/>
          <a:p>
            <a:pPr algn="ctr"/>
            <a:r>
              <a:rPr lang="ru-RU" dirty="0" smtClean="0"/>
              <a:t>Мой профессиональный выбор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507066" y="4050833"/>
            <a:ext cx="9085723" cy="252809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1" y="4502699"/>
            <a:ext cx="2354802" cy="235480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1022" y="3060287"/>
            <a:ext cx="1835558" cy="153099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1470" y="5438118"/>
            <a:ext cx="1696337" cy="141938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8110" y="3778908"/>
            <a:ext cx="1370851" cy="171185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555" y="2351314"/>
            <a:ext cx="2389148" cy="215138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4733" y="1947875"/>
            <a:ext cx="1434228" cy="183062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3711" y="4180784"/>
            <a:ext cx="1499059" cy="128314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0114" y="4869203"/>
            <a:ext cx="1835351" cy="1988298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9119" y="4593536"/>
            <a:ext cx="1827461" cy="2261709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1340" y="5433165"/>
            <a:ext cx="1280837" cy="1425156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2005" y="4019746"/>
            <a:ext cx="1966287" cy="1432543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8405" y="-27653"/>
            <a:ext cx="1994902" cy="202174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2177" y="5433165"/>
            <a:ext cx="1176784" cy="1424833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8998" y="5463928"/>
            <a:ext cx="2148104" cy="139357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2390" y="1829065"/>
            <a:ext cx="1481622" cy="2386791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842" y="4272213"/>
            <a:ext cx="1498964" cy="1211163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2042556" cy="2350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3307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Где можно получить образование</a:t>
            </a:r>
            <a:r>
              <a:rPr lang="en-US" dirty="0" smtClean="0"/>
              <a:t>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chemeClr val="tx1">
                    <a:lumMod val="75000"/>
                  </a:schemeClr>
                </a:solidFill>
              </a:rPr>
              <a:t> «</a:t>
            </a:r>
            <a:r>
              <a:rPr lang="ru-RU" sz="3200" b="1" dirty="0">
                <a:solidFill>
                  <a:schemeClr val="tx1">
                    <a:lumMod val="75000"/>
                  </a:schemeClr>
                </a:solidFill>
              </a:rPr>
              <a:t>Российский государственный</a:t>
            </a:r>
            <a:r>
              <a:rPr lang="ru-RU" sz="3200" dirty="0">
                <a:solidFill>
                  <a:schemeClr val="tx1">
                    <a:lumMod val="75000"/>
                  </a:schemeClr>
                </a:solidFill>
              </a:rPr>
              <a:t> </a:t>
            </a:r>
            <a:br>
              <a:rPr lang="ru-RU" sz="3200" dirty="0">
                <a:solidFill>
                  <a:schemeClr val="tx1">
                    <a:lumMod val="75000"/>
                  </a:schemeClr>
                </a:solidFill>
              </a:rPr>
            </a:br>
            <a:r>
              <a:rPr lang="ru-RU" sz="3200" b="1" dirty="0">
                <a:solidFill>
                  <a:schemeClr val="tx1">
                    <a:lumMod val="75000"/>
                  </a:schemeClr>
                </a:solidFill>
              </a:rPr>
              <a:t>университет правосудия</a:t>
            </a:r>
            <a:r>
              <a:rPr lang="ru-RU" sz="3200" dirty="0">
                <a:solidFill>
                  <a:schemeClr val="tx1">
                    <a:lumMod val="75000"/>
                  </a:schemeClr>
                </a:solidFill>
              </a:rPr>
              <a:t>», </a:t>
            </a:r>
            <a:r>
              <a:rPr lang="ru-RU" sz="3200" dirty="0" err="1">
                <a:solidFill>
                  <a:schemeClr val="tx1">
                    <a:lumMod val="75000"/>
                  </a:schemeClr>
                </a:solidFill>
              </a:rPr>
              <a:t>г.</a:t>
            </a:r>
            <a:r>
              <a:rPr lang="ru-RU" sz="3200" b="1" dirty="0" err="1">
                <a:solidFill>
                  <a:schemeClr val="tx1">
                    <a:lumMod val="75000"/>
                  </a:schemeClr>
                </a:solidFill>
              </a:rPr>
              <a:t>Нижний</a:t>
            </a:r>
            <a:r>
              <a:rPr lang="ru-RU" sz="3200" b="1" dirty="0">
                <a:solidFill>
                  <a:schemeClr val="tx1">
                    <a:lumMod val="75000"/>
                  </a:schemeClr>
                </a:solidFill>
              </a:rPr>
              <a:t> Новгород</a:t>
            </a:r>
            <a:r>
              <a:rPr lang="ru-RU" sz="3200" dirty="0">
                <a:solidFill>
                  <a:schemeClr val="tx1">
                    <a:lumMod val="75000"/>
                  </a:schemeClr>
                </a:solidFill>
              </a:rPr>
              <a:t> - высшее юридическое </a:t>
            </a:r>
            <a:br>
              <a:rPr lang="ru-RU" sz="3200" dirty="0">
                <a:solidFill>
                  <a:schemeClr val="tx1">
                    <a:lumMod val="75000"/>
                  </a:schemeClr>
                </a:solidFill>
              </a:rPr>
            </a:br>
            <a:r>
              <a:rPr lang="ru-RU" sz="3200" dirty="0">
                <a:solidFill>
                  <a:schemeClr val="tx1">
                    <a:lumMod val="75000"/>
                  </a:schemeClr>
                </a:solidFill>
              </a:rPr>
              <a:t>образование в Нижнем Новгороде, очная/заочная формы обучения, а также </a:t>
            </a:r>
            <a:br>
              <a:rPr lang="ru-RU" sz="3200" dirty="0">
                <a:solidFill>
                  <a:schemeClr val="tx1">
                    <a:lumMod val="75000"/>
                  </a:schemeClr>
                </a:solidFill>
              </a:rPr>
            </a:br>
            <a:r>
              <a:rPr lang="ru-RU" sz="3200" dirty="0">
                <a:solidFill>
                  <a:schemeClr val="tx1">
                    <a:lumMod val="75000"/>
                  </a:schemeClr>
                </a:solidFill>
              </a:rPr>
              <a:t>юридический колледж после 9 и 11 классов.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8489" y="-1"/>
            <a:ext cx="2033511" cy="203351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8489" y="4824489"/>
            <a:ext cx="2033512" cy="203351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8489" y="2033511"/>
            <a:ext cx="2033511" cy="2790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5574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dirty="0" smtClean="0"/>
              <a:t>Конец</a:t>
            </a:r>
            <a:endParaRPr lang="ru-RU" sz="9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8698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490847"/>
            <a:ext cx="8596668" cy="1320800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75000"/>
                  </a:schemeClr>
                </a:solidFill>
              </a:rPr>
              <a:t>Выявление проблемы.</a:t>
            </a:r>
            <a:endParaRPr lang="ru-RU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>
                    <a:lumMod val="75000"/>
                  </a:schemeClr>
                </a:solidFill>
              </a:rPr>
              <a:t>Для человека стоящего на пороге взросления вопросы профессионального самоопределения и жизненной перспективы первостепенны. Ведь от того насколько правильно выбрана будущая специальность зависит вся последующая жизнь.</a:t>
            </a:r>
            <a:endParaRPr lang="ru-RU" sz="3200" dirty="0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0265" y="4102716"/>
            <a:ext cx="2501735" cy="2755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2536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Осознание проблемной области.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61860" y="3697214"/>
            <a:ext cx="4227616" cy="4037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Проблемное поле</a:t>
            </a:r>
            <a:endParaRPr lang="ru-RU" sz="28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77240" y="1453531"/>
            <a:ext cx="2933299" cy="16358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Разработка </a:t>
            </a:r>
            <a:r>
              <a:rPr lang="ru-RU" dirty="0" err="1" smtClean="0"/>
              <a:t>алгаритма</a:t>
            </a:r>
            <a:r>
              <a:rPr lang="ru-RU" dirty="0" smtClean="0"/>
              <a:t> выбора профессии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77334" y="4900611"/>
            <a:ext cx="2933205" cy="16358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Выбор профессии</a:t>
            </a: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709463" y="1453531"/>
            <a:ext cx="2933299" cy="16358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Определение дальнейшей профессиональной карьеры</a:t>
            </a:r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709463" y="4900611"/>
            <a:ext cx="2909642" cy="16358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Ознакомление с существующими профессиями и их характеристиками</a:t>
            </a:r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1033153" y="3241964"/>
            <a:ext cx="1603169" cy="3681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1033153" y="4203866"/>
            <a:ext cx="1603169" cy="5225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Объект 1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22" name="Прямая со стрелкой 21"/>
          <p:cNvCxnSpPr/>
          <p:nvPr/>
        </p:nvCxnSpPr>
        <p:spPr>
          <a:xfrm flipH="1">
            <a:off x="7517081" y="3241964"/>
            <a:ext cx="1756921" cy="3681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 flipV="1">
            <a:off x="7481455" y="4203866"/>
            <a:ext cx="1792547" cy="5225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49797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1" grpId="0" animBg="1"/>
      <p:bldP spid="12" grpId="0" animBg="1"/>
      <p:bldP spid="13" grpId="0" animBg="1"/>
      <p:bldP spid="2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Выявление конкретной потребности.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>
                    <a:lumMod val="75000"/>
                  </a:schemeClr>
                </a:solidFill>
              </a:rPr>
              <a:t>Изучить свои интересы и склонности.</a:t>
            </a:r>
          </a:p>
          <a:p>
            <a:r>
              <a:rPr lang="ru-RU" sz="3200" dirty="0" smtClean="0">
                <a:solidFill>
                  <a:schemeClr val="tx1">
                    <a:lumMod val="75000"/>
                  </a:schemeClr>
                </a:solidFill>
              </a:rPr>
              <a:t>Выявить уровень знаний, уровень здоровья и соотнести их с требованиями к выбранной профессии.</a:t>
            </a:r>
          </a:p>
          <a:p>
            <a:r>
              <a:rPr lang="ru-RU" sz="3200" dirty="0" smtClean="0">
                <a:solidFill>
                  <a:schemeClr val="tx1">
                    <a:lumMod val="75000"/>
                  </a:schemeClr>
                </a:solidFill>
              </a:rPr>
              <a:t>Изучить и принять во внимание все профессии, изучить рынок труда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3207" y="4762005"/>
            <a:ext cx="3248793" cy="209599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3466" y="1211283"/>
            <a:ext cx="3248533" cy="355072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3208" y="0"/>
            <a:ext cx="3248792" cy="1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5266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Определение конкретной задачи и её формулировка.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>
                    <a:lumMod val="75000"/>
                  </a:schemeClr>
                </a:solidFill>
              </a:rPr>
              <a:t>Найти профессию подходящую по всем критериям ( здоровье, рост, интересы, … )</a:t>
            </a:r>
          </a:p>
          <a:p>
            <a:r>
              <a:rPr lang="ru-RU" sz="3600" dirty="0" smtClean="0">
                <a:solidFill>
                  <a:schemeClr val="tx1">
                    <a:lumMod val="75000"/>
                  </a:schemeClr>
                </a:solidFill>
              </a:rPr>
              <a:t>Выбрать будущую профессию.</a:t>
            </a:r>
            <a:endParaRPr lang="ru-RU" sz="3600" dirty="0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7139" y="4458234"/>
            <a:ext cx="2608610" cy="239976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7139" y="2160589"/>
            <a:ext cx="2584861" cy="229764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7139" y="-38879"/>
            <a:ext cx="2596736" cy="2199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9010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Выявление основных параметров.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>
                    <a:lumMod val="75000"/>
                  </a:schemeClr>
                </a:solidFill>
              </a:rPr>
              <a:t>Профессия должна удовлетворять личностным и </a:t>
            </a:r>
            <a:r>
              <a:rPr lang="ru-RU" sz="2800" dirty="0" err="1" smtClean="0">
                <a:solidFill>
                  <a:schemeClr val="tx1">
                    <a:lumMod val="75000"/>
                  </a:schemeClr>
                </a:solidFill>
              </a:rPr>
              <a:t>психофизеологическим</a:t>
            </a:r>
            <a:r>
              <a:rPr lang="ru-RU" sz="2800" dirty="0" smtClean="0">
                <a:solidFill>
                  <a:schemeClr val="tx1">
                    <a:lumMod val="75000"/>
                  </a:schemeClr>
                </a:solidFill>
              </a:rPr>
              <a:t> характеристикам.</a:t>
            </a:r>
          </a:p>
          <a:p>
            <a:r>
              <a:rPr lang="ru-RU" sz="2800" dirty="0" smtClean="0">
                <a:solidFill>
                  <a:schemeClr val="tx1">
                    <a:lumMod val="75000"/>
                  </a:schemeClr>
                </a:solidFill>
              </a:rPr>
              <a:t>Доступность обучения профессии.</a:t>
            </a:r>
          </a:p>
          <a:p>
            <a:r>
              <a:rPr lang="ru-RU" sz="2800" dirty="0" smtClean="0">
                <a:solidFill>
                  <a:schemeClr val="tx1">
                    <a:lumMod val="75000"/>
                  </a:schemeClr>
                </a:solidFill>
              </a:rPr>
              <a:t>Материальные затраты на обучение должны соответствовать финансовым возможностям семьи.</a:t>
            </a:r>
          </a:p>
          <a:p>
            <a:r>
              <a:rPr lang="ru-RU" sz="2800" dirty="0" smtClean="0">
                <a:solidFill>
                  <a:schemeClr val="tx1">
                    <a:lumMod val="75000"/>
                  </a:schemeClr>
                </a:solidFill>
              </a:rPr>
              <a:t>Востребованность профессии на рынке труда.</a:t>
            </a:r>
            <a:endParaRPr lang="ru-RU" sz="2800" dirty="0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4525" y="4376842"/>
            <a:ext cx="2715134" cy="248115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4525" y="2375065"/>
            <a:ext cx="2657475" cy="200177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4524" y="-1"/>
            <a:ext cx="2657475" cy="2375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1922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Источники информации о выборе профессий.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>
                    <a:lumMod val="75000"/>
                  </a:schemeClr>
                </a:solidFill>
              </a:rPr>
              <a:t>Учителя</a:t>
            </a:r>
          </a:p>
          <a:p>
            <a:r>
              <a:rPr lang="ru-RU" sz="3600" dirty="0" smtClean="0">
                <a:solidFill>
                  <a:schemeClr val="tx1">
                    <a:lumMod val="75000"/>
                  </a:schemeClr>
                </a:solidFill>
              </a:rPr>
              <a:t>Родители</a:t>
            </a:r>
          </a:p>
          <a:p>
            <a:r>
              <a:rPr lang="ru-RU" sz="3600" dirty="0" smtClean="0">
                <a:solidFill>
                  <a:schemeClr val="tx1">
                    <a:lumMod val="75000"/>
                  </a:schemeClr>
                </a:solidFill>
              </a:rPr>
              <a:t>Литература</a:t>
            </a:r>
          </a:p>
          <a:p>
            <a:r>
              <a:rPr lang="ru-RU" sz="3600" dirty="0" smtClean="0">
                <a:solidFill>
                  <a:schemeClr val="tx1">
                    <a:lumMod val="75000"/>
                  </a:schemeClr>
                </a:solidFill>
              </a:rPr>
              <a:t>Интернет</a:t>
            </a:r>
          </a:p>
          <a:p>
            <a:r>
              <a:rPr lang="ru-RU" sz="3600" dirty="0">
                <a:solidFill>
                  <a:schemeClr val="tx1">
                    <a:lumMod val="75000"/>
                  </a:schemeClr>
                </a:solidFill>
              </a:rPr>
              <a:t>Ж</a:t>
            </a:r>
            <a:r>
              <a:rPr lang="ru-RU" sz="3600" dirty="0" smtClean="0">
                <a:solidFill>
                  <a:schemeClr val="tx1">
                    <a:lumMod val="75000"/>
                  </a:schemeClr>
                </a:solidFill>
              </a:rPr>
              <a:t>урналы</a:t>
            </a:r>
            <a:endParaRPr lang="ru-RU" sz="3600" dirty="0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2119" y="-1"/>
            <a:ext cx="3249881" cy="238260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2119" y="2382839"/>
            <a:ext cx="3249883" cy="212248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2119" y="4505325"/>
            <a:ext cx="3249882" cy="2352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0278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Мой профессиональный выбор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chemeClr val="tx1">
                    <a:lumMod val="75000"/>
                  </a:schemeClr>
                </a:solidFill>
              </a:rPr>
              <a:t>Моим профессиональным выбором является работа судьи. Я решила стать судьёй потому что я считаю эту профессию очень нужной и важной для общества. Судьи во все времена пользовались особым статусом уважением и </a:t>
            </a:r>
            <a:r>
              <a:rPr lang="ru-RU" sz="2400" dirty="0" err="1" smtClean="0">
                <a:solidFill>
                  <a:schemeClr val="tx1">
                    <a:lumMod val="75000"/>
                  </a:schemeClr>
                </a:solidFill>
              </a:rPr>
              <a:t>неприкосаемостью</a:t>
            </a:r>
            <a:r>
              <a:rPr lang="ru-RU" sz="2400" dirty="0" smtClean="0">
                <a:solidFill>
                  <a:schemeClr val="tx1">
                    <a:lumMod val="75000"/>
                  </a:schemeClr>
                </a:solidFill>
              </a:rPr>
              <a:t>.</a:t>
            </a:r>
            <a:r>
              <a:rPr lang="ru-RU" sz="2400" dirty="0">
                <a:solidFill>
                  <a:schemeClr val="tx1">
                    <a:lumMod val="75000"/>
                  </a:schemeClr>
                </a:solidFill>
              </a:rPr>
              <a:t> Существует шутка, что даже общество, состоящее из двух человек, рано или поздно станет нуждаться в судебной власти. А что уж говорить о целом государстве, где правосудие призвано быть гарантом законности и </a:t>
            </a:r>
            <a:r>
              <a:rPr lang="ru-RU" sz="2400" dirty="0" smtClean="0">
                <a:solidFill>
                  <a:schemeClr val="tx1">
                    <a:lumMod val="75000"/>
                  </a:schemeClr>
                </a:solidFill>
              </a:rPr>
              <a:t>справедливости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8384" y="0"/>
            <a:ext cx="2703616" cy="18983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8385" y="1898352"/>
            <a:ext cx="2703615" cy="296892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8385" y="4832898"/>
            <a:ext cx="2703616" cy="2025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6428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Чем должен обладать судья.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1">
                    <a:lumMod val="75000"/>
                  </a:schemeClr>
                </a:solidFill>
              </a:rPr>
              <a:t>стрессоустойчивость;</a:t>
            </a:r>
          </a:p>
          <a:p>
            <a:r>
              <a:rPr lang="ru-RU" dirty="0" smtClean="0">
                <a:solidFill>
                  <a:schemeClr val="tx1">
                    <a:lumMod val="75000"/>
                  </a:schemeClr>
                </a:solidFill>
              </a:rPr>
              <a:t>развитое логическое мышление;</a:t>
            </a:r>
          </a:p>
          <a:p>
            <a:r>
              <a:rPr lang="ru-RU" dirty="0" smtClean="0">
                <a:solidFill>
                  <a:schemeClr val="tx1">
                    <a:lumMod val="75000"/>
                  </a:schemeClr>
                </a:solidFill>
              </a:rPr>
              <a:t>хорошая долговременная память;</a:t>
            </a:r>
          </a:p>
          <a:p>
            <a:r>
              <a:rPr lang="ru-RU" dirty="0" smtClean="0">
                <a:solidFill>
                  <a:schemeClr val="tx1">
                    <a:lumMod val="75000"/>
                  </a:schemeClr>
                </a:solidFill>
              </a:rPr>
              <a:t>повышенная внимательность;</a:t>
            </a:r>
          </a:p>
          <a:p>
            <a:r>
              <a:rPr lang="ru-RU" dirty="0" smtClean="0">
                <a:solidFill>
                  <a:schemeClr val="tx1">
                    <a:lumMod val="75000"/>
                  </a:schemeClr>
                </a:solidFill>
              </a:rPr>
              <a:t>ответственность;</a:t>
            </a:r>
          </a:p>
          <a:p>
            <a:r>
              <a:rPr lang="ru-RU" dirty="0" smtClean="0">
                <a:solidFill>
                  <a:schemeClr val="tx1">
                    <a:lumMod val="75000"/>
                  </a:schemeClr>
                </a:solidFill>
              </a:rPr>
              <a:t>самостоятельность;</a:t>
            </a:r>
          </a:p>
          <a:p>
            <a:r>
              <a:rPr lang="ru-RU" dirty="0" smtClean="0">
                <a:solidFill>
                  <a:schemeClr val="tx1">
                    <a:lumMod val="75000"/>
                  </a:schemeClr>
                </a:solidFill>
              </a:rPr>
              <a:t>независимость;</a:t>
            </a:r>
          </a:p>
          <a:p>
            <a:r>
              <a:rPr lang="ru-RU" dirty="0" smtClean="0">
                <a:solidFill>
                  <a:schemeClr val="tx1">
                    <a:lumMod val="75000"/>
                  </a:schemeClr>
                </a:solidFill>
              </a:rPr>
              <a:t>способность переключать внимание;</a:t>
            </a:r>
          </a:p>
          <a:p>
            <a:r>
              <a:rPr lang="ru-RU" dirty="0" smtClean="0">
                <a:solidFill>
                  <a:schemeClr val="tx1">
                    <a:lumMod val="75000"/>
                  </a:schemeClr>
                </a:solidFill>
              </a:rPr>
              <a:t>хладнокровность;</a:t>
            </a:r>
          </a:p>
          <a:p>
            <a:r>
              <a:rPr lang="ru-RU" dirty="0" smtClean="0">
                <a:solidFill>
                  <a:schemeClr val="tx1">
                    <a:lumMod val="75000"/>
                  </a:schemeClr>
                </a:solidFill>
              </a:rPr>
              <a:t>четкая дикция;</a:t>
            </a:r>
          </a:p>
          <a:p>
            <a:r>
              <a:rPr lang="ru-RU" dirty="0" smtClean="0">
                <a:solidFill>
                  <a:schemeClr val="tx1">
                    <a:lumMod val="75000"/>
                  </a:schemeClr>
                </a:solidFill>
              </a:rPr>
              <a:t>развитая интуиция;</a:t>
            </a:r>
            <a:br>
              <a:rPr lang="ru-RU" dirty="0" smtClean="0">
                <a:solidFill>
                  <a:schemeClr val="tx1">
                    <a:lumMod val="75000"/>
                  </a:schemeClr>
                </a:solidFill>
              </a:rPr>
            </a:br>
            <a:endParaRPr lang="ru-RU" dirty="0" smtClean="0">
              <a:solidFill>
                <a:schemeClr val="tx1">
                  <a:lumMod val="7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1" y="0"/>
            <a:ext cx="3962400" cy="263679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1" y="4356911"/>
            <a:ext cx="3962399" cy="250108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1" y="2636797"/>
            <a:ext cx="3962399" cy="1720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7584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Аспект">
  <a:themeElements>
    <a:clrScheme name="Другая 2">
      <a:dk1>
        <a:srgbClr val="64AA93"/>
      </a:dk1>
      <a:lt1>
        <a:srgbClr val="CDEDED"/>
      </a:lt1>
      <a:dk2>
        <a:srgbClr val="82D2D4"/>
      </a:dk2>
      <a:lt2>
        <a:srgbClr val="E9F8DF"/>
      </a:lt2>
      <a:accent1>
        <a:srgbClr val="32BE9D"/>
      </a:accent1>
      <a:accent2>
        <a:srgbClr val="14A7AE"/>
      </a:accent2>
      <a:accent3>
        <a:srgbClr val="4EA5B6"/>
      </a:accent3>
      <a:accent4>
        <a:srgbClr val="09F7BE"/>
      </a:accent4>
      <a:accent5>
        <a:srgbClr val="32AC86"/>
      </a:accent5>
      <a:accent6>
        <a:srgbClr val="4C9A6C"/>
      </a:accent6>
      <a:hlink>
        <a:srgbClr val="99CA3C"/>
      </a:hlink>
      <a:folHlink>
        <a:srgbClr val="6E91A0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219</TotalTime>
  <Words>246</Words>
  <Application>Microsoft Office PowerPoint</Application>
  <PresentationFormat>Широкоэкранный</PresentationFormat>
  <Paragraphs>44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Trebuchet MS</vt:lpstr>
      <vt:lpstr>Wingdings 3</vt:lpstr>
      <vt:lpstr>Аспект</vt:lpstr>
      <vt:lpstr>Мой профессиональный выбор</vt:lpstr>
      <vt:lpstr>Выявление проблемы.</vt:lpstr>
      <vt:lpstr> Осознание проблемной области.</vt:lpstr>
      <vt:lpstr>Выявление конкретной потребности.</vt:lpstr>
      <vt:lpstr> Определение конкретной задачи и её формулировка.</vt:lpstr>
      <vt:lpstr> Выявление основных параметров.</vt:lpstr>
      <vt:lpstr> Источники информации о выборе профессий.</vt:lpstr>
      <vt:lpstr>Мой профессиональный выбор </vt:lpstr>
      <vt:lpstr>Чем должен обладать судья.</vt:lpstr>
      <vt:lpstr>Где можно получить образование?</vt:lpstr>
      <vt:lpstr>Конец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профессиональный выбор</dc:title>
  <dc:creator>Пользователь</dc:creator>
  <cp:lastModifiedBy>Пользователь</cp:lastModifiedBy>
  <cp:revision>22</cp:revision>
  <dcterms:created xsi:type="dcterms:W3CDTF">2018-04-20T06:55:18Z</dcterms:created>
  <dcterms:modified xsi:type="dcterms:W3CDTF">2018-04-20T10:36:25Z</dcterms:modified>
</cp:coreProperties>
</file>