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8" r:id="rId3"/>
    <p:sldId id="259" r:id="rId4"/>
    <p:sldId id="260" r:id="rId5"/>
    <p:sldId id="263"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9974F9-7B05-4887-BD4C-69CAC336AEEA}" type="datetimeFigureOut">
              <a:rPr lang="ru-RU" smtClean="0"/>
              <a:t>03.07.2018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D6A83C-A342-47BC-9804-28EA717C9401}" type="slidenum">
              <a:rPr lang="ru-RU" smtClean="0"/>
              <a:t>‹#›</a:t>
            </a:fld>
            <a:endParaRPr lang="ru-RU"/>
          </a:p>
        </p:txBody>
      </p:sp>
    </p:spTree>
    <p:extLst>
      <p:ext uri="{BB962C8B-B14F-4D97-AF65-F5344CB8AC3E}">
        <p14:creationId xmlns:p14="http://schemas.microsoft.com/office/powerpoint/2010/main" val="16338448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4D6A83C-A342-47BC-9804-28EA717C9401}" type="slidenum">
              <a:rPr lang="ru-RU" smtClean="0"/>
              <a:t>2</a:t>
            </a:fld>
            <a:endParaRPr lang="ru-RU"/>
          </a:p>
        </p:txBody>
      </p:sp>
    </p:spTree>
    <p:extLst>
      <p:ext uri="{BB962C8B-B14F-4D97-AF65-F5344CB8AC3E}">
        <p14:creationId xmlns:p14="http://schemas.microsoft.com/office/powerpoint/2010/main" val="744019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B4C71EC6-210F-42DE-9C53-41977AD35B3D}" type="datetimeFigureOut">
              <a:rPr lang="ru-RU" smtClean="0"/>
              <a:t>03.07.2018</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B19B0651-EE4F-4900-A07F-96A6BFA9D0F0}"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03.07.2018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03.07.2018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03.07.2018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03.07.2018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03.07.2018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t>03.07.2018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t>03.07.2018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03.07.2018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03.07.2018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03.07.2018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4C71EC6-210F-42DE-9C53-41977AD35B3D}" type="datetimeFigureOut">
              <a:rPr lang="ru-RU" smtClean="0"/>
              <a:t>03.07.2018</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gif"/><Relationship Id="rId5" Type="http://schemas.openxmlformats.org/officeDocument/2006/relationships/image" Target="../media/image5.gif"/><Relationship Id="rId4" Type="http://schemas.openxmlformats.org/officeDocument/2006/relationships/image" Target="../media/image4.gif"/></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57225"/>
            <a:ext cx="7772400" cy="827559"/>
          </a:xfrm>
        </p:spPr>
        <p:txBody>
          <a:bodyPr/>
          <a:lstStyle/>
          <a:p>
            <a:r>
              <a:rPr lang="en-US" dirty="0" smtClean="0"/>
              <a:t>ŐSTERREICH</a:t>
            </a:r>
            <a:endParaRPr lang="ru-RU" dirty="0"/>
          </a:p>
        </p:txBody>
      </p:sp>
      <p:sp>
        <p:nvSpPr>
          <p:cNvPr id="3" name="Подзаголовок 2"/>
          <p:cNvSpPr>
            <a:spLocks noGrp="1"/>
          </p:cNvSpPr>
          <p:nvPr>
            <p:ph type="subTitle" idx="1"/>
          </p:nvPr>
        </p:nvSpPr>
        <p:spPr>
          <a:xfrm>
            <a:off x="6660232" y="4941168"/>
            <a:ext cx="2376264" cy="1656184"/>
          </a:xfrm>
        </p:spPr>
        <p:txBody>
          <a:bodyPr>
            <a:normAutofit/>
          </a:bodyPr>
          <a:lstStyle/>
          <a:p>
            <a:r>
              <a:rPr lang="en-US" sz="1800" dirty="0" smtClean="0">
                <a:solidFill>
                  <a:schemeClr val="tx1"/>
                </a:solidFill>
                <a:latin typeface="Times New Roman" pitchFamily="18" charset="0"/>
                <a:cs typeface="Times New Roman" pitchFamily="18" charset="0"/>
              </a:rPr>
              <a:t>Des </a:t>
            </a:r>
            <a:r>
              <a:rPr lang="en-US" sz="1800" dirty="0" err="1" smtClean="0">
                <a:solidFill>
                  <a:schemeClr val="tx1"/>
                </a:solidFill>
                <a:latin typeface="Times New Roman" pitchFamily="18" charset="0"/>
                <a:cs typeface="Times New Roman" pitchFamily="18" charset="0"/>
              </a:rPr>
              <a:t>Schülers</a:t>
            </a:r>
            <a:endParaRPr lang="en-US" sz="1800" dirty="0" smtClean="0">
              <a:solidFill>
                <a:schemeClr val="tx1"/>
              </a:solidFill>
              <a:latin typeface="Times New Roman" pitchFamily="18" charset="0"/>
              <a:cs typeface="Times New Roman" pitchFamily="18" charset="0"/>
            </a:endParaRPr>
          </a:p>
          <a:p>
            <a:r>
              <a:rPr lang="en-US" sz="1800" dirty="0" smtClean="0">
                <a:solidFill>
                  <a:schemeClr val="tx1"/>
                </a:solidFill>
                <a:latin typeface="Times New Roman" pitchFamily="18" charset="0"/>
                <a:cs typeface="Times New Roman" pitchFamily="18" charset="0"/>
              </a:rPr>
              <a:t>Der </a:t>
            </a:r>
            <a:r>
              <a:rPr lang="en-US" sz="1800" dirty="0" err="1" smtClean="0">
                <a:solidFill>
                  <a:schemeClr val="tx1"/>
                </a:solidFill>
                <a:latin typeface="Times New Roman" pitchFamily="18" charset="0"/>
                <a:cs typeface="Times New Roman" pitchFamily="18" charset="0"/>
              </a:rPr>
              <a:t>Klasse</a:t>
            </a:r>
            <a:r>
              <a:rPr lang="en-US" sz="1800" dirty="0" smtClean="0">
                <a:solidFill>
                  <a:schemeClr val="tx1"/>
                </a:solidFill>
                <a:latin typeface="Times New Roman" pitchFamily="18" charset="0"/>
                <a:cs typeface="Times New Roman" pitchFamily="18" charset="0"/>
              </a:rPr>
              <a:t> 9</a:t>
            </a:r>
          </a:p>
          <a:p>
            <a:r>
              <a:rPr lang="en-US" sz="1800" dirty="0" err="1" smtClean="0">
                <a:solidFill>
                  <a:schemeClr val="tx1"/>
                </a:solidFill>
                <a:latin typeface="Times New Roman" pitchFamily="18" charset="0"/>
                <a:cs typeface="Times New Roman" pitchFamily="18" charset="0"/>
              </a:rPr>
              <a:t>Manannikov</a:t>
            </a:r>
            <a:r>
              <a:rPr lang="en-US" sz="1800" dirty="0" smtClean="0">
                <a:solidFill>
                  <a:schemeClr val="tx1"/>
                </a:solidFill>
                <a:latin typeface="Times New Roman" pitchFamily="18" charset="0"/>
                <a:cs typeface="Times New Roman" pitchFamily="18" charset="0"/>
              </a:rPr>
              <a:t> Andrej</a:t>
            </a:r>
            <a:endParaRPr lang="en-US" sz="1800" dirty="0" smtClean="0">
              <a:solidFill>
                <a:schemeClr val="tx1"/>
              </a:solidFill>
              <a:latin typeface="Times New Roman" pitchFamily="18" charset="0"/>
              <a:cs typeface="Times New Roman" pitchFamily="18" charset="0"/>
            </a:endParaRPr>
          </a:p>
          <a:p>
            <a:r>
              <a:rPr lang="en-US" sz="1800" dirty="0" smtClean="0">
                <a:solidFill>
                  <a:schemeClr val="tx1"/>
                </a:solidFill>
                <a:latin typeface="Times New Roman" pitchFamily="18" charset="0"/>
                <a:cs typeface="Times New Roman" pitchFamily="18" charset="0"/>
              </a:rPr>
              <a:t>2018</a:t>
            </a:r>
            <a:endParaRPr lang="ru-RU" sz="1800" dirty="0">
              <a:solidFill>
                <a:schemeClr val="tx1"/>
              </a:solidFill>
              <a:latin typeface="Times New Roman" pitchFamily="18" charset="0"/>
              <a:cs typeface="Times New Roman" pitchFamily="18" charset="0"/>
            </a:endParaRPr>
          </a:p>
        </p:txBody>
      </p:sp>
      <p:pic>
        <p:nvPicPr>
          <p:cNvPr id="4" name="Рисунок 3" descr="&amp;Acy;&amp;vcy;&amp;scy;&amp;tcy;&amp;rcy;&amp;icy;&amp;yacy;, &amp;Acy;&amp;vcy;&amp;scy;&amp;tcy;&amp;rcy;&amp;icy;&amp;yacy; &amp;fcy;&amp;ocy;&amp;tcy;&amp;ocy;"/>
          <p:cNvPicPr/>
          <p:nvPr/>
        </p:nvPicPr>
        <p:blipFill>
          <a:blip r:embed="rId2">
            <a:extLst>
              <a:ext uri="{28A0092B-C50C-407E-A947-70E740481C1C}">
                <a14:useLocalDpi xmlns:a14="http://schemas.microsoft.com/office/drawing/2010/main" val="0"/>
              </a:ext>
            </a:extLst>
          </a:blip>
          <a:srcRect/>
          <a:stretch>
            <a:fillRect/>
          </a:stretch>
        </p:blipFill>
        <p:spPr bwMode="auto">
          <a:xfrm>
            <a:off x="755577" y="1700808"/>
            <a:ext cx="4680520" cy="4680520"/>
          </a:xfrm>
          <a:prstGeom prst="rect">
            <a:avLst/>
          </a:prstGeom>
          <a:noFill/>
          <a:ln>
            <a:noFill/>
          </a:ln>
        </p:spPr>
      </p:pic>
      <p:sp>
        <p:nvSpPr>
          <p:cNvPr id="8" name="Прямоугольник 7"/>
          <p:cNvSpPr/>
          <p:nvPr/>
        </p:nvSpPr>
        <p:spPr>
          <a:xfrm>
            <a:off x="5796136" y="1916832"/>
            <a:ext cx="2736304" cy="2308324"/>
          </a:xfrm>
          <a:prstGeom prst="rect">
            <a:avLst/>
          </a:prstGeom>
        </p:spPr>
        <p:txBody>
          <a:bodyPr wrap="square">
            <a:spAutoFit/>
          </a:bodyPr>
          <a:lstStyle/>
          <a:p>
            <a:r>
              <a:rPr lang="en-US" sz="1200" dirty="0" err="1" smtClean="0"/>
              <a:t>Hauptstadt</a:t>
            </a:r>
            <a:r>
              <a:rPr lang="en-US" sz="1200" dirty="0" smtClean="0"/>
              <a:t>: </a:t>
            </a:r>
            <a:r>
              <a:rPr lang="en-US" sz="1200" dirty="0" err="1" smtClean="0"/>
              <a:t>wien</a:t>
            </a:r>
            <a:endParaRPr lang="ru-RU" sz="1200" dirty="0"/>
          </a:p>
          <a:p>
            <a:r>
              <a:rPr lang="en-US" sz="1200" b="1" dirty="0" err="1" smtClean="0"/>
              <a:t>Fläche</a:t>
            </a:r>
            <a:r>
              <a:rPr lang="ru-RU" sz="1200" b="1" dirty="0" smtClean="0"/>
              <a:t>:</a:t>
            </a:r>
            <a:r>
              <a:rPr lang="ru-RU" sz="1200" dirty="0" smtClean="0"/>
              <a:t> </a:t>
            </a:r>
            <a:r>
              <a:rPr lang="ru-RU" sz="1200" dirty="0"/>
              <a:t>83 871 </a:t>
            </a:r>
            <a:r>
              <a:rPr lang="en-US" sz="1200" dirty="0" smtClean="0"/>
              <a:t>km</a:t>
            </a:r>
            <a:r>
              <a:rPr lang="ru-RU" sz="1200" dirty="0" smtClean="0"/>
              <a:t>ᶟ</a:t>
            </a:r>
            <a:endParaRPr lang="ru-RU" sz="1200" dirty="0"/>
          </a:p>
          <a:p>
            <a:r>
              <a:rPr lang="en-US" sz="1200" b="1" dirty="0" err="1" smtClean="0"/>
              <a:t>Bevölkerung</a:t>
            </a:r>
            <a:r>
              <a:rPr lang="ru-RU" sz="1200" b="1" dirty="0" smtClean="0"/>
              <a:t>: </a:t>
            </a:r>
            <a:r>
              <a:rPr lang="ru-RU" sz="1200" dirty="0"/>
              <a:t>8,37 </a:t>
            </a:r>
            <a:r>
              <a:rPr lang="en-US" sz="1200" dirty="0" smtClean="0"/>
              <a:t>Mio. </a:t>
            </a:r>
            <a:r>
              <a:rPr lang="en-US" sz="1200" dirty="0" err="1" smtClean="0"/>
              <a:t>Einwohner</a:t>
            </a:r>
            <a:r>
              <a:rPr lang="en-US" sz="1200" dirty="0" smtClean="0"/>
              <a:t>         </a:t>
            </a:r>
            <a:r>
              <a:rPr lang="ru-RU" sz="1200" dirty="0" smtClean="0"/>
              <a:t>(2010</a:t>
            </a:r>
            <a:r>
              <a:rPr lang="ru-RU" sz="1200" dirty="0"/>
              <a:t>) </a:t>
            </a:r>
          </a:p>
          <a:p>
            <a:r>
              <a:rPr lang="en-US" sz="1200" b="1" dirty="0" err="1" smtClean="0"/>
              <a:t>Sprache</a:t>
            </a:r>
            <a:r>
              <a:rPr lang="ru-RU" sz="1200" b="1" dirty="0" smtClean="0"/>
              <a:t>:</a:t>
            </a:r>
            <a:r>
              <a:rPr lang="ru-RU" sz="1200" dirty="0" smtClean="0"/>
              <a:t> </a:t>
            </a:r>
            <a:r>
              <a:rPr lang="en-US" sz="1200" dirty="0" smtClean="0"/>
              <a:t>Deutsch</a:t>
            </a:r>
          </a:p>
          <a:p>
            <a:r>
              <a:rPr lang="en-US" sz="1200" dirty="0" err="1" smtClean="0"/>
              <a:t>Nationalfeiertag</a:t>
            </a:r>
            <a:r>
              <a:rPr lang="en-US" sz="1200" dirty="0" smtClean="0"/>
              <a:t>: 26.Oktober</a:t>
            </a:r>
          </a:p>
          <a:p>
            <a:r>
              <a:rPr lang="en-US" sz="1200" dirty="0" err="1" smtClean="0"/>
              <a:t>Währung</a:t>
            </a:r>
            <a:r>
              <a:rPr lang="en-US" sz="1200" dirty="0" smtClean="0"/>
              <a:t>: </a:t>
            </a:r>
            <a:r>
              <a:rPr lang="en-US" sz="1200" dirty="0" err="1" smtClean="0"/>
              <a:t>Ősterreichischer</a:t>
            </a:r>
            <a:r>
              <a:rPr lang="en-US" sz="1200" dirty="0" smtClean="0"/>
              <a:t> Schilling=100 </a:t>
            </a:r>
            <a:r>
              <a:rPr lang="en-US" sz="1200" dirty="0" err="1" smtClean="0"/>
              <a:t>groschen</a:t>
            </a:r>
            <a:endParaRPr lang="en-US" sz="1200" dirty="0" smtClean="0"/>
          </a:p>
          <a:p>
            <a:r>
              <a:rPr lang="en-US" sz="1200" dirty="0" err="1" smtClean="0"/>
              <a:t>Staatsoberhaupt</a:t>
            </a:r>
            <a:r>
              <a:rPr lang="en-US" sz="1200" dirty="0" smtClean="0"/>
              <a:t>: </a:t>
            </a:r>
            <a:r>
              <a:rPr lang="en-US" sz="1200" dirty="0" err="1" smtClean="0"/>
              <a:t>Bundespräsident</a:t>
            </a:r>
            <a:r>
              <a:rPr lang="ru-RU" sz="1200" dirty="0" smtClean="0"/>
              <a:t> </a:t>
            </a:r>
            <a:endParaRPr lang="ru-RU" sz="1200" dirty="0"/>
          </a:p>
          <a:p>
            <a:r>
              <a:rPr lang="en-US" sz="1200" b="1" dirty="0" err="1" smtClean="0"/>
              <a:t>Regierungsform</a:t>
            </a:r>
            <a:r>
              <a:rPr lang="en-US" sz="1200" b="1" dirty="0" smtClean="0"/>
              <a:t>:  </a:t>
            </a:r>
            <a:r>
              <a:rPr lang="en-US" sz="1200" b="1" dirty="0" err="1" smtClean="0"/>
              <a:t>parlamentische</a:t>
            </a:r>
            <a:r>
              <a:rPr lang="en-US" sz="1200" b="1" dirty="0" smtClean="0"/>
              <a:t> </a:t>
            </a:r>
            <a:r>
              <a:rPr lang="en-US" sz="1200" b="1" dirty="0" err="1" smtClean="0"/>
              <a:t>Republik</a:t>
            </a:r>
            <a:endParaRPr lang="en-US" sz="1200" b="1" dirty="0" smtClean="0"/>
          </a:p>
          <a:p>
            <a:r>
              <a:rPr lang="en-US" sz="1200" b="1" dirty="0" err="1" smtClean="0"/>
              <a:t>Staatsfahne</a:t>
            </a:r>
            <a:r>
              <a:rPr lang="en-US" sz="1200" b="1" dirty="0" smtClean="0"/>
              <a:t>: rot-</a:t>
            </a:r>
            <a:r>
              <a:rPr lang="en-US" sz="1200" b="1" dirty="0" err="1" smtClean="0"/>
              <a:t>weiß</a:t>
            </a:r>
            <a:r>
              <a:rPr lang="en-US" sz="1200" b="1" dirty="0" smtClean="0"/>
              <a:t>-rot</a:t>
            </a:r>
            <a:endParaRPr lang="ru-RU" sz="1200" dirty="0"/>
          </a:p>
        </p:txBody>
      </p:sp>
    </p:spTree>
    <p:extLst>
      <p:ext uri="{BB962C8B-B14F-4D97-AF65-F5344CB8AC3E}">
        <p14:creationId xmlns:p14="http://schemas.microsoft.com/office/powerpoint/2010/main" val="2312241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l"/>
            <a:r>
              <a:rPr lang="de-DE" sz="1400" dirty="0" smtClean="0">
                <a:latin typeface="Times New Roman" pitchFamily="18" charset="0"/>
                <a:cs typeface="Times New Roman" pitchFamily="18" charset="0"/>
              </a:rPr>
              <a:t>Österreich ist ein Bundesrepublik und besteht aus </a:t>
            </a:r>
            <a:r>
              <a:rPr lang="de-DE" sz="1400" dirty="0">
                <a:latin typeface="Times New Roman" pitchFamily="18" charset="0"/>
                <a:cs typeface="Times New Roman" pitchFamily="18" charset="0"/>
              </a:rPr>
              <a:t>neun selbständigen </a:t>
            </a:r>
            <a:r>
              <a:rPr lang="de-DE" sz="1400" dirty="0" smtClean="0">
                <a:latin typeface="Times New Roman" pitchFamily="18" charset="0"/>
                <a:cs typeface="Times New Roman" pitchFamily="18" charset="0"/>
              </a:rPr>
              <a:t>Bundesländern (Wien, </a:t>
            </a:r>
            <a:r>
              <a:rPr lang="de-DE" sz="1400" dirty="0">
                <a:latin typeface="Times New Roman" pitchFamily="18" charset="0"/>
                <a:cs typeface="Times New Roman" pitchFamily="18" charset="0"/>
              </a:rPr>
              <a:t>B</a:t>
            </a:r>
            <a:r>
              <a:rPr lang="de-DE" sz="1400" dirty="0" smtClean="0">
                <a:latin typeface="Times New Roman" pitchFamily="18" charset="0"/>
                <a:cs typeface="Times New Roman" pitchFamily="18" charset="0"/>
              </a:rPr>
              <a:t>urgenland, Oberösterreich, Niederösterreich, </a:t>
            </a:r>
            <a:r>
              <a:rPr lang="de-DE" sz="1400" dirty="0" err="1" smtClean="0">
                <a:latin typeface="Times New Roman" pitchFamily="18" charset="0"/>
                <a:cs typeface="Times New Roman" pitchFamily="18" charset="0"/>
              </a:rPr>
              <a:t>steiermark</a:t>
            </a:r>
            <a:r>
              <a:rPr lang="de-DE" sz="1400" dirty="0" smtClean="0">
                <a:latin typeface="Times New Roman" pitchFamily="18" charset="0"/>
                <a:cs typeface="Times New Roman" pitchFamily="18" charset="0"/>
              </a:rPr>
              <a:t>, Tirol, Kärnten, Vorarlberg, Salzburg).</a:t>
            </a:r>
            <a:r>
              <a:rPr lang="ru-RU" sz="1400" dirty="0">
                <a:latin typeface="Times New Roman" pitchFamily="18" charset="0"/>
                <a:cs typeface="Times New Roman" pitchFamily="18" charset="0"/>
              </a:rPr>
              <a:t/>
            </a:r>
            <a:br>
              <a:rPr lang="ru-RU" sz="1400" dirty="0">
                <a:latin typeface="Times New Roman" pitchFamily="18" charset="0"/>
                <a:cs typeface="Times New Roman" pitchFamily="18" charset="0"/>
              </a:rPr>
            </a:br>
            <a:r>
              <a:rPr lang="de-DE" sz="1400" dirty="0" smtClean="0">
                <a:latin typeface="Times New Roman" pitchFamily="18" charset="0"/>
                <a:cs typeface="Times New Roman" pitchFamily="18" charset="0"/>
              </a:rPr>
              <a:t>Die </a:t>
            </a:r>
            <a:r>
              <a:rPr lang="de-DE" sz="1400" dirty="0">
                <a:latin typeface="Times New Roman" pitchFamily="18" charset="0"/>
                <a:cs typeface="Times New Roman" pitchFamily="18" charset="0"/>
              </a:rPr>
              <a:t>Republik  Österreich   liegt </a:t>
            </a:r>
            <a:r>
              <a:rPr lang="de-DE" sz="1400" dirty="0" smtClean="0">
                <a:latin typeface="Times New Roman" pitchFamily="18" charset="0"/>
                <a:cs typeface="Times New Roman" pitchFamily="18" charset="0"/>
              </a:rPr>
              <a:t> im südlichen  </a:t>
            </a:r>
            <a:r>
              <a:rPr lang="de-DE" sz="1400" dirty="0">
                <a:latin typeface="Times New Roman" pitchFamily="18" charset="0"/>
                <a:cs typeface="Times New Roman" pitchFamily="18" charset="0"/>
              </a:rPr>
              <a:t>Mitteleuropa und grenzt im Norden an Deutschland und Tschechien, im Osten an die Slowakei und Ungarn, im Süden an Slowenien und Italien und in Westen an die Schweiz und Liechtenstein. </a:t>
            </a:r>
            <a:r>
              <a:rPr lang="de-DE" sz="1400" dirty="0" smtClean="0">
                <a:latin typeface="Times New Roman" pitchFamily="18" charset="0"/>
                <a:cs typeface="Times New Roman" pitchFamily="18" charset="0"/>
              </a:rPr>
              <a:t>In </a:t>
            </a:r>
            <a:r>
              <a:rPr lang="de-DE" sz="1400" dirty="0">
                <a:latin typeface="Times New Roman" pitchFamily="18" charset="0"/>
                <a:cs typeface="Times New Roman" pitchFamily="18" charset="0"/>
              </a:rPr>
              <a:t>ganz Österreich leben weniger Menschen als in Moskau, und zwar 8 260 000 (acht Millionen  zweihundertsechzigtausend) Einwohner, etwa  740 </a:t>
            </a:r>
            <a:r>
              <a:rPr lang="de-DE" sz="1400" dirty="0" smtClean="0">
                <a:latin typeface="Times New Roman" pitchFamily="18" charset="0"/>
                <a:cs typeface="Times New Roman" pitchFamily="18" charset="0"/>
              </a:rPr>
              <a:t>000 </a:t>
            </a:r>
            <a:r>
              <a:rPr lang="de-DE" sz="1400" dirty="0" err="1" smtClean="0">
                <a:latin typeface="Times New Roman" pitchFamily="18" charset="0"/>
                <a:cs typeface="Times New Roman" pitchFamily="18" charset="0"/>
              </a:rPr>
              <a:t>iebenhundertvierzigtausend</a:t>
            </a:r>
            <a:r>
              <a:rPr lang="de-DE" sz="1400" dirty="0">
                <a:latin typeface="Times New Roman" pitchFamily="18" charset="0"/>
                <a:cs typeface="Times New Roman" pitchFamily="18" charset="0"/>
              </a:rPr>
              <a:t>)  Ausländer.</a:t>
            </a:r>
            <a:r>
              <a:rPr lang="ru-RU" sz="1400" dirty="0">
                <a:latin typeface="Times New Roman" pitchFamily="18" charset="0"/>
                <a:cs typeface="Times New Roman" pitchFamily="18" charset="0"/>
              </a:rPr>
              <a:t/>
            </a:r>
            <a:br>
              <a:rPr lang="ru-RU" sz="1400" dirty="0">
                <a:latin typeface="Times New Roman" pitchFamily="18" charset="0"/>
                <a:cs typeface="Times New Roman" pitchFamily="18" charset="0"/>
              </a:rPr>
            </a:br>
            <a:endParaRPr lang="ru-RU" sz="1400" dirty="0">
              <a:latin typeface="Times New Roman" pitchFamily="18" charset="0"/>
              <a:cs typeface="Times New Roman" pitchFamily="18" charset="0"/>
            </a:endParaRPr>
          </a:p>
        </p:txBody>
      </p:sp>
      <p:pic>
        <p:nvPicPr>
          <p:cNvPr id="4" name="Объект 3" descr="http://www.apriori-project.ru/sites/default/files/oesterreich_karte2.jpg"/>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1628799"/>
            <a:ext cx="3960440" cy="2664297"/>
          </a:xfrm>
          <a:prstGeom prst="rect">
            <a:avLst/>
          </a:prstGeom>
          <a:noFill/>
          <a:ln>
            <a:noFill/>
          </a:ln>
        </p:spPr>
      </p:pic>
      <p:pic>
        <p:nvPicPr>
          <p:cNvPr id="5" name="Рисунок 4" descr="&amp;Kcy;&amp;acy;&amp;rcy;&amp;tcy;&amp;acy; &amp;scy;&amp;tcy;&amp;rcy;&amp;acy;&amp;ncy;&amp;ycy;"/>
          <p:cNvPicPr/>
          <p:nvPr/>
        </p:nvPicPr>
        <p:blipFill>
          <a:blip r:embed="rId4">
            <a:extLst>
              <a:ext uri="{28A0092B-C50C-407E-A947-70E740481C1C}">
                <a14:useLocalDpi xmlns:a14="http://schemas.microsoft.com/office/drawing/2010/main" val="0"/>
              </a:ext>
            </a:extLst>
          </a:blip>
          <a:srcRect/>
          <a:stretch>
            <a:fillRect/>
          </a:stretch>
        </p:blipFill>
        <p:spPr bwMode="auto">
          <a:xfrm>
            <a:off x="4355976" y="1412776"/>
            <a:ext cx="4032448" cy="2863826"/>
          </a:xfrm>
          <a:prstGeom prst="rect">
            <a:avLst/>
          </a:prstGeom>
          <a:noFill/>
          <a:ln>
            <a:noFill/>
          </a:ln>
        </p:spPr>
      </p:pic>
      <p:pic>
        <p:nvPicPr>
          <p:cNvPr id="6" name="Рисунок 5" descr="&amp;Fcy;&amp;lcy;&amp;acy;&amp;gcy; &amp;scy;&amp;tcy;&amp;rcy;&amp;acy;&amp;ncy;&amp;ycy;"/>
          <p:cNvPicPr/>
          <p:nvPr/>
        </p:nvPicPr>
        <p:blipFill>
          <a:blip r:embed="rId5">
            <a:extLst>
              <a:ext uri="{28A0092B-C50C-407E-A947-70E740481C1C}">
                <a14:useLocalDpi xmlns:a14="http://schemas.microsoft.com/office/drawing/2010/main" val="0"/>
              </a:ext>
            </a:extLst>
          </a:blip>
          <a:srcRect/>
          <a:stretch>
            <a:fillRect/>
          </a:stretch>
        </p:blipFill>
        <p:spPr bwMode="auto">
          <a:xfrm>
            <a:off x="395536" y="4581128"/>
            <a:ext cx="3312368" cy="1538454"/>
          </a:xfrm>
          <a:prstGeom prst="rect">
            <a:avLst/>
          </a:prstGeom>
          <a:noFill/>
          <a:ln>
            <a:noFill/>
          </a:ln>
        </p:spPr>
      </p:pic>
      <p:pic>
        <p:nvPicPr>
          <p:cNvPr id="7" name="Рисунок 6" descr="&amp;Gcy;&amp;iecy;&amp;rcy;&amp;bcy; &amp;scy;&amp;tcy;&amp;rcy;&amp;acy;&amp;ncy;&amp;ycy;"/>
          <p:cNvPicPr/>
          <p:nvPr/>
        </p:nvPicPr>
        <p:blipFill>
          <a:blip r:embed="rId6">
            <a:extLst>
              <a:ext uri="{28A0092B-C50C-407E-A947-70E740481C1C}">
                <a14:useLocalDpi xmlns:a14="http://schemas.microsoft.com/office/drawing/2010/main" val="0"/>
              </a:ext>
            </a:extLst>
          </a:blip>
          <a:srcRect/>
          <a:stretch>
            <a:fillRect/>
          </a:stretch>
        </p:blipFill>
        <p:spPr bwMode="auto">
          <a:xfrm>
            <a:off x="4735413" y="4365104"/>
            <a:ext cx="2122588" cy="2232248"/>
          </a:xfrm>
          <a:prstGeom prst="rect">
            <a:avLst/>
          </a:prstGeom>
          <a:noFill/>
          <a:ln>
            <a:noFill/>
          </a:ln>
        </p:spPr>
      </p:pic>
      <p:sp>
        <p:nvSpPr>
          <p:cNvPr id="9" name="Прямоугольник 8"/>
          <p:cNvSpPr/>
          <p:nvPr/>
        </p:nvSpPr>
        <p:spPr>
          <a:xfrm>
            <a:off x="395536" y="6119582"/>
            <a:ext cx="4536504" cy="369332"/>
          </a:xfrm>
          <a:prstGeom prst="rect">
            <a:avLst/>
          </a:prstGeom>
        </p:spPr>
        <p:txBody>
          <a:bodyPr wrap="square">
            <a:spAutoFit/>
          </a:bodyPr>
          <a:lstStyle/>
          <a:p>
            <a:r>
              <a:rPr lang="de-DE" dirty="0">
                <a:latin typeface="Times New Roman" pitchFamily="18" charset="0"/>
                <a:cs typeface="Times New Roman" pitchFamily="18" charset="0"/>
              </a:rPr>
              <a:t>Die Staatsflagge ist rot-weiß-rot.</a:t>
            </a:r>
            <a:endParaRPr lang="ru-RU" dirty="0">
              <a:latin typeface="Times New Roman" pitchFamily="18" charset="0"/>
              <a:cs typeface="Times New Roman" pitchFamily="18" charset="0"/>
            </a:endParaRPr>
          </a:p>
        </p:txBody>
      </p:sp>
      <p:sp>
        <p:nvSpPr>
          <p:cNvPr id="10" name="Прямоугольник 9"/>
          <p:cNvSpPr/>
          <p:nvPr/>
        </p:nvSpPr>
        <p:spPr>
          <a:xfrm>
            <a:off x="6858001" y="4276602"/>
            <a:ext cx="2034478" cy="2246769"/>
          </a:xfrm>
          <a:prstGeom prst="rect">
            <a:avLst/>
          </a:prstGeom>
        </p:spPr>
        <p:txBody>
          <a:bodyPr wrap="square">
            <a:spAutoFit/>
          </a:bodyPr>
          <a:lstStyle/>
          <a:p>
            <a:r>
              <a:rPr lang="de-DE" sz="1400" dirty="0">
                <a:latin typeface="Times New Roman" pitchFamily="18" charset="0"/>
                <a:cs typeface="Times New Roman" pitchFamily="18" charset="0"/>
              </a:rPr>
              <a:t>Das Staatswappen der Republik zeigt einen </a:t>
            </a:r>
            <a:r>
              <a:rPr lang="de-DE" sz="1400" dirty="0" err="1">
                <a:latin typeface="Times New Roman" pitchFamily="18" charset="0"/>
                <a:cs typeface="Times New Roman" pitchFamily="18" charset="0"/>
              </a:rPr>
              <a:t>einköpfigen</a:t>
            </a:r>
            <a:r>
              <a:rPr lang="de-DE" sz="1400" dirty="0">
                <a:latin typeface="Times New Roman" pitchFamily="18" charset="0"/>
                <a:cs typeface="Times New Roman" pitchFamily="18" charset="0"/>
              </a:rPr>
              <a:t> Adler, der auf seinem Haupt eine Krone und in seinen Fängen Hammer und Sichel trägt. Eine gesprengte Eisenkette umschließt die beiden Fänge des Wappenadlers. </a:t>
            </a:r>
            <a:endParaRPr lang="ru-RU" sz="1400" dirty="0">
              <a:latin typeface="Times New Roman" pitchFamily="18" charset="0"/>
              <a:cs typeface="Times New Roman" pitchFamily="18" charset="0"/>
            </a:endParaRPr>
          </a:p>
        </p:txBody>
      </p:sp>
    </p:spTree>
    <p:extLst>
      <p:ext uri="{BB962C8B-B14F-4D97-AF65-F5344CB8AC3E}">
        <p14:creationId xmlns:p14="http://schemas.microsoft.com/office/powerpoint/2010/main" val="39165310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1600" dirty="0" err="1">
                <a:latin typeface="Times New Roman" pitchFamily="18" charset="0"/>
                <a:cs typeface="Times New Roman" pitchFamily="18" charset="0"/>
              </a:rPr>
              <a:t>Ő</a:t>
            </a:r>
            <a:r>
              <a:rPr lang="en-US" sz="1600" dirty="0" err="1" smtClean="0">
                <a:latin typeface="Times New Roman" pitchFamily="18" charset="0"/>
                <a:cs typeface="Times New Roman" pitchFamily="18" charset="0"/>
              </a:rPr>
              <a:t>sterreich</a:t>
            </a:r>
            <a:r>
              <a:rPr lang="en-US" sz="1600" dirty="0" smtClean="0">
                <a:latin typeface="Times New Roman" pitchFamily="18" charset="0"/>
                <a:cs typeface="Times New Roman" pitchFamily="18" charset="0"/>
              </a:rPr>
              <a:t> </a:t>
            </a:r>
            <a:r>
              <a:rPr lang="en-US" sz="1600" dirty="0" err="1">
                <a:latin typeface="Times New Roman" pitchFamily="18" charset="0"/>
                <a:cs typeface="Times New Roman" pitchFamily="18" charset="0"/>
              </a:rPr>
              <a:t>ist</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ein</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Alpenland</a:t>
            </a:r>
            <a:r>
              <a:rPr lang="en-US" sz="1600" dirty="0">
                <a:latin typeface="Times New Roman" pitchFamily="18" charset="0"/>
                <a:cs typeface="Times New Roman" pitchFamily="18" charset="0"/>
              </a:rPr>
              <a:t>. </a:t>
            </a:r>
            <a:r>
              <a:rPr lang="en-US" sz="1600" dirty="0" err="1" smtClean="0">
                <a:latin typeface="Times New Roman" pitchFamily="18" charset="0"/>
                <a:cs typeface="Times New Roman" pitchFamily="18" charset="0"/>
              </a:rPr>
              <a:t>Viele</a:t>
            </a:r>
            <a:r>
              <a:rPr lang="en-US" sz="1600" dirty="0" smtClean="0">
                <a:latin typeface="Times New Roman" pitchFamily="18" charset="0"/>
                <a:cs typeface="Times New Roman" pitchFamily="18" charset="0"/>
              </a:rPr>
              <a:t> </a:t>
            </a:r>
            <a:r>
              <a:rPr lang="en-US" sz="1600" dirty="0" err="1">
                <a:latin typeface="Times New Roman" pitchFamily="18" charset="0"/>
                <a:cs typeface="Times New Roman" pitchFamily="18" charset="0"/>
              </a:rPr>
              <a:t>Touristen</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besuchen</a:t>
            </a:r>
            <a:r>
              <a:rPr lang="en-US" sz="1600" dirty="0">
                <a:latin typeface="Times New Roman" pitchFamily="18" charset="0"/>
                <a:cs typeface="Times New Roman" pitchFamily="18" charset="0"/>
              </a:rPr>
              <a:t> dieses Land und </a:t>
            </a:r>
            <a:r>
              <a:rPr lang="en-US" sz="1600" dirty="0" err="1">
                <a:latin typeface="Times New Roman" pitchFamily="18" charset="0"/>
                <a:cs typeface="Times New Roman" pitchFamily="18" charset="0"/>
              </a:rPr>
              <a:t>bewundern</a:t>
            </a:r>
            <a:r>
              <a:rPr lang="en-US" sz="1600" dirty="0">
                <a:latin typeface="Times New Roman" pitchFamily="18" charset="0"/>
                <a:cs typeface="Times New Roman" pitchFamily="18" charset="0"/>
              </a:rPr>
              <a:t> seine </a:t>
            </a:r>
            <a:r>
              <a:rPr lang="en-US" sz="1600" dirty="0" err="1">
                <a:latin typeface="Times New Roman" pitchFamily="18" charset="0"/>
                <a:cs typeface="Times New Roman" pitchFamily="18" charset="0"/>
              </a:rPr>
              <a:t>Sehenswurdigkeiten</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Die </a:t>
            </a:r>
            <a:r>
              <a:rPr lang="en-US" sz="1600" dirty="0" err="1" smtClean="0">
                <a:latin typeface="Times New Roman" pitchFamily="18" charset="0"/>
                <a:cs typeface="Times New Roman" pitchFamily="18" charset="0"/>
              </a:rPr>
              <a:t>Donau</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durchfließt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Ősterreich</a:t>
            </a:r>
            <a:r>
              <a:rPr lang="en-US" sz="1600" dirty="0" smtClean="0">
                <a:latin typeface="Times New Roman" pitchFamily="18" charset="0"/>
                <a:cs typeface="Times New Roman" pitchFamily="18" charset="0"/>
              </a:rPr>
              <a:t> auf </a:t>
            </a:r>
            <a:r>
              <a:rPr lang="en-US" sz="1600" dirty="0" err="1" smtClean="0">
                <a:latin typeface="Times New Roman" pitchFamily="18" charset="0"/>
                <a:cs typeface="Times New Roman" pitchFamily="18" charset="0"/>
              </a:rPr>
              <a:t>ihrem</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Weg</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vom</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Schwarzwald</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zum</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Schwarzen</a:t>
            </a:r>
            <a:r>
              <a:rPr lang="en-US" sz="1600" dirty="0" smtClean="0">
                <a:latin typeface="Times New Roman" pitchFamily="18" charset="0"/>
                <a:cs typeface="Times New Roman" pitchFamily="18" charset="0"/>
              </a:rPr>
              <a:t> Meer auf </a:t>
            </a:r>
            <a:r>
              <a:rPr lang="en-US" sz="1600" dirty="0" err="1" smtClean="0">
                <a:latin typeface="Times New Roman" pitchFamily="18" charset="0"/>
                <a:cs typeface="Times New Roman" pitchFamily="18" charset="0"/>
              </a:rPr>
              <a:t>einer</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Länge</a:t>
            </a:r>
            <a:r>
              <a:rPr lang="en-US" sz="1600" dirty="0" smtClean="0">
                <a:latin typeface="Times New Roman" pitchFamily="18" charset="0"/>
                <a:cs typeface="Times New Roman" pitchFamily="18" charset="0"/>
              </a:rPr>
              <a:t> von 350 km.  Der </a:t>
            </a:r>
            <a:r>
              <a:rPr lang="en-US" sz="1600" dirty="0" err="1" smtClean="0">
                <a:latin typeface="Times New Roman" pitchFamily="18" charset="0"/>
                <a:cs typeface="Times New Roman" pitchFamily="18" charset="0"/>
              </a:rPr>
              <a:t>Wolfgangssee</a:t>
            </a:r>
            <a:r>
              <a:rPr lang="en-US" sz="1600" dirty="0" smtClean="0">
                <a:latin typeface="Times New Roman" pitchFamily="18" charset="0"/>
                <a:cs typeface="Times New Roman" pitchFamily="18" charset="0"/>
              </a:rPr>
              <a:t>, das </a:t>
            </a:r>
            <a:r>
              <a:rPr lang="en-US" sz="1600" dirty="0" err="1" smtClean="0">
                <a:latin typeface="Times New Roman" pitchFamily="18" charset="0"/>
                <a:cs typeface="Times New Roman" pitchFamily="18" charset="0"/>
              </a:rPr>
              <a:t>Salzkammergut</a:t>
            </a:r>
            <a:r>
              <a:rPr lang="en-US" sz="1600" dirty="0" smtClean="0">
                <a:latin typeface="Times New Roman" pitchFamily="18" charset="0"/>
                <a:cs typeface="Times New Roman" pitchFamily="18" charset="0"/>
              </a:rPr>
              <a:t> und die </a:t>
            </a:r>
            <a:r>
              <a:rPr lang="en-US" sz="1600" dirty="0" err="1" smtClean="0">
                <a:latin typeface="Times New Roman" pitchFamily="18" charset="0"/>
                <a:cs typeface="Times New Roman" pitchFamily="18" charset="0"/>
              </a:rPr>
              <a:t>Donau</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sind</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bekannt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durch</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Melodien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aus</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berühmten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Opern</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Für</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Ősterreich</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ist</a:t>
            </a:r>
            <a:r>
              <a:rPr lang="en-US" sz="1600" dirty="0" smtClean="0">
                <a:latin typeface="Times New Roman" pitchFamily="18" charset="0"/>
                <a:cs typeface="Times New Roman" pitchFamily="18" charset="0"/>
              </a:rPr>
              <a:t> das </a:t>
            </a:r>
            <a:r>
              <a:rPr lang="en-US" sz="1600" dirty="0" err="1" smtClean="0">
                <a:latin typeface="Times New Roman" pitchFamily="18" charset="0"/>
                <a:cs typeface="Times New Roman" pitchFamily="18" charset="0"/>
              </a:rPr>
              <a:t>atlantisch</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beeinflusste</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mitteleuropäische</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Übergangsklima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charakteristisch</a:t>
            </a:r>
            <a:r>
              <a:rPr lang="en-US" sz="1600" dirty="0" smtClean="0">
                <a:latin typeface="Times New Roman" pitchFamily="18" charset="0"/>
                <a:cs typeface="Times New Roman" pitchFamily="18" charset="0"/>
              </a:rPr>
              <a:t>.</a:t>
            </a:r>
            <a:endParaRPr lang="ru-RU" sz="1600" dirty="0">
              <a:latin typeface="Times New Roman" pitchFamily="18" charset="0"/>
              <a:cs typeface="Times New Roman" pitchFamily="18" charset="0"/>
            </a:endParaRPr>
          </a:p>
        </p:txBody>
      </p:sp>
      <p:pic>
        <p:nvPicPr>
          <p:cNvPr id="4" name="Объект 3" descr="&amp;Acy;&amp;vcy;&amp;scy;&amp;tcy;&amp;rcy;&amp;icy;&amp;yacy;, &amp;Acy;&amp;vcy;&amp;scy;&amp;tcy;&amp;rcy;&amp;icy;&amp;yacy; &amp;fcy;&amp;ocy;&amp;tcy;&amp;ocy;, &amp;vcy;&amp;iecy;&amp;rcy;&amp;shcy;&amp;icy;&amp;ncy;&amp;acy; &amp;Gcy;&amp;rcy;&amp;ocy;&amp;scy;&amp;gcy;&amp;lcy;&amp;ocy;&amp;kcy;&amp;ncy;&amp;iecy;&amp;rcy; &amp;fcy;&amp;ocy;&amp;tcy;&amp;ocy;"/>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89524" y="1600500"/>
            <a:ext cx="3665381" cy="3556691"/>
          </a:xfrm>
          <a:prstGeom prst="rect">
            <a:avLst/>
          </a:prstGeom>
          <a:noFill/>
          <a:ln>
            <a:noFill/>
          </a:ln>
        </p:spPr>
      </p:pic>
      <p:sp>
        <p:nvSpPr>
          <p:cNvPr id="5" name="Прямоугольник 4"/>
          <p:cNvSpPr/>
          <p:nvPr/>
        </p:nvSpPr>
        <p:spPr>
          <a:xfrm>
            <a:off x="116136" y="5157192"/>
            <a:ext cx="4680520" cy="1138773"/>
          </a:xfrm>
          <a:prstGeom prst="rect">
            <a:avLst/>
          </a:prstGeom>
        </p:spPr>
        <p:txBody>
          <a:bodyPr wrap="square">
            <a:spAutoFit/>
          </a:bodyPr>
          <a:lstStyle/>
          <a:p>
            <a:pPr algn="just"/>
            <a:r>
              <a:rPr lang="de-DE" sz="1400" dirty="0">
                <a:latin typeface="Times New Roman" pitchFamily="18" charset="0"/>
                <a:cs typeface="Times New Roman" pitchFamily="18" charset="0"/>
              </a:rPr>
              <a:t>Das sind natürlich Alpen. Es sind 60 Prozent des Staatsgebiets</a:t>
            </a:r>
            <a:r>
              <a:rPr lang="de-DE" sz="1400" dirty="0" smtClean="0">
                <a:latin typeface="Times New Roman" pitchFamily="18" charset="0"/>
                <a:cs typeface="Times New Roman" pitchFamily="18" charset="0"/>
              </a:rPr>
              <a:t>.</a:t>
            </a:r>
            <a:endParaRPr lang="ru-RU" sz="1400" dirty="0" smtClean="0">
              <a:latin typeface="Times New Roman" pitchFamily="18" charset="0"/>
              <a:cs typeface="Times New Roman" pitchFamily="18" charset="0"/>
            </a:endParaRPr>
          </a:p>
          <a:p>
            <a:pPr algn="just"/>
            <a:endParaRPr lang="ru-RU" sz="1400" dirty="0" smtClean="0">
              <a:latin typeface="Times New Roman" pitchFamily="18" charset="0"/>
              <a:cs typeface="Times New Roman" pitchFamily="18" charset="0"/>
            </a:endParaRPr>
          </a:p>
          <a:p>
            <a:pPr algn="just"/>
            <a:endParaRPr lang="de-DE" sz="1400" dirty="0" smtClean="0">
              <a:latin typeface="Times New Roman" pitchFamily="18" charset="0"/>
              <a:cs typeface="Times New Roman" pitchFamily="18" charset="0"/>
            </a:endParaRPr>
          </a:p>
          <a:p>
            <a:pPr algn="just"/>
            <a:r>
              <a:rPr lang="de-DE" sz="1400" dirty="0" smtClean="0">
                <a:latin typeface="Times New Roman" pitchFamily="18" charset="0"/>
                <a:cs typeface="Times New Roman" pitchFamily="18" charset="0"/>
              </a:rPr>
              <a:t> </a:t>
            </a:r>
          </a:p>
          <a:p>
            <a:pPr algn="just"/>
            <a:endParaRPr lang="en-US" sz="1200" dirty="0" smtClean="0">
              <a:latin typeface="Times New Roman" pitchFamily="18" charset="0"/>
              <a:cs typeface="Times New Roman" pitchFamily="18" charset="0"/>
            </a:endParaRPr>
          </a:p>
        </p:txBody>
      </p:sp>
      <p:sp>
        <p:nvSpPr>
          <p:cNvPr id="9" name="Прямоугольник 8"/>
          <p:cNvSpPr/>
          <p:nvPr/>
        </p:nvSpPr>
        <p:spPr>
          <a:xfrm>
            <a:off x="149325" y="5249525"/>
            <a:ext cx="4782715" cy="523220"/>
          </a:xfrm>
          <a:prstGeom prst="rect">
            <a:avLst/>
          </a:prstGeom>
        </p:spPr>
        <p:txBody>
          <a:bodyPr wrap="square">
            <a:spAutoFit/>
          </a:bodyPr>
          <a:lstStyle/>
          <a:p>
            <a:endParaRPr lang="de-DE" sz="1200" dirty="0" smtClean="0">
              <a:latin typeface="Times New Roman" pitchFamily="18" charset="0"/>
              <a:cs typeface="Times New Roman" pitchFamily="18" charset="0"/>
            </a:endParaRPr>
          </a:p>
          <a:p>
            <a:r>
              <a:rPr lang="de-DE" sz="1600" dirty="0" smtClean="0">
                <a:latin typeface="Times New Roman" pitchFamily="18" charset="0"/>
                <a:cs typeface="Times New Roman" pitchFamily="18" charset="0"/>
              </a:rPr>
              <a:t>Der höchste Berg ist der Großglockner (3 797 m).</a:t>
            </a:r>
            <a:endParaRPr lang="ru-RU" sz="1600" dirty="0">
              <a:latin typeface="Times New Roman" pitchFamily="18" charset="0"/>
              <a:cs typeface="Times New Roman" pitchFamily="18" charset="0"/>
            </a:endParaRPr>
          </a:p>
        </p:txBody>
      </p:sp>
      <p:pic>
        <p:nvPicPr>
          <p:cNvPr id="1026" name="Picture 2" descr="Donau bei Hainburg, Niederösterreich © Österreich Werbung/ Truml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600500"/>
            <a:ext cx="4494407" cy="3556692"/>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4716016" y="5157192"/>
            <a:ext cx="4176464" cy="1169551"/>
          </a:xfrm>
          <a:prstGeom prst="rect">
            <a:avLst/>
          </a:prstGeom>
        </p:spPr>
        <p:txBody>
          <a:bodyPr wrap="square">
            <a:spAutoFit/>
          </a:bodyPr>
          <a:lstStyle/>
          <a:p>
            <a:r>
              <a:rPr lang="de-DE" sz="1400" dirty="0">
                <a:latin typeface="Times New Roman" pitchFamily="18" charset="0"/>
                <a:cs typeface="Times New Roman" pitchFamily="18" charset="0"/>
              </a:rPr>
              <a:t>Mit 2.850 Kilometern Länge ist die Donau, die Österreich auf ca. 350 Kilometern zwischen dem bayerischen Passau und dem slowakischen </a:t>
            </a:r>
            <a:r>
              <a:rPr lang="de-DE" sz="1400" dirty="0" err="1">
                <a:latin typeface="Times New Roman" pitchFamily="18" charset="0"/>
                <a:cs typeface="Times New Roman" pitchFamily="18" charset="0"/>
              </a:rPr>
              <a:t>Pressburg</a:t>
            </a:r>
            <a:r>
              <a:rPr lang="de-DE" sz="1400" dirty="0">
                <a:latin typeface="Times New Roman" pitchFamily="18" charset="0"/>
                <a:cs typeface="Times New Roman" pitchFamily="18" charset="0"/>
              </a:rPr>
              <a:t> durchzieht, nach der Wolga der zweitlängste Fluss Europas. </a:t>
            </a:r>
            <a:endParaRPr lang="ru-RU" sz="1400" dirty="0">
              <a:latin typeface="Times New Roman" pitchFamily="18" charset="0"/>
              <a:cs typeface="Times New Roman" pitchFamily="18" charset="0"/>
            </a:endParaRPr>
          </a:p>
        </p:txBody>
      </p:sp>
    </p:spTree>
    <p:extLst>
      <p:ext uri="{BB962C8B-B14F-4D97-AF65-F5344CB8AC3E}">
        <p14:creationId xmlns:p14="http://schemas.microsoft.com/office/powerpoint/2010/main" val="3681967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908720"/>
            <a:ext cx="8229600" cy="1143000"/>
          </a:xfrm>
        </p:spPr>
        <p:txBody>
          <a:bodyPr>
            <a:noAutofit/>
          </a:bodyPr>
          <a:lstStyle/>
          <a:p>
            <a:pPr algn="l"/>
            <a:r>
              <a:rPr lang="de-DE" sz="1600" dirty="0">
                <a:latin typeface="Times New Roman" pitchFamily="18" charset="0"/>
                <a:cs typeface="Times New Roman" pitchFamily="18" charset="0"/>
              </a:rPr>
              <a:t>Wien, die Hauptstadt Österreichs, ist eine der bedeutendsten europäischen Großstadt. Sie nennt  man </a:t>
            </a:r>
            <a:r>
              <a:rPr lang="de-DE" sz="1600" dirty="0" smtClean="0">
                <a:latin typeface="Times New Roman" pitchFamily="18" charset="0"/>
                <a:cs typeface="Times New Roman" pitchFamily="18" charset="0"/>
              </a:rPr>
              <a:t/>
            </a:r>
            <a:br>
              <a:rPr lang="de-DE" sz="1600" dirty="0" smtClean="0">
                <a:latin typeface="Times New Roman" pitchFamily="18" charset="0"/>
                <a:cs typeface="Times New Roman" pitchFamily="18" charset="0"/>
              </a:rPr>
            </a:br>
            <a:r>
              <a:rPr lang="de-DE" sz="1600" dirty="0" smtClean="0">
                <a:latin typeface="Times New Roman" pitchFamily="18" charset="0"/>
                <a:cs typeface="Times New Roman" pitchFamily="18" charset="0"/>
              </a:rPr>
              <a:t>«… die </a:t>
            </a:r>
            <a:r>
              <a:rPr lang="de-DE" sz="1600" dirty="0">
                <a:latin typeface="Times New Roman" pitchFamily="18" charset="0"/>
                <a:cs typeface="Times New Roman" pitchFamily="18" charset="0"/>
              </a:rPr>
              <a:t>wundervolle, zauberhafte Stadt mit dieser rätselhaften, weichen Luft», der Stadt „an der blauen Donau“. Wien hat seine einzigartige Atmosphäre, seinen Charme, seinen Humor und die Natürlichkeit seiner Einwohner. </a:t>
            </a: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de-DE" sz="1600" b="1" dirty="0">
                <a:latin typeface="Times New Roman" pitchFamily="18" charset="0"/>
                <a:cs typeface="Times New Roman" pitchFamily="18" charset="0"/>
              </a:rPr>
              <a:t> </a:t>
            </a:r>
            <a:r>
              <a:rPr lang="de-DE" sz="1600" dirty="0" smtClean="0">
                <a:latin typeface="Times New Roman" pitchFamily="18" charset="0"/>
                <a:cs typeface="Times New Roman" pitchFamily="18" charset="0"/>
              </a:rPr>
              <a:t>In </a:t>
            </a:r>
            <a:r>
              <a:rPr lang="de-DE" sz="1600" dirty="0">
                <a:latin typeface="Times New Roman" pitchFamily="18" charset="0"/>
                <a:cs typeface="Times New Roman" pitchFamily="18" charset="0"/>
              </a:rPr>
              <a:t>Wien finden sich Bauwerke aller Stil-Epochen der Architektur, von der romantischen </a:t>
            </a:r>
            <a:r>
              <a:rPr lang="de-DE" sz="1600" dirty="0" err="1">
                <a:latin typeface="Times New Roman" pitchFamily="18" charset="0"/>
                <a:cs typeface="Times New Roman" pitchFamily="18" charset="0"/>
              </a:rPr>
              <a:t>Ruprechtskirche</a:t>
            </a:r>
            <a:r>
              <a:rPr lang="de-DE" sz="1600" dirty="0">
                <a:latin typeface="Times New Roman" pitchFamily="18" charset="0"/>
                <a:cs typeface="Times New Roman" pitchFamily="18" charset="0"/>
              </a:rPr>
              <a:t> über den gotischen Stephansdom, die barocke Karlkirche, die hochbarocke Jesuitenkirche und die Bauten des Klassizismus bis zur Modern. Wien ist eine Stadt der kreativen Architektur.</a:t>
            </a: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pic>
        <p:nvPicPr>
          <p:cNvPr id="5" name="Объект 4" descr="&amp;Acy;&amp;vcy;&amp;scy;&amp;tcy;&amp;rcy;&amp;icy;&amp;yacy;, &amp;Acy;&amp;vcy;&amp;scy;&amp;tcy;&amp;rcy;&amp;icy;&amp;yacy; &amp;fcy;&amp;ocy;&amp;tcy;&amp;ocy;, &amp;Bcy;&amp;iecy;&amp;lcy;&amp;softcy;&amp;vcy;&amp;iecy;&amp;dcy;&amp;iecy;&amp;rcy; &amp;fcy;&amp;ocy;&amp;tcy;&amp;ocy;"/>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221324" y="2492204"/>
            <a:ext cx="4358117" cy="3573977"/>
          </a:xfrm>
          <a:prstGeom prst="rect">
            <a:avLst/>
          </a:prstGeom>
          <a:noFill/>
          <a:ln>
            <a:noFill/>
          </a:ln>
        </p:spPr>
      </p:pic>
      <p:sp>
        <p:nvSpPr>
          <p:cNvPr id="6" name="Прямоугольник 5"/>
          <p:cNvSpPr/>
          <p:nvPr/>
        </p:nvSpPr>
        <p:spPr>
          <a:xfrm>
            <a:off x="4535488" y="6066181"/>
            <a:ext cx="4608512" cy="584775"/>
          </a:xfrm>
          <a:prstGeom prst="rect">
            <a:avLst/>
          </a:prstGeom>
        </p:spPr>
        <p:txBody>
          <a:bodyPr wrap="square">
            <a:spAutoFit/>
          </a:bodyPr>
          <a:lstStyle/>
          <a:p>
            <a:r>
              <a:rPr lang="en-US" sz="1600" dirty="0" smtClean="0">
                <a:latin typeface="Times New Roman" pitchFamily="18" charset="0"/>
                <a:cs typeface="Times New Roman" pitchFamily="18" charset="0"/>
              </a:rPr>
              <a:t>Das </a:t>
            </a:r>
            <a:r>
              <a:rPr lang="en-US" sz="1600" dirty="0" err="1" smtClean="0">
                <a:latin typeface="Times New Roman" pitchFamily="18" charset="0"/>
                <a:cs typeface="Times New Roman" pitchFamily="18" charset="0"/>
              </a:rPr>
              <a:t>Schloss</a:t>
            </a:r>
            <a:r>
              <a:rPr lang="en-US" sz="1600" dirty="0" smtClean="0">
                <a:latin typeface="Times New Roman" pitchFamily="18" charset="0"/>
                <a:cs typeface="Times New Roman" pitchFamily="18" charset="0"/>
              </a:rPr>
              <a:t> Belvedere (</a:t>
            </a:r>
            <a:r>
              <a:rPr lang="ru-RU" sz="1600" dirty="0" smtClean="0">
                <a:latin typeface="Times New Roman" pitchFamily="18" charset="0"/>
                <a:cs typeface="Times New Roman" pitchFamily="18" charset="0"/>
              </a:rPr>
              <a:t> в переводе </a:t>
            </a:r>
            <a:r>
              <a:rPr lang="ru-RU" sz="1600" dirty="0">
                <a:latin typeface="Times New Roman" pitchFamily="18" charset="0"/>
                <a:cs typeface="Times New Roman" pitchFamily="18" charset="0"/>
              </a:rPr>
              <a:t>с </a:t>
            </a:r>
            <a:r>
              <a:rPr lang="ru-RU" sz="1600" dirty="0" smtClean="0">
                <a:latin typeface="Times New Roman" pitchFamily="18" charset="0"/>
                <a:cs typeface="Times New Roman" pitchFamily="18" charset="0"/>
              </a:rPr>
              <a:t>итальянского Бельведер </a:t>
            </a:r>
            <a:r>
              <a:rPr lang="ru-RU" sz="1600" dirty="0">
                <a:latin typeface="Times New Roman" pitchFamily="18" charset="0"/>
                <a:cs typeface="Times New Roman" pitchFamily="18" charset="0"/>
              </a:rPr>
              <a:t>означает «прекрасный вид</a:t>
            </a:r>
            <a:r>
              <a:rPr lang="ru-RU" sz="1600" dirty="0" smtClean="0">
                <a:latin typeface="Times New Roman" pitchFamily="18" charset="0"/>
                <a:cs typeface="Times New Roman" pitchFamily="18" charset="0"/>
              </a:rPr>
              <a:t>»).</a:t>
            </a:r>
            <a:endParaRPr lang="ru-RU" sz="1600" dirty="0">
              <a:latin typeface="Times New Roman" pitchFamily="18" charset="0"/>
              <a:cs typeface="Times New Roman" pitchFamily="18" charset="0"/>
            </a:endParaRPr>
          </a:p>
        </p:txBody>
      </p:sp>
      <p:pic>
        <p:nvPicPr>
          <p:cNvPr id="1026" name="Picture 2" descr="&amp;Vcy;&amp;iecy;&amp;ncy;&amp;acy; &amp;Acy;&amp;vcy;&amp;scy;&amp;tcy;&amp;rcy;&amp;icy;&amp;yac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2494619"/>
            <a:ext cx="3312368" cy="3573977"/>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404900" y="6066182"/>
            <a:ext cx="3816424" cy="584775"/>
          </a:xfrm>
          <a:prstGeom prst="rect">
            <a:avLst/>
          </a:prstGeom>
        </p:spPr>
        <p:txBody>
          <a:bodyPr wrap="square">
            <a:spAutoFit/>
          </a:bodyPr>
          <a:lstStyle/>
          <a:p>
            <a:r>
              <a:rPr lang="ru-RU" sz="1600" dirty="0" smtClean="0">
                <a:latin typeface="Times New Roman" pitchFamily="18" charset="0"/>
                <a:cs typeface="Times New Roman" pitchFamily="18" charset="0"/>
              </a:rPr>
              <a:t>Столица Австрии  Вена считается одним из самых красивых городов мира.</a:t>
            </a:r>
            <a:endParaRPr lang="ru-RU" sz="1600" dirty="0">
              <a:latin typeface="Times New Roman" pitchFamily="18" charset="0"/>
              <a:cs typeface="Times New Roman" pitchFamily="18" charset="0"/>
            </a:endParaRPr>
          </a:p>
        </p:txBody>
      </p:sp>
    </p:spTree>
    <p:extLst>
      <p:ext uri="{BB962C8B-B14F-4D97-AF65-F5344CB8AC3E}">
        <p14:creationId xmlns:p14="http://schemas.microsoft.com/office/powerpoint/2010/main" val="23522592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5192" y="188640"/>
            <a:ext cx="8229600" cy="792088"/>
          </a:xfrm>
        </p:spPr>
        <p:txBody>
          <a:bodyPr>
            <a:normAutofit/>
          </a:bodyPr>
          <a:lstStyle/>
          <a:p>
            <a:r>
              <a:rPr lang="en-US" sz="3200" dirty="0" smtClean="0"/>
              <a:t>Die </a:t>
            </a:r>
            <a:r>
              <a:rPr lang="en-US" sz="3200" dirty="0" err="1" smtClean="0"/>
              <a:t>Wahrzeichen</a:t>
            </a:r>
            <a:r>
              <a:rPr lang="en-US" sz="3200" dirty="0" smtClean="0"/>
              <a:t> </a:t>
            </a:r>
            <a:r>
              <a:rPr lang="en-US" sz="3200" dirty="0" err="1"/>
              <a:t>W</a:t>
            </a:r>
            <a:r>
              <a:rPr lang="en-US" sz="3200" dirty="0" err="1" smtClean="0"/>
              <a:t>iens</a:t>
            </a:r>
            <a:endParaRPr lang="ru-RU" sz="3200" dirty="0"/>
          </a:p>
        </p:txBody>
      </p:sp>
      <p:sp>
        <p:nvSpPr>
          <p:cNvPr id="3" name="Текст 2"/>
          <p:cNvSpPr>
            <a:spLocks noGrp="1"/>
          </p:cNvSpPr>
          <p:nvPr>
            <p:ph type="body" idx="1"/>
          </p:nvPr>
        </p:nvSpPr>
        <p:spPr>
          <a:xfrm>
            <a:off x="457200" y="908721"/>
            <a:ext cx="4114800" cy="504055"/>
          </a:xfrm>
        </p:spPr>
        <p:txBody>
          <a:bodyPr>
            <a:normAutofit/>
          </a:bodyPr>
          <a:lstStyle/>
          <a:p>
            <a:r>
              <a:rPr lang="en-US" dirty="0"/>
              <a:t>Das Wiener </a:t>
            </a:r>
            <a:r>
              <a:rPr lang="en-US" dirty="0" err="1"/>
              <a:t>Riesenrad</a:t>
            </a:r>
            <a:endParaRPr lang="ru-RU" dirty="0"/>
          </a:p>
        </p:txBody>
      </p:sp>
      <p:sp>
        <p:nvSpPr>
          <p:cNvPr id="4" name="Текст 3"/>
          <p:cNvSpPr>
            <a:spLocks noGrp="1"/>
          </p:cNvSpPr>
          <p:nvPr>
            <p:ph type="body" sz="half" idx="3"/>
          </p:nvPr>
        </p:nvSpPr>
        <p:spPr>
          <a:xfrm>
            <a:off x="4512091" y="908721"/>
            <a:ext cx="4236373" cy="648071"/>
          </a:xfrm>
        </p:spPr>
        <p:txBody>
          <a:bodyPr>
            <a:normAutofit/>
          </a:bodyPr>
          <a:lstStyle/>
          <a:p>
            <a:r>
              <a:rPr lang="en-US" dirty="0" err="1"/>
              <a:t>Stephansdom</a:t>
            </a:r>
            <a:r>
              <a:rPr lang="en-US" dirty="0"/>
              <a:t> </a:t>
            </a:r>
            <a:r>
              <a:rPr lang="en-US" dirty="0" smtClean="0"/>
              <a:t>“Steffi” </a:t>
            </a:r>
            <a:r>
              <a:rPr lang="ru-RU" sz="1200" dirty="0" smtClean="0"/>
              <a:t>(Собор святого </a:t>
            </a:r>
            <a:r>
              <a:rPr lang="ru-RU" sz="1200" dirty="0" err="1" smtClean="0"/>
              <a:t>стефана</a:t>
            </a:r>
            <a:r>
              <a:rPr lang="ru-RU" sz="1200" dirty="0" smtClean="0"/>
              <a:t>)</a:t>
            </a:r>
            <a:endParaRPr lang="ru-RU" sz="1200" dirty="0"/>
          </a:p>
        </p:txBody>
      </p:sp>
      <p:sp>
        <p:nvSpPr>
          <p:cNvPr id="5" name="Объект 4"/>
          <p:cNvSpPr>
            <a:spLocks noGrp="1"/>
          </p:cNvSpPr>
          <p:nvPr>
            <p:ph sz="quarter" idx="2"/>
          </p:nvPr>
        </p:nvSpPr>
        <p:spPr>
          <a:xfrm>
            <a:off x="457200" y="1772816"/>
            <a:ext cx="4040188" cy="4680520"/>
          </a:xfrm>
        </p:spPr>
        <p:txBody>
          <a:bodyPr>
            <a:normAutofit/>
          </a:bodyPr>
          <a:lstStyle/>
          <a:p>
            <a:pPr marL="137160" indent="0">
              <a:buNone/>
            </a:pPr>
            <a:endParaRPr lang="de-DE" sz="1400" dirty="0" smtClean="0"/>
          </a:p>
          <a:p>
            <a:pPr marL="137160" indent="0">
              <a:buNone/>
            </a:pPr>
            <a:endParaRPr lang="de-DE" sz="1400" dirty="0"/>
          </a:p>
          <a:p>
            <a:pPr marL="137160" indent="0">
              <a:buNone/>
            </a:pPr>
            <a:endParaRPr lang="de-DE" sz="1400" dirty="0" smtClean="0"/>
          </a:p>
          <a:p>
            <a:pPr marL="137160" indent="0">
              <a:buNone/>
            </a:pPr>
            <a:endParaRPr lang="de-DE" sz="1400" dirty="0"/>
          </a:p>
          <a:p>
            <a:pPr marL="137160" indent="0">
              <a:buNone/>
            </a:pPr>
            <a:endParaRPr lang="de-DE" sz="1400" dirty="0" smtClean="0"/>
          </a:p>
          <a:p>
            <a:pPr marL="137160" indent="0">
              <a:buNone/>
            </a:pPr>
            <a:endParaRPr lang="de-DE" sz="1400" dirty="0"/>
          </a:p>
          <a:p>
            <a:pPr marL="137160" indent="0">
              <a:buNone/>
            </a:pPr>
            <a:endParaRPr lang="de-DE" sz="1400" dirty="0" smtClean="0"/>
          </a:p>
          <a:p>
            <a:pPr marL="137160" indent="0">
              <a:buNone/>
            </a:pPr>
            <a:endParaRPr lang="de-DE" sz="1400" dirty="0"/>
          </a:p>
          <a:p>
            <a:pPr marL="137160" indent="0">
              <a:buNone/>
            </a:pPr>
            <a:endParaRPr lang="de-DE" sz="1400" dirty="0" smtClean="0"/>
          </a:p>
          <a:p>
            <a:pPr marL="137160" indent="0">
              <a:buNone/>
            </a:pPr>
            <a:endParaRPr lang="de-DE" sz="1400" dirty="0"/>
          </a:p>
          <a:p>
            <a:pPr marL="137160" indent="0">
              <a:buNone/>
            </a:pPr>
            <a:endParaRPr lang="de-DE" sz="1400" dirty="0" smtClean="0"/>
          </a:p>
          <a:p>
            <a:pPr marL="137160" indent="0">
              <a:buNone/>
            </a:pPr>
            <a:endParaRPr lang="de-DE" sz="1400" dirty="0"/>
          </a:p>
          <a:p>
            <a:pPr marL="137160" indent="0">
              <a:buNone/>
            </a:pPr>
            <a:endParaRPr lang="de-DE" sz="1400" dirty="0" smtClean="0"/>
          </a:p>
          <a:p>
            <a:pPr marL="137160" indent="0">
              <a:buNone/>
            </a:pPr>
            <a:r>
              <a:rPr lang="de-DE" sz="1400" dirty="0" smtClean="0"/>
              <a:t>Ein </a:t>
            </a:r>
            <a:r>
              <a:rPr lang="de-DE" sz="1400" dirty="0"/>
              <a:t>Wahrzeichen Wiens, das ist das Wiener Riesenrad seit seiner Errichtung vor 105 Jahren. Ein Fixpunkt über den Dächern der Stadt, und in diesem Sinne dem Stephansdom durchaus ebenbürtig.</a:t>
            </a:r>
            <a:endParaRPr lang="ru-RU" sz="1400" b="1" dirty="0"/>
          </a:p>
        </p:txBody>
      </p:sp>
      <p:sp>
        <p:nvSpPr>
          <p:cNvPr id="6" name="Объект 5"/>
          <p:cNvSpPr>
            <a:spLocks noGrp="1"/>
          </p:cNvSpPr>
          <p:nvPr>
            <p:ph sz="quarter" idx="4"/>
          </p:nvPr>
        </p:nvSpPr>
        <p:spPr>
          <a:xfrm>
            <a:off x="4645025" y="2132856"/>
            <a:ext cx="4041775" cy="4536504"/>
          </a:xfrm>
        </p:spPr>
        <p:txBody>
          <a:bodyPr>
            <a:normAutofit fontScale="92500" lnSpcReduction="20000"/>
          </a:bodyPr>
          <a:lstStyle/>
          <a:p>
            <a:endParaRPr lang="ru-RU" sz="1200" dirty="0" smtClean="0"/>
          </a:p>
          <a:p>
            <a:endParaRPr lang="ru-RU" sz="1200" dirty="0"/>
          </a:p>
          <a:p>
            <a:endParaRPr lang="ru-RU" sz="1200" dirty="0" smtClean="0"/>
          </a:p>
          <a:p>
            <a:endParaRPr lang="ru-RU" sz="1200" dirty="0"/>
          </a:p>
          <a:p>
            <a:endParaRPr lang="ru-RU" sz="1200" dirty="0" smtClean="0"/>
          </a:p>
          <a:p>
            <a:endParaRPr lang="ru-RU" sz="1200" dirty="0"/>
          </a:p>
          <a:p>
            <a:endParaRPr lang="ru-RU" sz="1200" dirty="0" smtClean="0"/>
          </a:p>
          <a:p>
            <a:endParaRPr lang="en-US" sz="1200" dirty="0" smtClean="0"/>
          </a:p>
          <a:p>
            <a:endParaRPr lang="en-US" sz="1200" dirty="0" smtClean="0"/>
          </a:p>
          <a:p>
            <a:endParaRPr lang="en-US" sz="1200" dirty="0"/>
          </a:p>
          <a:p>
            <a:endParaRPr lang="ru-RU" sz="1200" dirty="0" smtClean="0"/>
          </a:p>
          <a:p>
            <a:pPr marL="137160" indent="0">
              <a:buNone/>
            </a:pPr>
            <a:endParaRPr lang="de-DE" sz="1200" dirty="0" smtClean="0"/>
          </a:p>
          <a:p>
            <a:pPr marL="137160" indent="0">
              <a:buNone/>
            </a:pPr>
            <a:endParaRPr lang="de-DE" sz="1200" dirty="0" smtClean="0"/>
          </a:p>
          <a:p>
            <a:pPr marL="137160" indent="0">
              <a:buNone/>
            </a:pPr>
            <a:endParaRPr lang="de-DE" sz="1200" dirty="0"/>
          </a:p>
          <a:p>
            <a:pPr marL="137160" indent="0">
              <a:buNone/>
            </a:pPr>
            <a:endParaRPr lang="de-DE" sz="1200" dirty="0" smtClean="0"/>
          </a:p>
          <a:p>
            <a:pPr marL="137160" indent="0">
              <a:buNone/>
            </a:pPr>
            <a:endParaRPr lang="de-DE" sz="1200" dirty="0" smtClean="0"/>
          </a:p>
          <a:p>
            <a:pPr marL="137160" indent="0">
              <a:buNone/>
            </a:pPr>
            <a:endParaRPr lang="de-DE" sz="1200" dirty="0"/>
          </a:p>
          <a:p>
            <a:pPr marL="137160" indent="0">
              <a:buNone/>
            </a:pPr>
            <a:endParaRPr lang="de-DE" sz="1200" dirty="0"/>
          </a:p>
          <a:p>
            <a:pPr marL="137160" indent="0">
              <a:buNone/>
            </a:pPr>
            <a:r>
              <a:rPr lang="de-DE" sz="1200" dirty="0" smtClean="0"/>
              <a:t>Der </a:t>
            </a:r>
            <a:r>
              <a:rPr lang="de-DE" sz="1200" dirty="0"/>
              <a:t>Stephansdom in Wien, der von den Wienern auch </a:t>
            </a:r>
            <a:r>
              <a:rPr lang="de-DE" sz="1200" dirty="0" err="1"/>
              <a:t>Steffl</a:t>
            </a:r>
            <a:r>
              <a:rPr lang="de-DE" sz="1200" dirty="0"/>
              <a:t> genannt wird, ist das bedeutendste Wahrzeichen Wiens.</a:t>
            </a:r>
            <a:br>
              <a:rPr lang="de-DE" sz="1200" dirty="0"/>
            </a:br>
            <a:r>
              <a:rPr lang="de-DE" sz="1200" dirty="0" smtClean="0"/>
              <a:t>Der </a:t>
            </a:r>
            <a:r>
              <a:rPr lang="de-DE" sz="1200" dirty="0"/>
              <a:t>Dom ist 107 m lang und 34 m breit. Er ist eines der wichtigsten gotischen Bauwerke in Österreich; Teile des spätromanischen Baues von 1230 - 1263 sind noch erhalten. Der Stephansdom besitzt vier Türme: Der höchste davon ist der Südturm mit 137 m, der unvollendete Nordturm ist nur 68 m hoch. Links und rechts vom Haupteingang befinden sich die beiden Westtürme, die etwa 65 m hoch sind.</a:t>
            </a:r>
            <a:br>
              <a:rPr lang="de-DE" sz="1200" dirty="0"/>
            </a:br>
            <a:endParaRPr lang="ru-RU" sz="1200" dirty="0" smtClean="0"/>
          </a:p>
          <a:p>
            <a:endParaRPr lang="en-US" sz="1200" dirty="0" smtClean="0"/>
          </a:p>
          <a:p>
            <a:endParaRPr lang="ru-RU" sz="1200" dirty="0"/>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651" y="1556792"/>
            <a:ext cx="3960440"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1556793"/>
            <a:ext cx="3672408" cy="3528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2798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143000"/>
          </a:xfrm>
        </p:spPr>
        <p:txBody>
          <a:bodyPr>
            <a:noAutofit/>
          </a:bodyPr>
          <a:lstStyle/>
          <a:p>
            <a:r>
              <a:rPr lang="de-DE" sz="3200" dirty="0">
                <a:latin typeface="Times New Roman" pitchFamily="18" charset="0"/>
                <a:cs typeface="Times New Roman" pitchFamily="18" charset="0"/>
              </a:rPr>
              <a:t>Österreich nennt man die Wiege der klassischen Operette. Die berühmtesten Komponisten wie Haydn, Strauß, Mozart, Schubert stammten aus Österreich.</a:t>
            </a:r>
            <a:endParaRPr lang="ru-RU" sz="3200" dirty="0">
              <a:latin typeface="Times New Roman" pitchFamily="18" charset="0"/>
              <a:cs typeface="Times New Roman" pitchFamily="18" charset="0"/>
            </a:endParaRPr>
          </a:p>
        </p:txBody>
      </p:sp>
      <p:pic>
        <p:nvPicPr>
          <p:cNvPr id="4" name="Объект 3" descr="C:\Documents and Settings\Admin\Рабочий стол\0_638fc_b60a09c6_XL.jpg"/>
          <p:cNvPicPr>
            <a:picLocks noGrp="1"/>
          </p:cNvPicPr>
          <p:nvPr>
            <p:ph idx="1"/>
          </p:nvPr>
        </p:nvPicPr>
        <p:blipFill>
          <a:blip r:embed="rId2"/>
          <a:srcRect b="4224"/>
          <a:stretch>
            <a:fillRect/>
          </a:stretch>
        </p:blipFill>
        <p:spPr bwMode="auto">
          <a:xfrm>
            <a:off x="6660232" y="2252047"/>
            <a:ext cx="2088232" cy="3366136"/>
          </a:xfrm>
          <a:prstGeom prst="rect">
            <a:avLst/>
          </a:prstGeom>
          <a:ln>
            <a:noFill/>
          </a:ln>
          <a:effectLst>
            <a:softEdge rad="112500"/>
          </a:effectLst>
        </p:spPr>
      </p:pic>
      <p:sp>
        <p:nvSpPr>
          <p:cNvPr id="7" name="Прямоугольник 6"/>
          <p:cNvSpPr/>
          <p:nvPr/>
        </p:nvSpPr>
        <p:spPr>
          <a:xfrm flipH="1">
            <a:off x="6824936" y="5591576"/>
            <a:ext cx="2088232" cy="400110"/>
          </a:xfrm>
          <a:prstGeom prst="rect">
            <a:avLst/>
          </a:prstGeom>
        </p:spPr>
        <p:txBody>
          <a:bodyPr wrap="square">
            <a:spAutoFit/>
          </a:bodyPr>
          <a:lstStyle/>
          <a:p>
            <a:r>
              <a:rPr lang="de-DE" sz="2000" dirty="0">
                <a:solidFill>
                  <a:schemeClr val="accent2">
                    <a:lumMod val="75000"/>
                  </a:schemeClr>
                </a:solidFill>
                <a:effectLst>
                  <a:outerShdw blurRad="38100" dist="38100" dir="2700000" algn="tl">
                    <a:srgbClr val="000000">
                      <a:alpha val="43137"/>
                    </a:srgbClr>
                  </a:outerShdw>
                </a:effectLst>
              </a:rPr>
              <a:t>Franz Schubert</a:t>
            </a:r>
            <a:endParaRPr lang="ru-RU" sz="2000" dirty="0"/>
          </a:p>
        </p:txBody>
      </p:sp>
      <p:pic>
        <p:nvPicPr>
          <p:cNvPr id="8" name="Рисунок 7" descr="C:\Documents and Settings\Admin\Рабочий стол\composing1.gif"/>
          <p:cNvPicPr/>
          <p:nvPr/>
        </p:nvPicPr>
        <p:blipFill>
          <a:blip r:embed="rId3"/>
          <a:srcRect/>
          <a:stretch>
            <a:fillRect/>
          </a:stretch>
        </p:blipFill>
        <p:spPr bwMode="auto">
          <a:xfrm>
            <a:off x="5004049" y="2204864"/>
            <a:ext cx="1496778" cy="3460502"/>
          </a:xfrm>
          <a:prstGeom prst="rect">
            <a:avLst/>
          </a:prstGeom>
          <a:ln>
            <a:noFill/>
          </a:ln>
          <a:effectLst>
            <a:softEdge rad="112500"/>
          </a:effectLst>
        </p:spPr>
      </p:pic>
      <p:sp>
        <p:nvSpPr>
          <p:cNvPr id="9" name="Прямоугольник 8"/>
          <p:cNvSpPr/>
          <p:nvPr/>
        </p:nvSpPr>
        <p:spPr>
          <a:xfrm>
            <a:off x="5148064" y="5591576"/>
            <a:ext cx="1496778" cy="400110"/>
          </a:xfrm>
          <a:prstGeom prst="rect">
            <a:avLst/>
          </a:prstGeom>
        </p:spPr>
        <p:txBody>
          <a:bodyPr wrap="square">
            <a:spAutoFit/>
          </a:bodyPr>
          <a:lstStyle/>
          <a:p>
            <a:r>
              <a:rPr lang="de-DE" sz="2000" dirty="0">
                <a:solidFill>
                  <a:schemeClr val="accent2">
                    <a:lumMod val="75000"/>
                  </a:schemeClr>
                </a:solidFill>
                <a:effectLst>
                  <a:outerShdw blurRad="38100" dist="38100" dir="2700000" algn="tl">
                    <a:srgbClr val="000000">
                      <a:alpha val="43137"/>
                    </a:srgbClr>
                  </a:outerShdw>
                </a:effectLst>
              </a:rPr>
              <a:t>Beethoven</a:t>
            </a:r>
            <a:endParaRPr lang="ru-RU" sz="2000" dirty="0"/>
          </a:p>
        </p:txBody>
      </p:sp>
      <p:pic>
        <p:nvPicPr>
          <p:cNvPr id="10" name="Рисунок 9" descr="C:\Documents and Settings\Admin\Рабочий стол\296.jpg"/>
          <p:cNvPicPr/>
          <p:nvPr/>
        </p:nvPicPr>
        <p:blipFill>
          <a:blip r:embed="rId4"/>
          <a:srcRect/>
          <a:stretch>
            <a:fillRect/>
          </a:stretch>
        </p:blipFill>
        <p:spPr bwMode="auto">
          <a:xfrm>
            <a:off x="2654160" y="2291734"/>
            <a:ext cx="2320025" cy="3397638"/>
          </a:xfrm>
          <a:prstGeom prst="rect">
            <a:avLst/>
          </a:prstGeom>
          <a:ln>
            <a:noFill/>
          </a:ln>
          <a:effectLst>
            <a:softEdge rad="112500"/>
          </a:effectLst>
        </p:spPr>
      </p:pic>
      <p:sp>
        <p:nvSpPr>
          <p:cNvPr id="11" name="Прямоугольник 10"/>
          <p:cNvSpPr/>
          <p:nvPr/>
        </p:nvSpPr>
        <p:spPr>
          <a:xfrm rot="10800000" flipH="1" flipV="1">
            <a:off x="2654160" y="5496088"/>
            <a:ext cx="2283722" cy="707886"/>
          </a:xfrm>
          <a:prstGeom prst="rect">
            <a:avLst/>
          </a:prstGeom>
        </p:spPr>
        <p:txBody>
          <a:bodyPr wrap="square">
            <a:spAutoFit/>
          </a:bodyPr>
          <a:lstStyle/>
          <a:p>
            <a:r>
              <a:rPr lang="de-DE" sz="2000" b="1" dirty="0">
                <a:solidFill>
                  <a:schemeClr val="accent2">
                    <a:lumMod val="75000"/>
                  </a:schemeClr>
                </a:solidFill>
                <a:effectLst>
                  <a:outerShdw blurRad="38100" dist="38100" dir="2700000" algn="tl">
                    <a:srgbClr val="000000">
                      <a:alpha val="43137"/>
                    </a:srgbClr>
                  </a:outerShdw>
                </a:effectLst>
              </a:rPr>
              <a:t>Wolfgang Amadeus Mozart</a:t>
            </a:r>
            <a:r>
              <a:rPr lang="de-DE" sz="2000" dirty="0">
                <a:solidFill>
                  <a:schemeClr val="accent2">
                    <a:lumMod val="75000"/>
                  </a:schemeClr>
                </a:solidFill>
                <a:effectLst>
                  <a:outerShdw blurRad="38100" dist="38100" dir="2700000" algn="tl">
                    <a:srgbClr val="000000">
                      <a:alpha val="43137"/>
                    </a:srgbClr>
                  </a:outerShdw>
                </a:effectLst>
              </a:rPr>
              <a:t> </a:t>
            </a:r>
            <a:endParaRPr lang="ru-RU" sz="2000" dirty="0">
              <a:solidFill>
                <a:schemeClr val="accent2">
                  <a:lumMod val="75000"/>
                </a:schemeClr>
              </a:solidFill>
              <a:effectLst>
                <a:outerShdw blurRad="38100" dist="38100" dir="2700000" algn="tl">
                  <a:srgbClr val="000000">
                    <a:alpha val="43137"/>
                  </a:srgbClr>
                </a:outerShdw>
              </a:effectLst>
            </a:endParaRPr>
          </a:p>
        </p:txBody>
      </p:sp>
      <p:pic>
        <p:nvPicPr>
          <p:cNvPr id="12" name="Рисунок 11" descr="C:\Documents and Settings\Admin\Рабочий стол\66135488_23009jsportrait.jpg"/>
          <p:cNvPicPr/>
          <p:nvPr/>
        </p:nvPicPr>
        <p:blipFill>
          <a:blip r:embed="rId5"/>
          <a:srcRect/>
          <a:stretch>
            <a:fillRect/>
          </a:stretch>
        </p:blipFill>
        <p:spPr bwMode="auto">
          <a:xfrm>
            <a:off x="292969" y="2204864"/>
            <a:ext cx="2361191" cy="3571378"/>
          </a:xfrm>
          <a:prstGeom prst="rect">
            <a:avLst/>
          </a:prstGeom>
          <a:ln>
            <a:noFill/>
          </a:ln>
          <a:effectLst>
            <a:softEdge rad="112500"/>
          </a:effectLst>
        </p:spPr>
      </p:pic>
      <p:sp>
        <p:nvSpPr>
          <p:cNvPr id="13" name="Прямоугольник 12"/>
          <p:cNvSpPr/>
          <p:nvPr/>
        </p:nvSpPr>
        <p:spPr>
          <a:xfrm>
            <a:off x="395536" y="5694017"/>
            <a:ext cx="1944216" cy="400110"/>
          </a:xfrm>
          <a:prstGeom prst="rect">
            <a:avLst/>
          </a:prstGeom>
        </p:spPr>
        <p:txBody>
          <a:bodyPr wrap="square">
            <a:spAutoFit/>
          </a:bodyPr>
          <a:lstStyle/>
          <a:p>
            <a:r>
              <a:rPr lang="de-DE" sz="2000" dirty="0">
                <a:solidFill>
                  <a:schemeClr val="accent2">
                    <a:lumMod val="75000"/>
                  </a:schemeClr>
                </a:solidFill>
                <a:effectLst>
                  <a:outerShdw blurRad="38100" dist="38100" dir="2700000" algn="tl">
                    <a:srgbClr val="000000">
                      <a:alpha val="43137"/>
                    </a:srgbClr>
                  </a:outerShdw>
                </a:effectLst>
              </a:rPr>
              <a:t>Johann </a:t>
            </a:r>
            <a:r>
              <a:rPr lang="de-DE" sz="2000" dirty="0" smtClean="0">
                <a:solidFill>
                  <a:schemeClr val="accent2">
                    <a:lumMod val="75000"/>
                  </a:schemeClr>
                </a:solidFill>
                <a:effectLst>
                  <a:outerShdw blurRad="38100" dist="38100" dir="2700000" algn="tl">
                    <a:srgbClr val="000000">
                      <a:alpha val="43137"/>
                    </a:srgbClr>
                  </a:outerShdw>
                </a:effectLst>
              </a:rPr>
              <a:t>Strauß</a:t>
            </a:r>
            <a:endParaRPr lang="ru-RU" sz="2000" dirty="0"/>
          </a:p>
        </p:txBody>
      </p:sp>
    </p:spTree>
    <p:extLst>
      <p:ext uri="{BB962C8B-B14F-4D97-AF65-F5344CB8AC3E}">
        <p14:creationId xmlns:p14="http://schemas.microsoft.com/office/powerpoint/2010/main" val="8463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de-DE" sz="3200" dirty="0">
                <a:latin typeface="Times New Roman" pitchFamily="18" charset="0"/>
                <a:cs typeface="Times New Roman" pitchFamily="18" charset="0"/>
              </a:rPr>
              <a:t>Reisen Sie nach Österreich und lassen Sie ein Titel Ihres Herzens da! </a:t>
            </a:r>
            <a:r>
              <a:rPr lang="de-DE" sz="3200" dirty="0" err="1">
                <a:latin typeface="Times New Roman" pitchFamily="18" charset="0"/>
                <a:cs typeface="Times New Roman" pitchFamily="18" charset="0"/>
              </a:rPr>
              <a:t>Behütt</a:t>
            </a:r>
            <a:r>
              <a:rPr lang="de-DE" sz="3200" dirty="0">
                <a:latin typeface="Times New Roman" pitchFamily="18" charset="0"/>
                <a:cs typeface="Times New Roman" pitchFamily="18" charset="0"/>
              </a:rPr>
              <a:t> Gott!</a:t>
            </a:r>
            <a:r>
              <a:rPr lang="ru-RU" sz="3200" dirty="0">
                <a:latin typeface="Times New Roman" pitchFamily="18" charset="0"/>
                <a:cs typeface="Times New Roman" pitchFamily="18" charset="0"/>
              </a:rPr>
              <a:t/>
            </a:r>
            <a:br>
              <a:rPr lang="ru-RU" sz="3200" dirty="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1916832"/>
            <a:ext cx="5832648"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195974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242</TotalTime>
  <Words>391</Words>
  <Application>Microsoft Office PowerPoint</Application>
  <PresentationFormat>Экран (4:3)</PresentationFormat>
  <Paragraphs>71</Paragraphs>
  <Slides>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Апекс</vt:lpstr>
      <vt:lpstr>ŐSTERREICH</vt:lpstr>
      <vt:lpstr>Österreich ist ein Bundesrepublik und besteht aus neun selbständigen Bundesländern (Wien, Burgenland, Oberösterreich, Niederösterreich, steiermark, Tirol, Kärnten, Vorarlberg, Salzburg). Die Republik  Österreich   liegt  im südlichen  Mitteleuropa und grenzt im Norden an Deutschland und Tschechien, im Osten an die Slowakei und Ungarn, im Süden an Slowenien und Italien und in Westen an die Schweiz und Liechtenstein. In ganz Österreich leben weniger Menschen als in Moskau, und zwar 8 260 000 (acht Millionen  zweihundertsechzigtausend) Einwohner, etwa  740 000 iebenhundertvierzigtausend)  Ausländer. </vt:lpstr>
      <vt:lpstr>Ősterreich ist ein Alpenland. Viele Touristen besuchen dieses Land und bewundern seine Sehenswurdigkeiten. Die Donau durchfließt Ősterreich auf ihrem Weg vom Schwarzwald zum Schwarzen Meer auf einer Länge von 350 km.  Der Wolfgangssee, das Salzkammergut und die Donau sind bekannt durch Melodien aus berühmten Opern. Für Ősterreich ist das atlantisch beeinflusste mitteleuropäische Übergangsklima charakteristisch.</vt:lpstr>
      <vt:lpstr>Wien, die Hauptstadt Österreichs, ist eine der bedeutendsten europäischen Großstadt. Sie nennt  man  «… die wundervolle, zauberhafte Stadt mit dieser rätselhaften, weichen Luft», der Stadt „an der blauen Donau“. Wien hat seine einzigartige Atmosphäre, seinen Charme, seinen Humor und die Natürlichkeit seiner Einwohner.   In Wien finden sich Bauwerke aller Stil-Epochen der Architektur, von der romantischen Ruprechtskirche über den gotischen Stephansdom, die barocke Karlkirche, die hochbarocke Jesuitenkirche und die Bauten des Klassizismus bis zur Modern. Wien ist eine Stadt der kreativen Architektur. </vt:lpstr>
      <vt:lpstr>Die Wahrzeichen Wiens</vt:lpstr>
      <vt:lpstr>Österreich nennt man die Wiege der klassischen Operette. Die berühmtesten Komponisten wie Haydn, Strauß, Mozart, Schubert stammten aus Österreich.</vt:lpstr>
      <vt:lpstr>Reisen Sie nach Österreich und lassen Sie ein Titel Ihres Herzens da! Behütt Gott!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ŐSTERREICH</dc:title>
  <dc:creator>user</dc:creator>
  <cp:lastModifiedBy>Gornova</cp:lastModifiedBy>
  <cp:revision>30</cp:revision>
  <dcterms:created xsi:type="dcterms:W3CDTF">2014-10-07T10:25:18Z</dcterms:created>
  <dcterms:modified xsi:type="dcterms:W3CDTF">2018-07-03T11:39:14Z</dcterms:modified>
</cp:coreProperties>
</file>