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2" r:id="rId5"/>
    <p:sldId id="264" r:id="rId6"/>
    <p:sldId id="267" r:id="rId7"/>
    <p:sldId id="263" r:id="rId8"/>
    <p:sldId id="261" r:id="rId9"/>
    <p:sldId id="268" r:id="rId10"/>
    <p:sldId id="269" r:id="rId11"/>
    <p:sldId id="271" r:id="rId12"/>
    <p:sldId id="270" r:id="rId13"/>
    <p:sldId id="260" r:id="rId14"/>
    <p:sldId id="259" r:id="rId15"/>
    <p:sldId id="26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6" autoAdjust="0"/>
  </p:normalViewPr>
  <p:slideViewPr>
    <p:cSldViewPr>
      <p:cViewPr>
        <p:scale>
          <a:sx n="80" d="100"/>
          <a:sy n="80" d="100"/>
        </p:scale>
        <p:origin x="-780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F7BEDF9-3302-484F-A82F-7266C3460620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B1E0A7-875B-4F1C-9AA2-B37A9745B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F2DCB-D04A-4D02-B398-724B0C3D5AAC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9F9BA-3703-4DC7-B526-CE8FFDA57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9308A-1CBB-42D9-90CA-665E64108132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6FE0F-37C3-4A8D-B661-631E07AE4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5B37-48F5-4D8C-BD64-45A3C6E0B5CB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37415-1847-4913-AF77-D5C09B089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AE82C-D4E0-4736-A283-A08026360BC0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053F2-B698-4CEA-A30F-6857C24D7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97D2C-322E-458A-8036-9F74B2B5193B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6F67A-A41F-42CE-B13B-F0D5BC788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2863D-F0E2-44FC-BDBF-579581C4D06E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92F0E-D4BC-4851-913A-90675FEE8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80B89-E533-4261-9E34-6DF079927B86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79DDB-E08A-48D7-8AB1-6AC9D4D3D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6D1CE-C99A-4D4E-865D-329B021A45F6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AFC6B-2FF3-4611-868D-401D4BA63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D4314-F6EE-42A4-8DDC-F8D9F37F6AE9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09271-CEA2-45B0-84F7-80A5802F7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C58C6-D36E-4D84-8B5F-9E7C7DA9AEBE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71227-3E77-4DC4-9506-0DD0FF9F7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B8E26-B925-40C1-80CF-EC3EAA099F42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7C426-C53F-4ACF-8162-0448D7242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F90FDF-804C-4C18-8136-3B28E1CFEBB2}" type="datetimeFigureOut">
              <a:rPr lang="ru-RU"/>
              <a:pPr>
                <a:defRPr/>
              </a:pPr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F725CE-8566-4040-8260-90B1DA579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87624" y="548680"/>
            <a:ext cx="7488832" cy="124649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i="1" dirty="0">
                <a:solidFill>
                  <a:schemeClr val="tx2"/>
                </a:solidFill>
                <a:latin typeface="+mn-lt"/>
              </a:rPr>
              <a:t>Мастер-класс по изготовлению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i="1" dirty="0">
                <a:solidFill>
                  <a:schemeClr val="tx2"/>
                </a:solidFill>
                <a:latin typeface="+mn-lt"/>
              </a:rPr>
              <a:t>и работе с математическим планшетом геометрик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5656" y="1700808"/>
            <a:ext cx="6696744" cy="22467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«Волшебные резиночки»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59832" y="4725144"/>
            <a:ext cx="5904656" cy="1877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Автор мастер-класса: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воспитатель МБДОУ ЦРР №28«Огонек»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Чечкина</a:t>
            </a:r>
            <a:r>
              <a:rPr lang="ru-RU" sz="3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Ольга Сергеевна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933056"/>
            <a:ext cx="3072783" cy="2667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Алексей\Desktop\планшет\Новая папка\94ZLVX_Rl8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575" y="333375"/>
            <a:ext cx="5597525" cy="4179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Алексей\Desktop\планшет\Новая папка\_P3MwLgdoP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1916113"/>
            <a:ext cx="3214688" cy="4668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63888" y="4437112"/>
            <a:ext cx="5435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  <a:latin typeface="Calibri" pitchFamily="34" charset="0"/>
              </a:rPr>
              <a:t>…ИЗОБРАЖАЕМ ПРЕДМЕТЫ ПО ЛЕКСИЧЕСКИМ ТЕМАМ</a:t>
            </a:r>
            <a:endParaRPr lang="ru-RU" sz="4000" b="1" i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850" y="2924175"/>
            <a:ext cx="592772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33375"/>
            <a:ext cx="43275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23850" y="476250"/>
            <a:ext cx="41036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chemeClr val="tx2"/>
                </a:solidFill>
                <a:latin typeface="Calibri" pitchFamily="34" charset="0"/>
              </a:rPr>
              <a:t>…ФАНТАЗИРУЕМ И ТВОРИМ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Алексей\Desktop\Для кружка\Для планшета\c5b255cc70193147c37200507cjw--kukly-i-igrushki-matematicheskij-planshet-geobord-geometri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4300" y="404813"/>
            <a:ext cx="5033963" cy="3775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K:\МК\Для планшета\19227959_1341091292678309_1207324317746987008_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1989138"/>
            <a:ext cx="4572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3850" y="404813"/>
            <a:ext cx="511175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500" b="1" i="1" dirty="0" smtClean="0">
                <a:solidFill>
                  <a:schemeClr val="tx2"/>
                </a:solidFill>
                <a:latin typeface="Calibri" pitchFamily="34" charset="0"/>
              </a:rPr>
              <a:t>…ИГРАЕМ </a:t>
            </a:r>
            <a:r>
              <a:rPr lang="ru-RU" sz="3500" b="1" i="1" dirty="0">
                <a:solidFill>
                  <a:schemeClr val="tx2"/>
                </a:solidFill>
                <a:latin typeface="Calibri" pitchFamily="34" charset="0"/>
              </a:rPr>
              <a:t>И РАЗВИВАЕМ МЕЛКУЮ МОТОРИКУ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5288" y="333375"/>
            <a:ext cx="8137525" cy="3276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i="1" u="sng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Как сделать математический планшет своими руками?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2300" b="1" i="1" u="sng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indent="36195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Чтобы сделать геометрик (математический планшет) своими руками, понадобятся:</a:t>
            </a:r>
          </a:p>
          <a:p>
            <a:pPr indent="36195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доска из мягких пород дерева;</a:t>
            </a:r>
          </a:p>
          <a:p>
            <a:pPr indent="36195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канцелярские силовые кнопки с пластиковыми шляпками;</a:t>
            </a:r>
          </a:p>
          <a:p>
            <a:pPr indent="36195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молоток или дрель и </a:t>
            </a:r>
            <a:r>
              <a:rPr lang="ru-RU" sz="23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супер-клей</a:t>
            </a: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;</a:t>
            </a:r>
          </a:p>
          <a:p>
            <a:pPr indent="36195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3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резинки (канцелярские, банковские, аптечные, резинки для волос).</a:t>
            </a:r>
            <a:endParaRPr lang="ru-RU" sz="2300" dirty="0">
              <a:latin typeface="+mn-lt"/>
            </a:endParaRPr>
          </a:p>
        </p:txBody>
      </p:sp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468313" y="3429000"/>
            <a:ext cx="4067175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/>
            <a:r>
              <a:rPr lang="ru-RU" sz="2300">
                <a:solidFill>
                  <a:srgbClr val="002060"/>
                </a:solidFill>
                <a:latin typeface="Calibri" pitchFamily="34" charset="0"/>
              </a:rPr>
              <a:t>Доску зашлифовать, а затем покрасить или обклеить самоклеящейся пленкой. Разметить на ней сетку карандашом или прикрепить лист бумаги с разметкой.</a:t>
            </a:r>
          </a:p>
          <a:p>
            <a:pPr indent="361950"/>
            <a:r>
              <a:rPr lang="ru-RU" sz="2300">
                <a:solidFill>
                  <a:srgbClr val="002060"/>
                </a:solidFill>
                <a:latin typeface="Calibri" pitchFamily="34" charset="0"/>
              </a:rPr>
              <a:t>Кнопки очень аккуратно вбить в доску на пересечениях линий сетки.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3500438"/>
            <a:ext cx="44640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8027988" y="3500438"/>
            <a:ext cx="936625" cy="649287"/>
          </a:xfrm>
          <a:prstGeom prst="rect">
            <a:avLst/>
          </a:prstGeom>
          <a:blipFill dpi="0" rotWithShape="1">
            <a:blip r:embed="rId4" cstate="screen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5"/>
          <p:cNvSpPr txBox="1">
            <a:spLocks noChangeArrowheads="1"/>
          </p:cNvSpPr>
          <p:nvPr/>
        </p:nvSpPr>
        <p:spPr bwMode="auto">
          <a:xfrm>
            <a:off x="250825" y="476250"/>
            <a:ext cx="8424863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>
              <a:tabLst>
                <a:tab pos="8070850" algn="l"/>
                <a:tab pos="8250238" algn="l"/>
              </a:tabLst>
            </a:pP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Конфуцию принадлежит</a:t>
            </a:r>
            <a:r>
              <a:rPr lang="ru-RU" sz="2400" dirty="0">
                <a:solidFill>
                  <a:schemeClr val="tx2"/>
                </a:solidFill>
                <a:latin typeface="Calibri" pitchFamily="34" charset="0"/>
              </a:rPr>
              <a:t> высказывание: </a:t>
            </a:r>
          </a:p>
          <a:p>
            <a:pPr indent="361950">
              <a:tabLst>
                <a:tab pos="8070850" algn="l"/>
                <a:tab pos="8250238" algn="l"/>
              </a:tabLst>
            </a:pPr>
            <a:r>
              <a:rPr lang="ru-RU" sz="2400" dirty="0">
                <a:solidFill>
                  <a:schemeClr val="tx2"/>
                </a:solidFill>
                <a:latin typeface="Calibri" pitchFamily="34" charset="0"/>
              </a:rPr>
              <a:t> </a:t>
            </a:r>
            <a:r>
              <a:rPr lang="ru-RU" sz="2400" b="1" i="1" dirty="0" smtClean="0">
                <a:solidFill>
                  <a:schemeClr val="tx2"/>
                </a:solidFill>
                <a:latin typeface="+mn-lt"/>
              </a:rPr>
              <a:t>«Скажи мне — и я забуду, покажи мне — и я запомню, дай мне сделать — и я пойму».</a:t>
            </a: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 </a:t>
            </a:r>
          </a:p>
          <a:p>
            <a:pPr indent="361950">
              <a:tabLst>
                <a:tab pos="8070850" algn="l"/>
                <a:tab pos="8250238" algn="l"/>
              </a:tabLst>
            </a:pPr>
            <a:endParaRPr lang="ru-RU" sz="2400" dirty="0">
              <a:solidFill>
                <a:schemeClr val="tx2"/>
              </a:solidFill>
              <a:latin typeface="Calibri" pitchFamily="34" charset="0"/>
            </a:endParaRPr>
          </a:p>
          <a:p>
            <a:pPr indent="361950">
              <a:tabLst>
                <a:tab pos="8070850" algn="l"/>
                <a:tab pos="8250238" algn="l"/>
              </a:tabLst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 </a:t>
            </a:r>
            <a:r>
              <a:rPr lang="ru-RU" sz="2400" b="1" i="1" dirty="0">
                <a:solidFill>
                  <a:schemeClr val="tx2"/>
                </a:solidFill>
                <a:latin typeface="Calibri" pitchFamily="34" charset="0"/>
              </a:rPr>
              <a:t>«Рука – это инструмент всех инструментов»</a:t>
            </a:r>
            <a:r>
              <a:rPr lang="ru-RU" sz="2400" dirty="0">
                <a:solidFill>
                  <a:schemeClr val="tx2"/>
                </a:solidFill>
                <a:latin typeface="Calibri" pitchFamily="34" charset="0"/>
              </a:rPr>
              <a:t>, - сказал еще Аристотель. </a:t>
            </a:r>
          </a:p>
          <a:p>
            <a:pPr indent="361950">
              <a:tabLst>
                <a:tab pos="8070850" algn="l"/>
                <a:tab pos="8250238" algn="l"/>
              </a:tabLst>
            </a:pPr>
            <a:endParaRPr lang="ru-RU" sz="2400" dirty="0">
              <a:solidFill>
                <a:schemeClr val="tx2"/>
              </a:solidFill>
              <a:latin typeface="Calibri" pitchFamily="34" charset="0"/>
            </a:endParaRPr>
          </a:p>
          <a:p>
            <a:pPr indent="361950">
              <a:tabLst>
                <a:tab pos="8070850" algn="l"/>
                <a:tab pos="8250238" algn="l"/>
              </a:tabLst>
            </a:pPr>
            <a:r>
              <a:rPr lang="ru-RU" sz="2400" i="1" dirty="0">
                <a:solidFill>
                  <a:schemeClr val="tx2"/>
                </a:solidFill>
                <a:latin typeface="Calibri" pitchFamily="34" charset="0"/>
              </a:rPr>
              <a:t> </a:t>
            </a:r>
            <a:r>
              <a:rPr lang="ru-RU" sz="2400" b="1" i="1" dirty="0">
                <a:solidFill>
                  <a:schemeClr val="tx2"/>
                </a:solidFill>
                <a:latin typeface="Calibri" pitchFamily="34" charset="0"/>
              </a:rPr>
              <a:t>«Руки – это своего рода внешний мозг»</a:t>
            </a:r>
            <a:r>
              <a:rPr lang="ru-RU" sz="2400" dirty="0">
                <a:solidFill>
                  <a:schemeClr val="tx2"/>
                </a:solidFill>
                <a:latin typeface="Calibri" pitchFamily="34" charset="0"/>
              </a:rPr>
              <a:t>, - писал Кант.</a:t>
            </a:r>
          </a:p>
          <a:p>
            <a:pPr indent="361950">
              <a:tabLst>
                <a:tab pos="8070850" algn="l"/>
                <a:tab pos="8250238" algn="l"/>
              </a:tabLst>
            </a:pPr>
            <a:r>
              <a:rPr lang="ru-RU" sz="2400" dirty="0">
                <a:solidFill>
                  <a:schemeClr val="tx2"/>
                </a:solidFill>
                <a:latin typeface="Calibri" pitchFamily="34" charset="0"/>
              </a:rPr>
              <a:t> </a:t>
            </a:r>
          </a:p>
          <a:p>
            <a:pPr indent="361950">
              <a:tabLst>
                <a:tab pos="8070850" algn="l"/>
                <a:tab pos="8250238" algn="l"/>
              </a:tabLst>
            </a:pPr>
            <a:r>
              <a:rPr lang="ru-RU" sz="2400" dirty="0">
                <a:solidFill>
                  <a:schemeClr val="tx2"/>
                </a:solidFill>
                <a:latin typeface="Calibri" pitchFamily="34" charset="0"/>
              </a:rPr>
              <a:t>  Дайте ребенку </a:t>
            </a:r>
            <a:r>
              <a:rPr lang="ru-RU" sz="2400">
                <a:solidFill>
                  <a:schemeClr val="tx2"/>
                </a:solidFill>
                <a:latin typeface="Calibri" pitchFamily="34" charset="0"/>
              </a:rPr>
              <a:t>возможность </a:t>
            </a:r>
            <a:r>
              <a:rPr lang="ru-RU" sz="2400" smtClean="0">
                <a:solidFill>
                  <a:schemeClr val="tx2"/>
                </a:solidFill>
                <a:latin typeface="Calibri" pitchFamily="34" charset="0"/>
              </a:rPr>
              <a:t>самостоятельно творить</a:t>
            </a:r>
            <a:r>
              <a:rPr lang="ru-RU" sz="2400" dirty="0">
                <a:solidFill>
                  <a:schemeClr val="tx2"/>
                </a:solidFill>
                <a:latin typeface="Calibri" pitchFamily="34" charset="0"/>
              </a:rPr>
              <a:t>, создавая причудливые узоры и картинки.  </a:t>
            </a:r>
          </a:p>
          <a:p>
            <a:pPr indent="361950">
              <a:tabLst>
                <a:tab pos="8070850" algn="l"/>
                <a:tab pos="8250238" algn="l"/>
              </a:tabLst>
            </a:pPr>
            <a:endParaRPr lang="ru-RU" sz="2400" dirty="0">
              <a:solidFill>
                <a:schemeClr val="tx2"/>
              </a:solidFill>
              <a:latin typeface="Calibri" pitchFamily="34" charset="0"/>
            </a:endParaRPr>
          </a:p>
          <a:p>
            <a:pPr indent="361950">
              <a:tabLst>
                <a:tab pos="8070850" algn="l"/>
                <a:tab pos="8250238" algn="l"/>
              </a:tabLst>
            </a:pPr>
            <a:r>
              <a:rPr lang="ru-RU" sz="2400" dirty="0">
                <a:solidFill>
                  <a:schemeClr val="tx2"/>
                </a:solidFill>
                <a:latin typeface="Calibri" pitchFamily="34" charset="0"/>
              </a:rPr>
              <a:t>Пособие  "</a:t>
            </a:r>
            <a:r>
              <a:rPr lang="ru-RU" sz="2400" dirty="0" err="1">
                <a:solidFill>
                  <a:schemeClr val="tx2"/>
                </a:solidFill>
                <a:latin typeface="Calibri" pitchFamily="34" charset="0"/>
              </a:rPr>
              <a:t>Геометрик</a:t>
            </a:r>
            <a:r>
              <a:rPr lang="ru-RU" sz="2400" dirty="0">
                <a:solidFill>
                  <a:schemeClr val="tx2"/>
                </a:solidFill>
                <a:latin typeface="Calibri" pitchFamily="34" charset="0"/>
              </a:rPr>
              <a:t>" дает сильнейший толчок фантазии, предоставляя огромный простор для самостоятельного, оригинального, интересного "рисования".</a:t>
            </a: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ru-RU" sz="2400" b="1" dirty="0">
                <a:solidFill>
                  <a:schemeClr val="tx2"/>
                </a:solidFill>
                <a:latin typeface="Calibri" pitchFamily="34" charset="0"/>
              </a:rPr>
            </a:br>
            <a:endParaRPr lang="ru-RU" sz="20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692696"/>
            <a:ext cx="7704856" cy="3477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5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  <a:t>Спасибо за внимание!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5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5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  <a:t>Успехов и интересных открытий Вам!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5"/>
          <p:cNvSpPr txBox="1">
            <a:spLocks noChangeArrowheads="1"/>
          </p:cNvSpPr>
          <p:nvPr/>
        </p:nvSpPr>
        <p:spPr bwMode="auto">
          <a:xfrm>
            <a:off x="539750" y="476250"/>
            <a:ext cx="79200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/>
            <a:r>
              <a:rPr lang="ru-RU" sz="2300" b="1" i="1">
                <a:solidFill>
                  <a:schemeClr val="tx2"/>
                </a:solidFill>
                <a:latin typeface="Calibri" pitchFamily="34" charset="0"/>
              </a:rPr>
              <a:t>Геометрик</a:t>
            </a:r>
            <a:r>
              <a:rPr lang="ru-RU" sz="2300" b="1">
                <a:solidFill>
                  <a:schemeClr val="tx2"/>
                </a:solidFill>
                <a:latin typeface="Calibri" pitchFamily="34" charset="0"/>
              </a:rPr>
              <a:t>,</a:t>
            </a:r>
            <a:r>
              <a:rPr lang="ru-RU" sz="2300">
                <a:solidFill>
                  <a:schemeClr val="tx2"/>
                </a:solidFill>
                <a:latin typeface="Calibri" pitchFamily="34" charset="0"/>
              </a:rPr>
              <a:t> который еще называют </a:t>
            </a:r>
            <a:r>
              <a:rPr lang="ru-RU" sz="2300" b="1" i="1">
                <a:solidFill>
                  <a:schemeClr val="tx2"/>
                </a:solidFill>
                <a:latin typeface="Calibri" pitchFamily="34" charset="0"/>
              </a:rPr>
              <a:t>геобордом, геометрическим или математическим планшетом</a:t>
            </a:r>
            <a:r>
              <a:rPr lang="ru-RU" sz="2300">
                <a:solidFill>
                  <a:schemeClr val="tx2"/>
                </a:solidFill>
                <a:latin typeface="Calibri" pitchFamily="34" charset="0"/>
              </a:rPr>
              <a:t> - это развивающее дидактическое пособие (игра) для детей, которое можно сделать своими руками. </a:t>
            </a:r>
          </a:p>
          <a:p>
            <a:pPr indent="361950"/>
            <a:endParaRPr lang="ru-RU" sz="2000">
              <a:latin typeface="Calibri" pitchFamily="34" charset="0"/>
            </a:endParaRPr>
          </a:p>
        </p:txBody>
      </p:sp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2420938"/>
            <a:ext cx="4073525" cy="3529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39750" y="1963738"/>
            <a:ext cx="3960813" cy="4894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6195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chemeClr val="tx2"/>
                </a:solidFill>
                <a:latin typeface="+mn-lt"/>
              </a:rPr>
              <a:t>Математический планшет </a:t>
            </a:r>
            <a:r>
              <a:rPr lang="ru-RU" sz="2300" b="1" dirty="0" err="1">
                <a:solidFill>
                  <a:schemeClr val="tx2"/>
                </a:solidFill>
                <a:latin typeface="+mn-lt"/>
              </a:rPr>
              <a:t>Геометрик</a:t>
            </a:r>
            <a:r>
              <a:rPr lang="ru-RU" sz="2300" dirty="0">
                <a:solidFill>
                  <a:schemeClr val="tx2"/>
                </a:solidFill>
                <a:latin typeface="+mn-lt"/>
              </a:rPr>
              <a:t>  представляет собой доску со штырьками, на которые ребенок одевает резиночки, самостоятельно создавая, таким образом, различные изображения.</a:t>
            </a:r>
          </a:p>
          <a:p>
            <a:pPr indent="36195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dirty="0">
                <a:solidFill>
                  <a:schemeClr val="tx2"/>
                </a:solidFill>
                <a:latin typeface="+mn-lt"/>
              </a:rPr>
              <a:t>Можно использовать резиночки аптечные, канцелярские, банковские, для волос или для плетения браслетов.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750" y="333375"/>
            <a:ext cx="8280400" cy="58785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500" b="1" i="1" u="sng" dirty="0">
                <a:solidFill>
                  <a:srgbClr val="77933C"/>
                </a:solidFill>
                <a:latin typeface="Calibri" pitchFamily="34" charset="0"/>
              </a:rPr>
              <a:t>Для чего нужен </a:t>
            </a:r>
            <a:r>
              <a:rPr lang="ru-RU" sz="2500" b="1" i="1" u="sng" dirty="0" err="1">
                <a:solidFill>
                  <a:srgbClr val="77933C"/>
                </a:solidFill>
                <a:latin typeface="Calibri" pitchFamily="34" charset="0"/>
              </a:rPr>
              <a:t>геометрик</a:t>
            </a:r>
            <a:r>
              <a:rPr lang="ru-RU" sz="2500" b="1" i="1" u="sng" dirty="0">
                <a:solidFill>
                  <a:srgbClr val="77933C"/>
                </a:solidFill>
                <a:latin typeface="Calibri" pitchFamily="34" charset="0"/>
              </a:rPr>
              <a:t> и в чем его польза?</a:t>
            </a:r>
          </a:p>
          <a:p>
            <a:endParaRPr lang="ru-RU" sz="800" dirty="0">
              <a:latin typeface="Calibri" pitchFamily="34" charset="0"/>
            </a:endParaRPr>
          </a:p>
          <a:p>
            <a:r>
              <a:rPr lang="ru-RU" sz="2300" dirty="0">
                <a:solidFill>
                  <a:schemeClr val="tx2"/>
                </a:solidFill>
                <a:latin typeface="Calibri" pitchFamily="34" charset="0"/>
              </a:rPr>
              <a:t>Игры с </a:t>
            </a:r>
            <a:r>
              <a:rPr lang="ru-RU" sz="2300" dirty="0" err="1">
                <a:solidFill>
                  <a:schemeClr val="tx2"/>
                </a:solidFill>
                <a:latin typeface="Calibri" pitchFamily="34" charset="0"/>
              </a:rPr>
              <a:t>геометриком</a:t>
            </a:r>
            <a:r>
              <a:rPr lang="ru-RU" sz="2300" dirty="0">
                <a:solidFill>
                  <a:schemeClr val="tx2"/>
                </a:solidFill>
                <a:latin typeface="Calibri" pitchFamily="34" charset="0"/>
              </a:rPr>
              <a:t>  - это:</a:t>
            </a:r>
          </a:p>
          <a:p>
            <a:endParaRPr lang="ru-RU" sz="8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ru-RU" sz="1900" dirty="0">
                <a:solidFill>
                  <a:schemeClr val="tx2"/>
                </a:solidFill>
                <a:latin typeface="Calibri" pitchFamily="34" charset="0"/>
              </a:rPr>
              <a:t>развитие мелкой </a:t>
            </a:r>
            <a:r>
              <a:rPr lang="ru-RU" sz="1900" dirty="0" smtClean="0">
                <a:solidFill>
                  <a:schemeClr val="tx2"/>
                </a:solidFill>
                <a:latin typeface="Calibri" pitchFamily="34" charset="0"/>
              </a:rPr>
              <a:t>и крупной моторики; </a:t>
            </a:r>
            <a:r>
              <a:rPr lang="ru-RU" sz="1900" dirty="0">
                <a:solidFill>
                  <a:schemeClr val="tx2"/>
                </a:solidFill>
                <a:latin typeface="Calibri" pitchFamily="34" charset="0"/>
              </a:rPr>
              <a:t>подготовка руки к письму и, как следствие</a:t>
            </a:r>
            <a:r>
              <a:rPr lang="ru-RU" sz="1900" dirty="0">
                <a:solidFill>
                  <a:schemeClr val="tx2"/>
                </a:solidFill>
              </a:rPr>
              <a:t>,</a:t>
            </a:r>
            <a:r>
              <a:rPr lang="ru-RU" sz="1900" dirty="0">
                <a:solidFill>
                  <a:schemeClr val="tx2"/>
                </a:solidFill>
                <a:latin typeface="Calibri" pitchFamily="34" charset="0"/>
              </a:rPr>
              <a:t> – развитие речи;</a:t>
            </a:r>
          </a:p>
          <a:p>
            <a:endParaRPr lang="ru-RU" sz="12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900" dirty="0">
                <a:solidFill>
                  <a:schemeClr val="tx2"/>
                </a:solidFill>
                <a:latin typeface="Calibri" pitchFamily="34" charset="0"/>
              </a:rPr>
              <a:t>формирование представлений о свойствах предметов и развитие математических представлений (цвет, размер, форма, геометрические фигуры, понятия «один-много», счет, изображение цифр и т.д.);</a:t>
            </a:r>
          </a:p>
          <a:p>
            <a:endParaRPr lang="ru-RU" sz="12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900" dirty="0">
                <a:solidFill>
                  <a:schemeClr val="tx2"/>
                </a:solidFill>
                <a:latin typeface="Calibri" pitchFamily="34" charset="0"/>
              </a:rPr>
              <a:t>развитие фантазии и воображения; </a:t>
            </a:r>
          </a:p>
          <a:p>
            <a:endParaRPr lang="ru-RU" sz="12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900" dirty="0">
                <a:solidFill>
                  <a:schemeClr val="tx2"/>
                </a:solidFill>
                <a:latin typeface="Calibri" pitchFamily="34" charset="0"/>
              </a:rPr>
              <a:t>развитие логического и пространственного мышления, зрительной памяти; </a:t>
            </a:r>
          </a:p>
          <a:p>
            <a:endParaRPr lang="ru-RU" sz="12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900" dirty="0">
                <a:solidFill>
                  <a:schemeClr val="tx2"/>
                </a:solidFill>
                <a:latin typeface="Calibri" pitchFamily="34" charset="0"/>
              </a:rPr>
              <a:t>развитие умения ориентироваться в пространстве («справа, слева, вверху, внизу»);</a:t>
            </a:r>
          </a:p>
          <a:p>
            <a:endParaRPr lang="ru-RU" sz="12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900" dirty="0">
                <a:solidFill>
                  <a:schemeClr val="tx2"/>
                </a:solidFill>
                <a:latin typeface="Calibri" pitchFamily="34" charset="0"/>
              </a:rPr>
              <a:t>развитие умения создать изображение по образцу;</a:t>
            </a:r>
          </a:p>
          <a:p>
            <a:endParaRPr lang="ru-RU" sz="12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900" dirty="0">
                <a:solidFill>
                  <a:schemeClr val="tx2"/>
                </a:solidFill>
                <a:latin typeface="Calibri" pitchFamily="34" charset="0"/>
              </a:rPr>
              <a:t>развитие усидчивости и внимания;</a:t>
            </a:r>
          </a:p>
          <a:p>
            <a:endParaRPr lang="ru-RU" sz="12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900" dirty="0">
                <a:solidFill>
                  <a:schemeClr val="tx2"/>
                </a:solidFill>
                <a:latin typeface="Calibri" pitchFamily="34" charset="0"/>
              </a:rPr>
              <a:t>формирование навыков конструирования.   </a:t>
            </a:r>
            <a:endParaRPr lang="ru-RU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6988"/>
            <a:ext cx="913765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638" y="1125538"/>
            <a:ext cx="4729162" cy="4819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288" y="260350"/>
            <a:ext cx="3667125" cy="4498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4499992" y="332656"/>
            <a:ext cx="4320480" cy="6617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7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Наши  работы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2988" y="3429000"/>
            <a:ext cx="4214812" cy="3179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4221163"/>
            <a:ext cx="417671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chemeClr val="tx2"/>
                </a:solidFill>
                <a:latin typeface="Calibri" pitchFamily="34" charset="0"/>
              </a:rPr>
              <a:t>… ИЗУЧАЕМ ГЕОМЕТРИЧЕСКИЕ ФИГУРЫ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0200" y="2997200"/>
            <a:ext cx="4854575" cy="35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288" y="188913"/>
            <a:ext cx="606425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Алексей\Desktop\планшет\Новая папка\99fcQrA2dC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850" y="981075"/>
            <a:ext cx="3530600" cy="563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Алексей\Desktop\планшет\Новая папка\3xQ7VxaMDU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375" y="260350"/>
            <a:ext cx="5248275" cy="4552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51275" y="5013325"/>
            <a:ext cx="52927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chemeClr val="tx2"/>
                </a:solidFill>
                <a:latin typeface="Calibri" pitchFamily="34" charset="0"/>
              </a:rPr>
              <a:t>… ИЗУЧАЕМ ЦИФРЫ И  РЕШАЕМ   ПРИМЕРЫ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825" y="188913"/>
            <a:ext cx="3851275" cy="4694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288" y="2349500"/>
            <a:ext cx="5568950" cy="4175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8313" y="333375"/>
            <a:ext cx="410368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chemeClr val="tx2"/>
                </a:solidFill>
                <a:latin typeface="Calibri" pitchFamily="34" charset="0"/>
              </a:rPr>
              <a:t>… ОТГАДЫВАЕМ ЗАГАДКИ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00338" y="188913"/>
            <a:ext cx="6234112" cy="3644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288" y="3213100"/>
            <a:ext cx="4032250" cy="3506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59338" y="4625975"/>
            <a:ext cx="33131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chemeClr val="tx2"/>
                </a:solidFill>
                <a:latin typeface="Calibri" pitchFamily="34" charset="0"/>
              </a:rPr>
              <a:t>… «ПИШЕМ»  СЛОВА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Алексей\Desktop\планшет\Новая папка\BzjYwgic0vE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175" y="549275"/>
            <a:ext cx="4876800" cy="3443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Алексей\Desktop\планшет\Новая папка\PzS57Cp21W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850" y="2678113"/>
            <a:ext cx="4895850" cy="3760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3850" y="476250"/>
            <a:ext cx="33845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chemeClr val="tx2"/>
                </a:solidFill>
                <a:latin typeface="Calibri" pitchFamily="34" charset="0"/>
              </a:rPr>
              <a:t>…РАБОТАЕМ СО СХЕМАМИ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247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43</cp:revision>
  <dcterms:created xsi:type="dcterms:W3CDTF">2018-02-04T03:52:15Z</dcterms:created>
  <dcterms:modified xsi:type="dcterms:W3CDTF">2018-07-03T11:05:40Z</dcterms:modified>
</cp:coreProperties>
</file>